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2" r:id="rId4"/>
    <p:sldId id="562" r:id="rId5"/>
    <p:sldId id="570" r:id="rId6"/>
    <p:sldId id="577" r:id="rId7"/>
    <p:sldId id="573" r:id="rId8"/>
    <p:sldId id="564" r:id="rId9"/>
    <p:sldId id="574" r:id="rId10"/>
    <p:sldId id="567" r:id="rId11"/>
    <p:sldId id="565" r:id="rId12"/>
    <p:sldId id="307" r:id="rId13"/>
    <p:sldId id="532" r:id="rId14"/>
    <p:sldId id="578" r:id="rId15"/>
    <p:sldId id="563" r:id="rId16"/>
    <p:sldId id="298" r:id="rId17"/>
    <p:sldId id="309" r:id="rId18"/>
    <p:sldId id="300" r:id="rId19"/>
    <p:sldId id="327" r:id="rId20"/>
    <p:sldId id="305" r:id="rId21"/>
    <p:sldId id="299" r:id="rId22"/>
    <p:sldId id="315" r:id="rId23"/>
    <p:sldId id="314" r:id="rId24"/>
    <p:sldId id="323"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41" d="100"/>
          <a:sy n="41" d="100"/>
        </p:scale>
        <p:origin x="28" y="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BA25A-FEFC-4CE6-A548-C3BB5791369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84E3303-15F6-4C2D-893D-38EE2EE2114C}">
      <dgm:prSet/>
      <dgm:spPr/>
      <dgm:t>
        <a:bodyPr/>
        <a:lstStyle/>
        <a:p>
          <a:r>
            <a:rPr lang="en-US" dirty="0"/>
            <a:t>In this session, we’ll cover Logistic Regression.</a:t>
          </a:r>
        </a:p>
      </dgm:t>
    </dgm:pt>
    <dgm:pt modelId="{F8DD4B47-C92E-48BC-AA97-44DCE1384395}" type="parTrans" cxnId="{E08A430C-F314-43D2-BF11-79EE089D44E0}">
      <dgm:prSet/>
      <dgm:spPr/>
      <dgm:t>
        <a:bodyPr/>
        <a:lstStyle/>
        <a:p>
          <a:endParaRPr lang="en-US"/>
        </a:p>
      </dgm:t>
    </dgm:pt>
    <dgm:pt modelId="{8A4965DD-92FB-44D0-BA0B-C0F689DACD15}" type="sibTrans" cxnId="{E08A430C-F314-43D2-BF11-79EE089D44E0}">
      <dgm:prSet/>
      <dgm:spPr/>
      <dgm:t>
        <a:bodyPr/>
        <a:lstStyle/>
        <a:p>
          <a:endParaRPr lang="en-US"/>
        </a:p>
      </dgm:t>
    </dgm:pt>
    <dgm:pt modelId="{B7DDE13B-6345-49C8-8BDE-459F4BC66DF1}">
      <dgm:prSet/>
      <dgm:spPr/>
      <dgm:t>
        <a:bodyPr/>
        <a:lstStyle/>
        <a:p>
          <a:r>
            <a:rPr lang="en-US" dirty="0"/>
            <a:t>We can answer the questions, “What is logistic regression?” and “What were my chances on the Titanic?”</a:t>
          </a:r>
        </a:p>
      </dgm:t>
    </dgm:pt>
    <dgm:pt modelId="{7751ADDD-99BB-4872-A815-76CE465F9F9C}" type="parTrans" cxnId="{D34ED451-1E70-4347-BC11-32E312088420}">
      <dgm:prSet/>
      <dgm:spPr/>
      <dgm:t>
        <a:bodyPr/>
        <a:lstStyle/>
        <a:p>
          <a:endParaRPr lang="en-US"/>
        </a:p>
      </dgm:t>
    </dgm:pt>
    <dgm:pt modelId="{BA70048E-0062-4B80-9FEE-BFAB5D92C19B}" type="sibTrans" cxnId="{D34ED451-1E70-4347-BC11-32E312088420}">
      <dgm:prSet/>
      <dgm:spPr/>
      <dgm:t>
        <a:bodyPr/>
        <a:lstStyle/>
        <a:p>
          <a:endParaRPr lang="en-US"/>
        </a:p>
      </dgm:t>
    </dgm:pt>
    <dgm:pt modelId="{A9317DE5-A591-4D6F-8CD4-97CCA61312F5}" type="pres">
      <dgm:prSet presAssocID="{EAEBA25A-FEFC-4CE6-A548-C3BB5791369A}" presName="hierChild1" presStyleCnt="0">
        <dgm:presLayoutVars>
          <dgm:chPref val="1"/>
          <dgm:dir/>
          <dgm:animOne val="branch"/>
          <dgm:animLvl val="lvl"/>
          <dgm:resizeHandles/>
        </dgm:presLayoutVars>
      </dgm:prSet>
      <dgm:spPr/>
    </dgm:pt>
    <dgm:pt modelId="{8851863F-8297-40EE-9B5E-8C0B1F67903F}" type="pres">
      <dgm:prSet presAssocID="{A84E3303-15F6-4C2D-893D-38EE2EE2114C}" presName="hierRoot1" presStyleCnt="0"/>
      <dgm:spPr/>
    </dgm:pt>
    <dgm:pt modelId="{94B254BE-9B90-4B67-860D-F1585930074E}" type="pres">
      <dgm:prSet presAssocID="{A84E3303-15F6-4C2D-893D-38EE2EE2114C}" presName="composite" presStyleCnt="0"/>
      <dgm:spPr/>
    </dgm:pt>
    <dgm:pt modelId="{0FD90EA5-81FF-4FF8-A7D9-7B24D1CF1D59}" type="pres">
      <dgm:prSet presAssocID="{A84E3303-15F6-4C2D-893D-38EE2EE2114C}" presName="background" presStyleLbl="node0" presStyleIdx="0" presStyleCnt="2"/>
      <dgm:spPr/>
    </dgm:pt>
    <dgm:pt modelId="{516F32FC-CB51-4649-BA8B-E680B2B5400C}" type="pres">
      <dgm:prSet presAssocID="{A84E3303-15F6-4C2D-893D-38EE2EE2114C}" presName="text" presStyleLbl="fgAcc0" presStyleIdx="0" presStyleCnt="2">
        <dgm:presLayoutVars>
          <dgm:chPref val="3"/>
        </dgm:presLayoutVars>
      </dgm:prSet>
      <dgm:spPr/>
    </dgm:pt>
    <dgm:pt modelId="{0BC13B79-5680-4FC8-8B0E-7886DDAE34B0}" type="pres">
      <dgm:prSet presAssocID="{A84E3303-15F6-4C2D-893D-38EE2EE2114C}" presName="hierChild2" presStyleCnt="0"/>
      <dgm:spPr/>
    </dgm:pt>
    <dgm:pt modelId="{D94E258B-9A8E-4052-886E-C42B76510A31}" type="pres">
      <dgm:prSet presAssocID="{B7DDE13B-6345-49C8-8BDE-459F4BC66DF1}" presName="hierRoot1" presStyleCnt="0"/>
      <dgm:spPr/>
    </dgm:pt>
    <dgm:pt modelId="{77353175-AD51-4662-9509-2B22E863A794}" type="pres">
      <dgm:prSet presAssocID="{B7DDE13B-6345-49C8-8BDE-459F4BC66DF1}" presName="composite" presStyleCnt="0"/>
      <dgm:spPr/>
    </dgm:pt>
    <dgm:pt modelId="{8AC650F8-318C-496A-96BB-567059CC7630}" type="pres">
      <dgm:prSet presAssocID="{B7DDE13B-6345-49C8-8BDE-459F4BC66DF1}" presName="background" presStyleLbl="node0" presStyleIdx="1" presStyleCnt="2"/>
      <dgm:spPr/>
    </dgm:pt>
    <dgm:pt modelId="{AB20956A-F8F0-41F9-8221-E298D536F5F4}" type="pres">
      <dgm:prSet presAssocID="{B7DDE13B-6345-49C8-8BDE-459F4BC66DF1}" presName="text" presStyleLbl="fgAcc0" presStyleIdx="1" presStyleCnt="2" custScaleX="105610">
        <dgm:presLayoutVars>
          <dgm:chPref val="3"/>
        </dgm:presLayoutVars>
      </dgm:prSet>
      <dgm:spPr/>
    </dgm:pt>
    <dgm:pt modelId="{B301590F-8BBB-4A47-AE29-9B2275D91714}" type="pres">
      <dgm:prSet presAssocID="{B7DDE13B-6345-49C8-8BDE-459F4BC66DF1}" presName="hierChild2" presStyleCnt="0"/>
      <dgm:spPr/>
    </dgm:pt>
  </dgm:ptLst>
  <dgm:cxnLst>
    <dgm:cxn modelId="{E08A430C-F314-43D2-BF11-79EE089D44E0}" srcId="{EAEBA25A-FEFC-4CE6-A548-C3BB5791369A}" destId="{A84E3303-15F6-4C2D-893D-38EE2EE2114C}" srcOrd="0" destOrd="0" parTransId="{F8DD4B47-C92E-48BC-AA97-44DCE1384395}" sibTransId="{8A4965DD-92FB-44D0-BA0B-C0F689DACD15}"/>
    <dgm:cxn modelId="{239F4E64-AD66-45B0-A3BD-2E4275824C9A}" type="presOf" srcId="{A84E3303-15F6-4C2D-893D-38EE2EE2114C}" destId="{516F32FC-CB51-4649-BA8B-E680B2B5400C}" srcOrd="0" destOrd="0" presId="urn:microsoft.com/office/officeart/2005/8/layout/hierarchy1"/>
    <dgm:cxn modelId="{D34ED451-1E70-4347-BC11-32E312088420}" srcId="{EAEBA25A-FEFC-4CE6-A548-C3BB5791369A}" destId="{B7DDE13B-6345-49C8-8BDE-459F4BC66DF1}" srcOrd="1" destOrd="0" parTransId="{7751ADDD-99BB-4872-A815-76CE465F9F9C}" sibTransId="{BA70048E-0062-4B80-9FEE-BFAB5D92C19B}"/>
    <dgm:cxn modelId="{20115DB2-D507-47AC-8B1F-372D345A073F}" type="presOf" srcId="{EAEBA25A-FEFC-4CE6-A548-C3BB5791369A}" destId="{A9317DE5-A591-4D6F-8CD4-97CCA61312F5}" srcOrd="0" destOrd="0" presId="urn:microsoft.com/office/officeart/2005/8/layout/hierarchy1"/>
    <dgm:cxn modelId="{A32EE5C9-2360-4CA0-928B-FC9FB280F079}" type="presOf" srcId="{B7DDE13B-6345-49C8-8BDE-459F4BC66DF1}" destId="{AB20956A-F8F0-41F9-8221-E298D536F5F4}" srcOrd="0" destOrd="0" presId="urn:microsoft.com/office/officeart/2005/8/layout/hierarchy1"/>
    <dgm:cxn modelId="{E2599931-27D6-4332-B707-3BF19EB8FB20}" type="presParOf" srcId="{A9317DE5-A591-4D6F-8CD4-97CCA61312F5}" destId="{8851863F-8297-40EE-9B5E-8C0B1F67903F}" srcOrd="0" destOrd="0" presId="urn:microsoft.com/office/officeart/2005/8/layout/hierarchy1"/>
    <dgm:cxn modelId="{EF32106E-4216-4881-B536-7D67AADAD42A}" type="presParOf" srcId="{8851863F-8297-40EE-9B5E-8C0B1F67903F}" destId="{94B254BE-9B90-4B67-860D-F1585930074E}" srcOrd="0" destOrd="0" presId="urn:microsoft.com/office/officeart/2005/8/layout/hierarchy1"/>
    <dgm:cxn modelId="{8B53B60D-BFBC-40B4-8C1A-449DB336CD67}" type="presParOf" srcId="{94B254BE-9B90-4B67-860D-F1585930074E}" destId="{0FD90EA5-81FF-4FF8-A7D9-7B24D1CF1D59}" srcOrd="0" destOrd="0" presId="urn:microsoft.com/office/officeart/2005/8/layout/hierarchy1"/>
    <dgm:cxn modelId="{088C3DD2-0341-4CC0-A3A4-476E82E623F5}" type="presParOf" srcId="{94B254BE-9B90-4B67-860D-F1585930074E}" destId="{516F32FC-CB51-4649-BA8B-E680B2B5400C}" srcOrd="1" destOrd="0" presId="urn:microsoft.com/office/officeart/2005/8/layout/hierarchy1"/>
    <dgm:cxn modelId="{F5FD16D1-03A5-4213-817B-0217F4B4A517}" type="presParOf" srcId="{8851863F-8297-40EE-9B5E-8C0B1F67903F}" destId="{0BC13B79-5680-4FC8-8B0E-7886DDAE34B0}" srcOrd="1" destOrd="0" presId="urn:microsoft.com/office/officeart/2005/8/layout/hierarchy1"/>
    <dgm:cxn modelId="{31F1158C-8E69-4577-ADF3-F590C86E1B16}" type="presParOf" srcId="{A9317DE5-A591-4D6F-8CD4-97CCA61312F5}" destId="{D94E258B-9A8E-4052-886E-C42B76510A31}" srcOrd="1" destOrd="0" presId="urn:microsoft.com/office/officeart/2005/8/layout/hierarchy1"/>
    <dgm:cxn modelId="{160410B5-8EE4-42C3-AF41-187EC98382DB}" type="presParOf" srcId="{D94E258B-9A8E-4052-886E-C42B76510A31}" destId="{77353175-AD51-4662-9509-2B22E863A794}" srcOrd="0" destOrd="0" presId="urn:microsoft.com/office/officeart/2005/8/layout/hierarchy1"/>
    <dgm:cxn modelId="{7510092C-091C-49E3-93C1-BE5DCD99E875}" type="presParOf" srcId="{77353175-AD51-4662-9509-2B22E863A794}" destId="{8AC650F8-318C-496A-96BB-567059CC7630}" srcOrd="0" destOrd="0" presId="urn:microsoft.com/office/officeart/2005/8/layout/hierarchy1"/>
    <dgm:cxn modelId="{68AC29C2-866C-49EC-8793-97D635A9903A}" type="presParOf" srcId="{77353175-AD51-4662-9509-2B22E863A794}" destId="{AB20956A-F8F0-41F9-8221-E298D536F5F4}" srcOrd="1" destOrd="0" presId="urn:microsoft.com/office/officeart/2005/8/layout/hierarchy1"/>
    <dgm:cxn modelId="{A3406AB3-8762-48D7-906C-4C159CF1B130}" type="presParOf" srcId="{D94E258B-9A8E-4052-886E-C42B76510A31}" destId="{B301590F-8BBB-4A47-AE29-9B2275D917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48CCD5-E881-4014-A3A2-A9B2BEAF862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B603E36-9AF9-442A-96F8-417BC14112B8}">
      <dgm:prSet/>
      <dgm:spPr/>
      <dgm:t>
        <a:bodyPr/>
        <a:lstStyle/>
        <a:p>
          <a:r>
            <a:rPr lang="en-US"/>
            <a:t>Probabilities are everywhere: Getting a head in a coin toss, winning the lottery, chances of a hospital acquired condition, etc.</a:t>
          </a:r>
        </a:p>
      </dgm:t>
    </dgm:pt>
    <dgm:pt modelId="{16F555F3-1B6E-4F5E-8910-691558BD6B6B}" type="parTrans" cxnId="{309DEA3A-458A-4DB8-9847-765CCE9EA6C3}">
      <dgm:prSet/>
      <dgm:spPr/>
      <dgm:t>
        <a:bodyPr/>
        <a:lstStyle/>
        <a:p>
          <a:endParaRPr lang="en-US"/>
        </a:p>
      </dgm:t>
    </dgm:pt>
    <dgm:pt modelId="{59812D2C-6420-470A-8454-ED1375B8DE6E}" type="sibTrans" cxnId="{309DEA3A-458A-4DB8-9847-765CCE9EA6C3}">
      <dgm:prSet/>
      <dgm:spPr/>
      <dgm:t>
        <a:bodyPr/>
        <a:lstStyle/>
        <a:p>
          <a:endParaRPr lang="en-US"/>
        </a:p>
      </dgm:t>
    </dgm:pt>
    <dgm:pt modelId="{C4DAAA81-7FBF-4FE7-B324-90B29B7CCA2B}">
      <dgm:prSet/>
      <dgm:spPr/>
      <dgm:t>
        <a:bodyPr/>
        <a:lstStyle/>
        <a:p>
          <a:r>
            <a:rPr lang="en-US"/>
            <a:t>We can start by assigning the outcome’s overall average as our chances (probability). For example, each passenger has a probability of 0.38 or a 38% chance for surviving the Titanic.</a:t>
          </a:r>
        </a:p>
      </dgm:t>
    </dgm:pt>
    <dgm:pt modelId="{05DF4D57-6805-4CB6-9065-113C355F7101}" type="parTrans" cxnId="{BAB2E196-4C4F-43B1-8E6F-9BE32D1A269D}">
      <dgm:prSet/>
      <dgm:spPr/>
      <dgm:t>
        <a:bodyPr/>
        <a:lstStyle/>
        <a:p>
          <a:endParaRPr lang="en-US"/>
        </a:p>
      </dgm:t>
    </dgm:pt>
    <dgm:pt modelId="{69427FA7-534D-4D12-9061-AE95465EC758}" type="sibTrans" cxnId="{BAB2E196-4C4F-43B1-8E6F-9BE32D1A269D}">
      <dgm:prSet/>
      <dgm:spPr/>
      <dgm:t>
        <a:bodyPr/>
        <a:lstStyle/>
        <a:p>
          <a:endParaRPr lang="en-US"/>
        </a:p>
      </dgm:t>
    </dgm:pt>
    <dgm:pt modelId="{777C124F-6F55-410C-A847-CD9B47CC340F}">
      <dgm:prSet/>
      <dgm:spPr/>
      <dgm:t>
        <a:bodyPr/>
        <a:lstStyle/>
        <a:p>
          <a:r>
            <a:rPr lang="en-US" dirty="0"/>
            <a:t>We can add in other important factors that gives us a better picture of our chances such as gender (female=0.73, male=0.19 rather than 0.38 for everyone)</a:t>
          </a:r>
        </a:p>
      </dgm:t>
    </dgm:pt>
    <dgm:pt modelId="{5B26BE07-8415-4A86-8BC5-20A328F89C18}" type="parTrans" cxnId="{33355870-C88F-45CE-9E06-4A79A3DBA19B}">
      <dgm:prSet/>
      <dgm:spPr/>
      <dgm:t>
        <a:bodyPr/>
        <a:lstStyle/>
        <a:p>
          <a:endParaRPr lang="en-US"/>
        </a:p>
      </dgm:t>
    </dgm:pt>
    <dgm:pt modelId="{F16C01E3-8990-40FA-B27E-6E9BA006418B}" type="sibTrans" cxnId="{33355870-C88F-45CE-9E06-4A79A3DBA19B}">
      <dgm:prSet/>
      <dgm:spPr/>
      <dgm:t>
        <a:bodyPr/>
        <a:lstStyle/>
        <a:p>
          <a:endParaRPr lang="en-US"/>
        </a:p>
      </dgm:t>
    </dgm:pt>
    <dgm:pt modelId="{30FDB06A-37AC-4B41-BBB4-46EFEB85C849}">
      <dgm:prSet/>
      <dgm:spPr/>
      <dgm:t>
        <a:bodyPr/>
        <a:lstStyle/>
        <a:p>
          <a:r>
            <a:rPr lang="en-US"/>
            <a:t>These are probabilities (or percentages, e.g., </a:t>
          </a:r>
          <a:r>
            <a:rPr lang="en-US" i="1"/>
            <a:t>73% chance of women surviving the Titanic</a:t>
          </a:r>
          <a:r>
            <a:rPr lang="en-US"/>
            <a:t>).</a:t>
          </a:r>
        </a:p>
      </dgm:t>
    </dgm:pt>
    <dgm:pt modelId="{9490B324-161C-4FA8-8773-3FB6C3650C1C}" type="parTrans" cxnId="{47FA0641-299C-4D79-A226-55AAD4426689}">
      <dgm:prSet/>
      <dgm:spPr/>
      <dgm:t>
        <a:bodyPr/>
        <a:lstStyle/>
        <a:p>
          <a:endParaRPr lang="en-US"/>
        </a:p>
      </dgm:t>
    </dgm:pt>
    <dgm:pt modelId="{0EE9325A-1EA8-4801-A141-A30B1768D3A3}" type="sibTrans" cxnId="{47FA0641-299C-4D79-A226-55AAD4426689}">
      <dgm:prSet/>
      <dgm:spPr/>
      <dgm:t>
        <a:bodyPr/>
        <a:lstStyle/>
        <a:p>
          <a:endParaRPr lang="en-US"/>
        </a:p>
      </dgm:t>
    </dgm:pt>
    <dgm:pt modelId="{3603B4E9-270E-4B11-AD17-DBD165239B9C}" type="pres">
      <dgm:prSet presAssocID="{5948CCD5-E881-4014-A3A2-A9B2BEAF8627}" presName="linear" presStyleCnt="0">
        <dgm:presLayoutVars>
          <dgm:animLvl val="lvl"/>
          <dgm:resizeHandles val="exact"/>
        </dgm:presLayoutVars>
      </dgm:prSet>
      <dgm:spPr/>
    </dgm:pt>
    <dgm:pt modelId="{6DE56A17-A829-494C-96C5-DB884722150C}" type="pres">
      <dgm:prSet presAssocID="{2B603E36-9AF9-442A-96F8-417BC14112B8}" presName="parentText" presStyleLbl="node1" presStyleIdx="0" presStyleCnt="4">
        <dgm:presLayoutVars>
          <dgm:chMax val="0"/>
          <dgm:bulletEnabled val="1"/>
        </dgm:presLayoutVars>
      </dgm:prSet>
      <dgm:spPr/>
    </dgm:pt>
    <dgm:pt modelId="{14150A1B-992C-4036-8719-64772BD99D6D}" type="pres">
      <dgm:prSet presAssocID="{59812D2C-6420-470A-8454-ED1375B8DE6E}" presName="spacer" presStyleCnt="0"/>
      <dgm:spPr/>
    </dgm:pt>
    <dgm:pt modelId="{94F8434A-C7DD-4208-A257-893A6C0CDEA3}" type="pres">
      <dgm:prSet presAssocID="{C4DAAA81-7FBF-4FE7-B324-90B29B7CCA2B}" presName="parentText" presStyleLbl="node1" presStyleIdx="1" presStyleCnt="4">
        <dgm:presLayoutVars>
          <dgm:chMax val="0"/>
          <dgm:bulletEnabled val="1"/>
        </dgm:presLayoutVars>
      </dgm:prSet>
      <dgm:spPr/>
    </dgm:pt>
    <dgm:pt modelId="{5EA8241F-FB3C-4444-89E7-6D51AA7BB28D}" type="pres">
      <dgm:prSet presAssocID="{69427FA7-534D-4D12-9061-AE95465EC758}" presName="spacer" presStyleCnt="0"/>
      <dgm:spPr/>
    </dgm:pt>
    <dgm:pt modelId="{1BB57AB2-DFC2-4036-8ACA-20601174D1E7}" type="pres">
      <dgm:prSet presAssocID="{777C124F-6F55-410C-A847-CD9B47CC340F}" presName="parentText" presStyleLbl="node1" presStyleIdx="2" presStyleCnt="4">
        <dgm:presLayoutVars>
          <dgm:chMax val="0"/>
          <dgm:bulletEnabled val="1"/>
        </dgm:presLayoutVars>
      </dgm:prSet>
      <dgm:spPr/>
    </dgm:pt>
    <dgm:pt modelId="{860AB54B-DA22-431A-AAD9-69FF5BA7C911}" type="pres">
      <dgm:prSet presAssocID="{F16C01E3-8990-40FA-B27E-6E9BA006418B}" presName="spacer" presStyleCnt="0"/>
      <dgm:spPr/>
    </dgm:pt>
    <dgm:pt modelId="{ACBAE2F3-8756-4EEB-A348-AA6C875AC23A}" type="pres">
      <dgm:prSet presAssocID="{30FDB06A-37AC-4B41-BBB4-46EFEB85C849}" presName="parentText" presStyleLbl="node1" presStyleIdx="3" presStyleCnt="4">
        <dgm:presLayoutVars>
          <dgm:chMax val="0"/>
          <dgm:bulletEnabled val="1"/>
        </dgm:presLayoutVars>
      </dgm:prSet>
      <dgm:spPr/>
    </dgm:pt>
  </dgm:ptLst>
  <dgm:cxnLst>
    <dgm:cxn modelId="{F6588B00-9812-4EE6-B314-F37D8E11B607}" type="presOf" srcId="{777C124F-6F55-410C-A847-CD9B47CC340F}" destId="{1BB57AB2-DFC2-4036-8ACA-20601174D1E7}" srcOrd="0" destOrd="0" presId="urn:microsoft.com/office/officeart/2005/8/layout/vList2"/>
    <dgm:cxn modelId="{6C51CC1B-1890-4C3D-863B-6FEA9867DB89}" type="presOf" srcId="{30FDB06A-37AC-4B41-BBB4-46EFEB85C849}" destId="{ACBAE2F3-8756-4EEB-A348-AA6C875AC23A}" srcOrd="0" destOrd="0" presId="urn:microsoft.com/office/officeart/2005/8/layout/vList2"/>
    <dgm:cxn modelId="{D5A80534-B8A0-40FA-ADC7-8E015BB82321}" type="presOf" srcId="{C4DAAA81-7FBF-4FE7-B324-90B29B7CCA2B}" destId="{94F8434A-C7DD-4208-A257-893A6C0CDEA3}" srcOrd="0" destOrd="0" presId="urn:microsoft.com/office/officeart/2005/8/layout/vList2"/>
    <dgm:cxn modelId="{309DEA3A-458A-4DB8-9847-765CCE9EA6C3}" srcId="{5948CCD5-E881-4014-A3A2-A9B2BEAF8627}" destId="{2B603E36-9AF9-442A-96F8-417BC14112B8}" srcOrd="0" destOrd="0" parTransId="{16F555F3-1B6E-4F5E-8910-691558BD6B6B}" sibTransId="{59812D2C-6420-470A-8454-ED1375B8DE6E}"/>
    <dgm:cxn modelId="{47FA0641-299C-4D79-A226-55AAD4426689}" srcId="{5948CCD5-E881-4014-A3A2-A9B2BEAF8627}" destId="{30FDB06A-37AC-4B41-BBB4-46EFEB85C849}" srcOrd="3" destOrd="0" parTransId="{9490B324-161C-4FA8-8773-3FB6C3650C1C}" sibTransId="{0EE9325A-1EA8-4801-A141-A30B1768D3A3}"/>
    <dgm:cxn modelId="{33355870-C88F-45CE-9E06-4A79A3DBA19B}" srcId="{5948CCD5-E881-4014-A3A2-A9B2BEAF8627}" destId="{777C124F-6F55-410C-A847-CD9B47CC340F}" srcOrd="2" destOrd="0" parTransId="{5B26BE07-8415-4A86-8BC5-20A328F89C18}" sibTransId="{F16C01E3-8990-40FA-B27E-6E9BA006418B}"/>
    <dgm:cxn modelId="{BAB2E196-4C4F-43B1-8E6F-9BE32D1A269D}" srcId="{5948CCD5-E881-4014-A3A2-A9B2BEAF8627}" destId="{C4DAAA81-7FBF-4FE7-B324-90B29B7CCA2B}" srcOrd="1" destOrd="0" parTransId="{05DF4D57-6805-4CB6-9065-113C355F7101}" sibTransId="{69427FA7-534D-4D12-9061-AE95465EC758}"/>
    <dgm:cxn modelId="{E791A3F6-9CD0-497D-9296-3685EDF67A3C}" type="presOf" srcId="{2B603E36-9AF9-442A-96F8-417BC14112B8}" destId="{6DE56A17-A829-494C-96C5-DB884722150C}" srcOrd="0" destOrd="0" presId="urn:microsoft.com/office/officeart/2005/8/layout/vList2"/>
    <dgm:cxn modelId="{1B70A2F7-F37C-4C71-8937-5C37EF07792E}" type="presOf" srcId="{5948CCD5-E881-4014-A3A2-A9B2BEAF8627}" destId="{3603B4E9-270E-4B11-AD17-DBD165239B9C}" srcOrd="0" destOrd="0" presId="urn:microsoft.com/office/officeart/2005/8/layout/vList2"/>
    <dgm:cxn modelId="{CE30A34E-DC6D-45C3-9891-5044F57AFCB1}" type="presParOf" srcId="{3603B4E9-270E-4B11-AD17-DBD165239B9C}" destId="{6DE56A17-A829-494C-96C5-DB884722150C}" srcOrd="0" destOrd="0" presId="urn:microsoft.com/office/officeart/2005/8/layout/vList2"/>
    <dgm:cxn modelId="{D538D9A6-C40E-4E12-83E3-8A2A8CD274BD}" type="presParOf" srcId="{3603B4E9-270E-4B11-AD17-DBD165239B9C}" destId="{14150A1B-992C-4036-8719-64772BD99D6D}" srcOrd="1" destOrd="0" presId="urn:microsoft.com/office/officeart/2005/8/layout/vList2"/>
    <dgm:cxn modelId="{9A00C369-7B49-4487-AC74-B7F67158B87F}" type="presParOf" srcId="{3603B4E9-270E-4B11-AD17-DBD165239B9C}" destId="{94F8434A-C7DD-4208-A257-893A6C0CDEA3}" srcOrd="2" destOrd="0" presId="urn:microsoft.com/office/officeart/2005/8/layout/vList2"/>
    <dgm:cxn modelId="{9DC15517-ABF0-4837-A2B1-520FEB06609E}" type="presParOf" srcId="{3603B4E9-270E-4B11-AD17-DBD165239B9C}" destId="{5EA8241F-FB3C-4444-89E7-6D51AA7BB28D}" srcOrd="3" destOrd="0" presId="urn:microsoft.com/office/officeart/2005/8/layout/vList2"/>
    <dgm:cxn modelId="{B2E53862-F0C1-4238-B396-2D604F5C08EB}" type="presParOf" srcId="{3603B4E9-270E-4B11-AD17-DBD165239B9C}" destId="{1BB57AB2-DFC2-4036-8ACA-20601174D1E7}" srcOrd="4" destOrd="0" presId="urn:microsoft.com/office/officeart/2005/8/layout/vList2"/>
    <dgm:cxn modelId="{EC36BCA0-7820-4F67-ADB0-F54C2314419D}" type="presParOf" srcId="{3603B4E9-270E-4B11-AD17-DBD165239B9C}" destId="{860AB54B-DA22-431A-AAD9-69FF5BA7C911}" srcOrd="5" destOrd="0" presId="urn:microsoft.com/office/officeart/2005/8/layout/vList2"/>
    <dgm:cxn modelId="{EAE2DD3F-FAC4-48D8-838D-BAD092B1CB14}" type="presParOf" srcId="{3603B4E9-270E-4B11-AD17-DBD165239B9C}" destId="{ACBAE2F3-8756-4EEB-A348-AA6C875AC2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0EA5-81FF-4FF8-A7D9-7B24D1CF1D59}">
      <dsp:nvSpPr>
        <dsp:cNvPr id="0" name=""/>
        <dsp:cNvSpPr/>
      </dsp:nvSpPr>
      <dsp:spPr>
        <a:xfrm>
          <a:off x="12756"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32FC-CB51-4649-BA8B-E680B2B5400C}">
      <dsp:nvSpPr>
        <dsp:cNvPr id="0" name=""/>
        <dsp:cNvSpPr/>
      </dsp:nvSpPr>
      <dsp:spPr>
        <a:xfrm>
          <a:off x="494178"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 this session, we’ll cover Logistic Regression.</a:t>
          </a:r>
        </a:p>
      </dsp:txBody>
      <dsp:txXfrm>
        <a:off x="574762" y="538547"/>
        <a:ext cx="4171627" cy="2590157"/>
      </dsp:txXfrm>
    </dsp:sp>
    <dsp:sp modelId="{8AC650F8-318C-496A-96BB-567059CC7630}">
      <dsp:nvSpPr>
        <dsp:cNvPr id="0" name=""/>
        <dsp:cNvSpPr/>
      </dsp:nvSpPr>
      <dsp:spPr>
        <a:xfrm>
          <a:off x="5308395" y="612"/>
          <a:ext cx="457586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0956A-F8F0-41F9-8221-E298D536F5F4}">
      <dsp:nvSpPr>
        <dsp:cNvPr id="0" name=""/>
        <dsp:cNvSpPr/>
      </dsp:nvSpPr>
      <dsp:spPr>
        <a:xfrm>
          <a:off x="5789817" y="457963"/>
          <a:ext cx="457586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We can answer the questions, “What is logistic regression?” and “What were my chances on the Titanic?”</a:t>
          </a:r>
        </a:p>
      </dsp:txBody>
      <dsp:txXfrm>
        <a:off x="5870401" y="538547"/>
        <a:ext cx="441469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56A17-A829-494C-96C5-DB884722150C}">
      <dsp:nvSpPr>
        <dsp:cNvPr id="0" name=""/>
        <dsp:cNvSpPr/>
      </dsp:nvSpPr>
      <dsp:spPr>
        <a:xfrm>
          <a:off x="0" y="335996"/>
          <a:ext cx="6589260"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Probabilities are everywhere: Getting a head in a coin toss, winning the lottery, chances of a hospital acquired condition, etc.</a:t>
          </a:r>
        </a:p>
      </dsp:txBody>
      <dsp:txXfrm>
        <a:off x="53688" y="389684"/>
        <a:ext cx="6481884" cy="992424"/>
      </dsp:txXfrm>
    </dsp:sp>
    <dsp:sp modelId="{94F8434A-C7DD-4208-A257-893A6C0CDEA3}">
      <dsp:nvSpPr>
        <dsp:cNvPr id="0" name=""/>
        <dsp:cNvSpPr/>
      </dsp:nvSpPr>
      <dsp:spPr>
        <a:xfrm>
          <a:off x="0" y="1493396"/>
          <a:ext cx="6589260" cy="1099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We can start by assigning the outcome’s overall average as our chances (probability). For example, each passenger has a probability of 0.38 or a 38% chance for surviving the Titanic.</a:t>
          </a:r>
        </a:p>
      </dsp:txBody>
      <dsp:txXfrm>
        <a:off x="53688" y="1547084"/>
        <a:ext cx="6481884" cy="992424"/>
      </dsp:txXfrm>
    </dsp:sp>
    <dsp:sp modelId="{1BB57AB2-DFC2-4036-8ACA-20601174D1E7}">
      <dsp:nvSpPr>
        <dsp:cNvPr id="0" name=""/>
        <dsp:cNvSpPr/>
      </dsp:nvSpPr>
      <dsp:spPr>
        <a:xfrm>
          <a:off x="0" y="2650796"/>
          <a:ext cx="6589260" cy="1099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can add in other important factors that gives us a better picture of our chances such as gender (female=0.73, male=0.19 rather than 0.38 for everyone)</a:t>
          </a:r>
        </a:p>
      </dsp:txBody>
      <dsp:txXfrm>
        <a:off x="53688" y="2704484"/>
        <a:ext cx="6481884" cy="992424"/>
      </dsp:txXfrm>
    </dsp:sp>
    <dsp:sp modelId="{ACBAE2F3-8756-4EEB-A348-AA6C875AC23A}">
      <dsp:nvSpPr>
        <dsp:cNvPr id="0" name=""/>
        <dsp:cNvSpPr/>
      </dsp:nvSpPr>
      <dsp:spPr>
        <a:xfrm>
          <a:off x="0" y="3808196"/>
          <a:ext cx="6589260" cy="1099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These are probabilities (or percentages, e.g., </a:t>
          </a:r>
          <a:r>
            <a:rPr lang="en-US" sz="2000" i="1" kern="1200"/>
            <a:t>73% chance of women surviving the Titanic</a:t>
          </a:r>
          <a:r>
            <a:rPr lang="en-US" sz="2000" kern="1200"/>
            <a:t>).</a:t>
          </a:r>
        </a:p>
      </dsp:txBody>
      <dsp:txXfrm>
        <a:off x="53688" y="3861884"/>
        <a:ext cx="6481884"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226-8140-DF65-AB84-3C0F5D8C5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E3CAC-FE6A-1C41-6537-44C63F2D6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435E8-3B76-913B-736A-38B04EA5B58D}"/>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5" name="Footer Placeholder 4">
            <a:extLst>
              <a:ext uri="{FF2B5EF4-FFF2-40B4-BE49-F238E27FC236}">
                <a16:creationId xmlns:a16="http://schemas.microsoft.com/office/drawing/2014/main" id="{E00F4ED5-2295-0ADF-EDD6-993D086E8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BA446-D1EB-9534-85F4-A0F8C9892EB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85210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676A-86B7-28E4-B8B5-73E568CC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3BDE1-FC1D-0B5B-3C03-D42BAF92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24334-EAE7-6511-4A81-4509ADFD9DCD}"/>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5" name="Footer Placeholder 4">
            <a:extLst>
              <a:ext uri="{FF2B5EF4-FFF2-40B4-BE49-F238E27FC236}">
                <a16:creationId xmlns:a16="http://schemas.microsoft.com/office/drawing/2014/main" id="{1ECA459B-B3C6-5AAE-6318-81F4870B9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F00B4-78D4-344D-2AE4-A6828ADE3FF3}"/>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2445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B1F40-BA32-1A07-220F-C7C7800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D8769-FBF0-D5D7-ED34-631E9000A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EE78D-FCD1-FBF0-A320-6E286DEAC215}"/>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5" name="Footer Placeholder 4">
            <a:extLst>
              <a:ext uri="{FF2B5EF4-FFF2-40B4-BE49-F238E27FC236}">
                <a16:creationId xmlns:a16="http://schemas.microsoft.com/office/drawing/2014/main" id="{58DB0373-808F-B61F-C7DB-49E99CEE6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5CBA2-99C6-8812-AD41-E31A31F7EC1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362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342E-82E3-08D8-A0AD-83D69B850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8B028-7D66-95FF-AA07-D869C344B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79EE-AECE-9002-FA1E-38E9C484A8FF}"/>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5" name="Footer Placeholder 4">
            <a:extLst>
              <a:ext uri="{FF2B5EF4-FFF2-40B4-BE49-F238E27FC236}">
                <a16:creationId xmlns:a16="http://schemas.microsoft.com/office/drawing/2014/main" id="{F44BEB77-30F0-2DE0-6E6C-547EE2016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B95F58-8152-299A-B113-A71723FD2E55}"/>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962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7071-2CC2-242B-46FF-50A6E038B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8197F-F279-D416-7EF7-31CF10260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DFAEA-5596-7CED-DB01-9AC52088A554}"/>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5" name="Footer Placeholder 4">
            <a:extLst>
              <a:ext uri="{FF2B5EF4-FFF2-40B4-BE49-F238E27FC236}">
                <a16:creationId xmlns:a16="http://schemas.microsoft.com/office/drawing/2014/main" id="{076669E0-9C72-5BD6-3394-51D7717175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5C258-6E81-EEB0-F457-D13D65A4634B}"/>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6136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D3D0-F8A8-4F9E-00AD-180DE4E5B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1CF47-6359-2D63-9004-E1D2388F3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F9931-C24E-DE17-271A-0B3D079AA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A8683-C16E-AE82-3F91-9F763D77B900}"/>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6" name="Footer Placeholder 5">
            <a:extLst>
              <a:ext uri="{FF2B5EF4-FFF2-40B4-BE49-F238E27FC236}">
                <a16:creationId xmlns:a16="http://schemas.microsoft.com/office/drawing/2014/main" id="{000B965A-6520-6D8F-A09F-61DBACA4B1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460249-E598-C617-4280-636A6139E97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7289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D482-71BC-1E7F-20DE-2E2FC8FCF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53E3C-626A-C537-220D-EEBFF1E83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BECED-F843-48F8-6240-3FBD9BAEA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70E85-ABDC-641A-E7B5-D53F93908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54C86-FFD8-4F6A-FE55-89566A484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E3DEE-A1B4-897F-685C-8850CB71083B}"/>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8" name="Footer Placeholder 7">
            <a:extLst>
              <a:ext uri="{FF2B5EF4-FFF2-40B4-BE49-F238E27FC236}">
                <a16:creationId xmlns:a16="http://schemas.microsoft.com/office/drawing/2014/main" id="{F022A30F-EA00-2087-F513-A2423F06E0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FD7EDB-1089-D29A-5CBA-51861D00F684}"/>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75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AEEC-411E-C938-B3AF-DE9608FCE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87AD-4228-878C-022D-F026BF08F5FB}"/>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4" name="Footer Placeholder 3">
            <a:extLst>
              <a:ext uri="{FF2B5EF4-FFF2-40B4-BE49-F238E27FC236}">
                <a16:creationId xmlns:a16="http://schemas.microsoft.com/office/drawing/2014/main" id="{E07EE776-275E-8A37-17C1-4C8B8FA1E2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64632-0EE3-EC17-21ED-5980C8D5E181}"/>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262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7335D-7DB4-424A-1221-01F9C5E9DF65}"/>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3" name="Footer Placeholder 2">
            <a:extLst>
              <a:ext uri="{FF2B5EF4-FFF2-40B4-BE49-F238E27FC236}">
                <a16:creationId xmlns:a16="http://schemas.microsoft.com/office/drawing/2014/main" id="{BC238419-40DF-C308-CB41-3CF17643D8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441BF-CFEA-7E6E-5D36-93BEA282CA02}"/>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2605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55AF-9B84-8B9A-3FCC-91010E5FE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371FE-9F66-8B19-AAC0-4084506AE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D117D-43AE-A877-F425-103ECC80F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87CB8-F3EE-DDB0-294E-766588359030}"/>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6" name="Footer Placeholder 5">
            <a:extLst>
              <a:ext uri="{FF2B5EF4-FFF2-40B4-BE49-F238E27FC236}">
                <a16:creationId xmlns:a16="http://schemas.microsoft.com/office/drawing/2014/main" id="{BAD0A152-0FEE-388D-E0AF-574BA26061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911DC-7F63-CF00-C403-7E1990B8DB0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5755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8EE-B88C-026D-0EA1-932228AA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6C877-7971-DD4D-303D-309F5AB8F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14AAB0-7D0A-A2AE-3E26-E08F2749E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A35E4-0CFC-006E-02FF-D6A78B7039F7}"/>
              </a:ext>
            </a:extLst>
          </p:cNvPr>
          <p:cNvSpPr>
            <a:spLocks noGrp="1"/>
          </p:cNvSpPr>
          <p:nvPr>
            <p:ph type="dt" sz="half" idx="10"/>
          </p:nvPr>
        </p:nvSpPr>
        <p:spPr/>
        <p:txBody>
          <a:bodyPr/>
          <a:lstStyle/>
          <a:p>
            <a:fld id="{CA14F718-E510-4090-814E-75B649658BBF}" type="datetimeFigureOut">
              <a:rPr lang="en-US" smtClean="0"/>
              <a:t>12/11/2024</a:t>
            </a:fld>
            <a:endParaRPr lang="en-US" dirty="0"/>
          </a:p>
        </p:txBody>
      </p:sp>
      <p:sp>
        <p:nvSpPr>
          <p:cNvPr id="6" name="Footer Placeholder 5">
            <a:extLst>
              <a:ext uri="{FF2B5EF4-FFF2-40B4-BE49-F238E27FC236}">
                <a16:creationId xmlns:a16="http://schemas.microsoft.com/office/drawing/2014/main" id="{4B4B4F7B-7E54-10FB-F3F0-206D7BB37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B69632-BF34-6718-A88B-A267EBB49C37}"/>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01135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5D024-34DB-1FA1-BC8D-A5E7FF16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7C673-8D06-CF74-1C18-2EAA803F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0173C-D855-1156-C2A5-BE78310F2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4F718-E510-4090-814E-75B649658BBF}" type="datetimeFigureOut">
              <a:rPr lang="en-US" smtClean="0"/>
              <a:t>12/11/2024</a:t>
            </a:fld>
            <a:endParaRPr lang="en-US" dirty="0"/>
          </a:p>
        </p:txBody>
      </p:sp>
      <p:sp>
        <p:nvSpPr>
          <p:cNvPr id="5" name="Footer Placeholder 4">
            <a:extLst>
              <a:ext uri="{FF2B5EF4-FFF2-40B4-BE49-F238E27FC236}">
                <a16:creationId xmlns:a16="http://schemas.microsoft.com/office/drawing/2014/main" id="{3CB267B4-0EB7-D6F7-42F2-FB0D1A424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ED32A4-DE2B-0231-F402-EA8B8D7CD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AFEC9-6166-40C2-8F97-1FB26DEE973E}" type="slidenum">
              <a:rPr lang="en-US" smtClean="0"/>
              <a:t>‹#›</a:t>
            </a:fld>
            <a:endParaRPr lang="en-US" dirty="0"/>
          </a:p>
        </p:txBody>
      </p:sp>
    </p:spTree>
    <p:extLst>
      <p:ext uri="{BB962C8B-B14F-4D97-AF65-F5344CB8AC3E}">
        <p14:creationId xmlns:p14="http://schemas.microsoft.com/office/powerpoint/2010/main" val="113638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eams.microsoft.com/l/team/19%3AOZr5mSCq7UrZnR_M2CMtaflYJOtlcTe9ECiYjMMDo941%40thread.tacv2/conversations?groupId=a93c5b91-664d-47b5-bc52-c0715e73d5f3&amp;tenantId=3f8a7bc4-e337-47a5-a0fc-0d512c0e05f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shorts/xJCWjoZPbEw"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DEE0AF-5EFA-C9EF-3488-79D3017BF94F}"/>
              </a:ext>
            </a:extLst>
          </p:cNvPr>
          <p:cNvSpPr>
            <a:spLocks noGrp="1"/>
          </p:cNvSpPr>
          <p:nvPr>
            <p:ph type="ctrTitle"/>
          </p:nvPr>
        </p:nvSpPr>
        <p:spPr>
          <a:xfrm>
            <a:off x="1285241" y="1008993"/>
            <a:ext cx="9231410" cy="3542045"/>
          </a:xfrm>
        </p:spPr>
        <p:txBody>
          <a:bodyPr anchor="b">
            <a:normAutofit/>
          </a:bodyPr>
          <a:lstStyle/>
          <a:p>
            <a:pPr algn="l"/>
            <a:r>
              <a:rPr lang="en-US" sz="11500" dirty="0"/>
              <a:t>Research and Statistics</a:t>
            </a:r>
          </a:p>
        </p:txBody>
      </p:sp>
      <p:sp>
        <p:nvSpPr>
          <p:cNvPr id="3" name="Subtitle 2">
            <a:extLst>
              <a:ext uri="{FF2B5EF4-FFF2-40B4-BE49-F238E27FC236}">
                <a16:creationId xmlns:a16="http://schemas.microsoft.com/office/drawing/2014/main" id="{A3BB4076-5E3E-E48A-556D-65CBFEC8903A}"/>
              </a:ext>
            </a:extLst>
          </p:cNvPr>
          <p:cNvSpPr>
            <a:spLocks noGrp="1"/>
          </p:cNvSpPr>
          <p:nvPr>
            <p:ph type="subTitle" idx="1"/>
          </p:nvPr>
        </p:nvSpPr>
        <p:spPr>
          <a:xfrm>
            <a:off x="1285241" y="4582814"/>
            <a:ext cx="7132335" cy="1312657"/>
          </a:xfrm>
        </p:spPr>
        <p:txBody>
          <a:bodyPr anchor="t">
            <a:normAutofit/>
          </a:bodyPr>
          <a:lstStyle/>
          <a:p>
            <a:pPr algn="l"/>
            <a:r>
              <a:rPr lang="en-US" dirty="0"/>
              <a:t>Session 9: </a:t>
            </a:r>
            <a:r>
              <a:rPr lang="en-US" dirty="0">
                <a:solidFill>
                  <a:srgbClr val="000000"/>
                </a:solidFill>
                <a:latin typeface="Aptos" panose="020B0004020202020204" pitchFamily="34" charset="0"/>
                <a:ea typeface="Calibri" panose="020F0502020204030204" pitchFamily="34" charset="0"/>
              </a:rPr>
              <a:t>Logistic Regression</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64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lot object">
            <a:extLst>
              <a:ext uri="{FF2B5EF4-FFF2-40B4-BE49-F238E27FC236}">
                <a16:creationId xmlns:a16="http://schemas.microsoft.com/office/drawing/2014/main" id="{7198CAD9-96F0-FAA4-E633-6A0720C94A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2354" y="1123527"/>
            <a:ext cx="6847287" cy="460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375649-1D5E-B731-EE67-944B71DFC8C1}"/>
              </a:ext>
            </a:extLst>
          </p:cNvPr>
          <p:cNvSpPr txBox="1"/>
          <p:nvPr/>
        </p:nvSpPr>
        <p:spPr>
          <a:xfrm>
            <a:off x="6156358" y="2159280"/>
            <a:ext cx="3601789" cy="646331"/>
          </a:xfrm>
          <a:prstGeom prst="rect">
            <a:avLst/>
          </a:prstGeom>
          <a:noFill/>
        </p:spPr>
        <p:txBody>
          <a:bodyPr wrap="square" rtlCol="0">
            <a:spAutoFit/>
          </a:bodyPr>
          <a:lstStyle/>
          <a:p>
            <a:r>
              <a:rPr lang="en-US" dirty="0">
                <a:highlight>
                  <a:srgbClr val="FFFF00"/>
                </a:highlight>
              </a:rPr>
              <a:t>Women’s odds of survival are about 12 times higher than men</a:t>
            </a:r>
          </a:p>
        </p:txBody>
      </p:sp>
      <p:sp>
        <p:nvSpPr>
          <p:cNvPr id="3" name="TextBox 2">
            <a:extLst>
              <a:ext uri="{FF2B5EF4-FFF2-40B4-BE49-F238E27FC236}">
                <a16:creationId xmlns:a16="http://schemas.microsoft.com/office/drawing/2014/main" id="{C3F10755-A0DE-129C-C52A-30F8664E1186}"/>
              </a:ext>
            </a:extLst>
          </p:cNvPr>
          <p:cNvSpPr txBox="1"/>
          <p:nvPr/>
        </p:nvSpPr>
        <p:spPr>
          <a:xfrm>
            <a:off x="5543648" y="4186907"/>
            <a:ext cx="3758972" cy="1200329"/>
          </a:xfrm>
          <a:prstGeom prst="rect">
            <a:avLst/>
          </a:prstGeom>
          <a:noFill/>
        </p:spPr>
        <p:txBody>
          <a:bodyPr wrap="square" rtlCol="0">
            <a:spAutoFit/>
          </a:bodyPr>
          <a:lstStyle/>
          <a:p>
            <a:r>
              <a:rPr lang="en-US" dirty="0">
                <a:highlight>
                  <a:srgbClr val="FFFF00"/>
                </a:highlight>
              </a:rPr>
              <a:t>1</a:t>
            </a:r>
            <a:r>
              <a:rPr lang="en-US" baseline="30000" dirty="0">
                <a:highlight>
                  <a:srgbClr val="FFFF00"/>
                </a:highlight>
              </a:rPr>
              <a:t>st</a:t>
            </a:r>
            <a:r>
              <a:rPr lang="en-US" dirty="0">
                <a:highlight>
                  <a:srgbClr val="FFFF00"/>
                </a:highlight>
              </a:rPr>
              <a:t> class passengers’ odds of survival are over 9 times higher than 3</a:t>
            </a:r>
            <a:r>
              <a:rPr lang="en-US" baseline="30000" dirty="0">
                <a:highlight>
                  <a:srgbClr val="FFFF00"/>
                </a:highlight>
              </a:rPr>
              <a:t>rd</a:t>
            </a:r>
            <a:r>
              <a:rPr lang="en-US" dirty="0">
                <a:highlight>
                  <a:srgbClr val="FFFF00"/>
                </a:highlight>
              </a:rPr>
              <a:t> class and 2</a:t>
            </a:r>
            <a:r>
              <a:rPr lang="en-US" baseline="30000" dirty="0">
                <a:highlight>
                  <a:srgbClr val="FFFF00"/>
                </a:highlight>
              </a:rPr>
              <a:t>nd</a:t>
            </a:r>
            <a:r>
              <a:rPr lang="en-US" dirty="0">
                <a:highlight>
                  <a:srgbClr val="FFFF00"/>
                </a:highlight>
              </a:rPr>
              <a:t> class is more than twice that of 3</a:t>
            </a:r>
            <a:r>
              <a:rPr lang="en-US" baseline="30000" dirty="0">
                <a:highlight>
                  <a:srgbClr val="FFFF00"/>
                </a:highlight>
              </a:rPr>
              <a:t>rd</a:t>
            </a:r>
            <a:r>
              <a:rPr lang="en-US" dirty="0">
                <a:highlight>
                  <a:srgbClr val="FFFF00"/>
                </a:highlight>
              </a:rPr>
              <a:t> class</a:t>
            </a:r>
          </a:p>
        </p:txBody>
      </p:sp>
      <p:sp>
        <p:nvSpPr>
          <p:cNvPr id="4" name="TextBox 3">
            <a:extLst>
              <a:ext uri="{FF2B5EF4-FFF2-40B4-BE49-F238E27FC236}">
                <a16:creationId xmlns:a16="http://schemas.microsoft.com/office/drawing/2014/main" id="{5922C31F-1C7C-B452-1BB0-1449BA7F0618}"/>
              </a:ext>
            </a:extLst>
          </p:cNvPr>
          <p:cNvSpPr txBox="1"/>
          <p:nvPr/>
        </p:nvSpPr>
        <p:spPr>
          <a:xfrm>
            <a:off x="766372" y="1094603"/>
            <a:ext cx="2045941" cy="1754326"/>
          </a:xfrm>
          <a:prstGeom prst="rect">
            <a:avLst/>
          </a:prstGeom>
          <a:noFill/>
        </p:spPr>
        <p:txBody>
          <a:bodyPr wrap="square" rtlCol="0">
            <a:spAutoFit/>
          </a:bodyPr>
          <a:lstStyle/>
          <a:p>
            <a:r>
              <a:rPr lang="en-US" dirty="0">
                <a:highlight>
                  <a:srgbClr val="00FFFF"/>
                </a:highlight>
              </a:rPr>
              <a:t>Older passengers had lower odds of survival, going from the 1</a:t>
            </a:r>
            <a:r>
              <a:rPr lang="en-US" baseline="30000" dirty="0">
                <a:highlight>
                  <a:srgbClr val="00FFFF"/>
                </a:highlight>
              </a:rPr>
              <a:t>st</a:t>
            </a:r>
            <a:r>
              <a:rPr lang="en-US" dirty="0">
                <a:highlight>
                  <a:srgbClr val="00FFFF"/>
                </a:highlight>
              </a:rPr>
              <a:t> quartile to the 3</a:t>
            </a:r>
            <a:r>
              <a:rPr lang="en-US" baseline="30000" dirty="0">
                <a:highlight>
                  <a:srgbClr val="00FFFF"/>
                </a:highlight>
              </a:rPr>
              <a:t>rd</a:t>
            </a:r>
            <a:r>
              <a:rPr lang="en-US" dirty="0">
                <a:highlight>
                  <a:srgbClr val="00FFFF"/>
                </a:highlight>
              </a:rPr>
              <a:t> cut their odds in about half</a:t>
            </a:r>
          </a:p>
        </p:txBody>
      </p:sp>
      <p:sp>
        <p:nvSpPr>
          <p:cNvPr id="5" name="TextBox 4">
            <a:extLst>
              <a:ext uri="{FF2B5EF4-FFF2-40B4-BE49-F238E27FC236}">
                <a16:creationId xmlns:a16="http://schemas.microsoft.com/office/drawing/2014/main" id="{97A7A7CE-DE63-8FE0-7273-00FE6D799B1F}"/>
              </a:ext>
            </a:extLst>
          </p:cNvPr>
          <p:cNvSpPr txBox="1"/>
          <p:nvPr/>
        </p:nvSpPr>
        <p:spPr>
          <a:xfrm>
            <a:off x="2812313" y="1866892"/>
            <a:ext cx="1441034" cy="584775"/>
          </a:xfrm>
          <a:prstGeom prst="rect">
            <a:avLst/>
          </a:prstGeom>
          <a:noFill/>
        </p:spPr>
        <p:txBody>
          <a:bodyPr wrap="square" rtlCol="0">
            <a:spAutoFit/>
          </a:bodyPr>
          <a:lstStyle/>
          <a:p>
            <a:r>
              <a:rPr lang="en-US" sz="3200" dirty="0">
                <a:solidFill>
                  <a:srgbClr val="FF0000"/>
                </a:solidFill>
              </a:rPr>
              <a:t>Age</a:t>
            </a:r>
          </a:p>
        </p:txBody>
      </p:sp>
      <p:sp>
        <p:nvSpPr>
          <p:cNvPr id="6" name="TextBox 5">
            <a:extLst>
              <a:ext uri="{FF2B5EF4-FFF2-40B4-BE49-F238E27FC236}">
                <a16:creationId xmlns:a16="http://schemas.microsoft.com/office/drawing/2014/main" id="{A15F9A97-43BA-8D07-051E-41FAE6622398}"/>
              </a:ext>
            </a:extLst>
          </p:cNvPr>
          <p:cNvSpPr txBox="1"/>
          <p:nvPr/>
        </p:nvSpPr>
        <p:spPr>
          <a:xfrm>
            <a:off x="2812313" y="2902644"/>
            <a:ext cx="1441034" cy="584775"/>
          </a:xfrm>
          <a:prstGeom prst="rect">
            <a:avLst/>
          </a:prstGeom>
          <a:noFill/>
        </p:spPr>
        <p:txBody>
          <a:bodyPr wrap="square" rtlCol="0">
            <a:spAutoFit/>
          </a:bodyPr>
          <a:lstStyle/>
          <a:p>
            <a:r>
              <a:rPr lang="en-US" sz="3200" dirty="0">
                <a:solidFill>
                  <a:srgbClr val="FF0000"/>
                </a:solidFill>
              </a:rPr>
              <a:t>Sex</a:t>
            </a:r>
          </a:p>
        </p:txBody>
      </p:sp>
      <p:sp>
        <p:nvSpPr>
          <p:cNvPr id="7" name="TextBox 6">
            <a:extLst>
              <a:ext uri="{FF2B5EF4-FFF2-40B4-BE49-F238E27FC236}">
                <a16:creationId xmlns:a16="http://schemas.microsoft.com/office/drawing/2014/main" id="{F38E5FF0-A66D-7852-06C0-77B9A97A8E88}"/>
              </a:ext>
            </a:extLst>
          </p:cNvPr>
          <p:cNvSpPr txBox="1"/>
          <p:nvPr/>
        </p:nvSpPr>
        <p:spPr>
          <a:xfrm>
            <a:off x="2147277" y="3938396"/>
            <a:ext cx="1889728" cy="584775"/>
          </a:xfrm>
          <a:prstGeom prst="rect">
            <a:avLst/>
          </a:prstGeom>
          <a:noFill/>
        </p:spPr>
        <p:txBody>
          <a:bodyPr wrap="square" rtlCol="0">
            <a:spAutoFit/>
          </a:bodyPr>
          <a:lstStyle/>
          <a:p>
            <a:r>
              <a:rPr lang="en-US" sz="3200" dirty="0">
                <a:solidFill>
                  <a:srgbClr val="FF0000"/>
                </a:solidFill>
              </a:rPr>
              <a:t>Class: 1st</a:t>
            </a:r>
          </a:p>
        </p:txBody>
      </p:sp>
      <p:sp>
        <p:nvSpPr>
          <p:cNvPr id="8" name="TextBox 7">
            <a:extLst>
              <a:ext uri="{FF2B5EF4-FFF2-40B4-BE49-F238E27FC236}">
                <a16:creationId xmlns:a16="http://schemas.microsoft.com/office/drawing/2014/main" id="{A1A527EF-043A-28C0-5E54-70630AA662EA}"/>
              </a:ext>
            </a:extLst>
          </p:cNvPr>
          <p:cNvSpPr txBox="1"/>
          <p:nvPr/>
        </p:nvSpPr>
        <p:spPr>
          <a:xfrm>
            <a:off x="2147277" y="5059826"/>
            <a:ext cx="1889728" cy="584775"/>
          </a:xfrm>
          <a:prstGeom prst="rect">
            <a:avLst/>
          </a:prstGeom>
          <a:noFill/>
        </p:spPr>
        <p:txBody>
          <a:bodyPr wrap="square" rtlCol="0">
            <a:spAutoFit/>
          </a:bodyPr>
          <a:lstStyle/>
          <a:p>
            <a:r>
              <a:rPr lang="en-US" sz="3200" dirty="0">
                <a:solidFill>
                  <a:srgbClr val="FF0000"/>
                </a:solidFill>
              </a:rPr>
              <a:t>Class: 2nd</a:t>
            </a:r>
          </a:p>
        </p:txBody>
      </p:sp>
      <p:sp>
        <p:nvSpPr>
          <p:cNvPr id="9" name="Oval 8">
            <a:extLst>
              <a:ext uri="{FF2B5EF4-FFF2-40B4-BE49-F238E27FC236}">
                <a16:creationId xmlns:a16="http://schemas.microsoft.com/office/drawing/2014/main" id="{FD207C42-8AA8-60E9-FF43-126973CAA730}"/>
              </a:ext>
            </a:extLst>
          </p:cNvPr>
          <p:cNvSpPr/>
          <p:nvPr/>
        </p:nvSpPr>
        <p:spPr>
          <a:xfrm>
            <a:off x="3532830" y="1822703"/>
            <a:ext cx="419258" cy="298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34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774-5F29-4B0F-05BD-35A53DAC3F8A}"/>
              </a:ext>
            </a:extLst>
          </p:cNvPr>
          <p:cNvSpPr>
            <a:spLocks noGrp="1"/>
          </p:cNvSpPr>
          <p:nvPr>
            <p:ph type="title"/>
          </p:nvPr>
        </p:nvSpPr>
        <p:spPr/>
        <p:txBody>
          <a:bodyPr/>
          <a:lstStyle/>
          <a:p>
            <a:r>
              <a:rPr lang="en-US" dirty="0"/>
              <a:t>Trend lines for men and women by age</a:t>
            </a:r>
          </a:p>
        </p:txBody>
      </p:sp>
      <p:pic>
        <p:nvPicPr>
          <p:cNvPr id="1026" name="Picture 2" descr="Plot object">
            <a:extLst>
              <a:ext uri="{FF2B5EF4-FFF2-40B4-BE49-F238E27FC236}">
                <a16:creationId xmlns:a16="http://schemas.microsoft.com/office/drawing/2014/main" id="{CF4C2518-5FB7-BD43-ED86-4BF46E9552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1016" y="1818615"/>
            <a:ext cx="5609967" cy="5039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27DCCD-F59C-AE62-D288-F46C458700D2}"/>
              </a:ext>
            </a:extLst>
          </p:cNvPr>
          <p:cNvSpPr txBox="1"/>
          <p:nvPr/>
        </p:nvSpPr>
        <p:spPr>
          <a:xfrm>
            <a:off x="9349274" y="3237723"/>
            <a:ext cx="2388636" cy="1754326"/>
          </a:xfrm>
          <a:prstGeom prst="rect">
            <a:avLst/>
          </a:prstGeom>
          <a:noFill/>
        </p:spPr>
        <p:txBody>
          <a:bodyPr wrap="square" rtlCol="0">
            <a:spAutoFit/>
          </a:bodyPr>
          <a:lstStyle/>
          <a:p>
            <a:r>
              <a:rPr lang="en-US" dirty="0">
                <a:highlight>
                  <a:srgbClr val="FFFF00"/>
                </a:highlight>
              </a:rPr>
              <a:t>The youngest passenger (9 weeks) had a 77% chance of surviving while her 26-year-old father had a 10% chance</a:t>
            </a:r>
          </a:p>
        </p:txBody>
      </p:sp>
      <p:sp>
        <p:nvSpPr>
          <p:cNvPr id="3" name="TextBox 2">
            <a:extLst>
              <a:ext uri="{FF2B5EF4-FFF2-40B4-BE49-F238E27FC236}">
                <a16:creationId xmlns:a16="http://schemas.microsoft.com/office/drawing/2014/main" id="{CD6E5DCE-6AAF-F747-F904-EC4B4F7B7621}"/>
              </a:ext>
            </a:extLst>
          </p:cNvPr>
          <p:cNvSpPr txBox="1"/>
          <p:nvPr/>
        </p:nvSpPr>
        <p:spPr>
          <a:xfrm>
            <a:off x="333002" y="4930473"/>
            <a:ext cx="2388636" cy="1477328"/>
          </a:xfrm>
          <a:prstGeom prst="rect">
            <a:avLst/>
          </a:prstGeom>
          <a:noFill/>
        </p:spPr>
        <p:txBody>
          <a:bodyPr wrap="square" rtlCol="0">
            <a:spAutoFit/>
          </a:bodyPr>
          <a:lstStyle/>
          <a:p>
            <a:r>
              <a:rPr lang="en-US" dirty="0">
                <a:highlight>
                  <a:srgbClr val="FFFF00"/>
                </a:highlight>
              </a:rPr>
              <a:t>Relaxing Linearity and Additivity assumptions lets us get separate curves for men and women </a:t>
            </a:r>
          </a:p>
        </p:txBody>
      </p:sp>
      <p:sp>
        <p:nvSpPr>
          <p:cNvPr id="5" name="TextBox 4">
            <a:extLst>
              <a:ext uri="{FF2B5EF4-FFF2-40B4-BE49-F238E27FC236}">
                <a16:creationId xmlns:a16="http://schemas.microsoft.com/office/drawing/2014/main" id="{8C0EF9FC-62A1-3641-641B-3B8C5D068F4D}"/>
              </a:ext>
            </a:extLst>
          </p:cNvPr>
          <p:cNvSpPr txBox="1"/>
          <p:nvPr/>
        </p:nvSpPr>
        <p:spPr>
          <a:xfrm>
            <a:off x="333002" y="2214466"/>
            <a:ext cx="2578149" cy="2031325"/>
          </a:xfrm>
          <a:prstGeom prst="rect">
            <a:avLst/>
          </a:prstGeom>
          <a:noFill/>
        </p:spPr>
        <p:txBody>
          <a:bodyPr wrap="square" rtlCol="0">
            <a:spAutoFit/>
          </a:bodyPr>
          <a:lstStyle/>
          <a:p>
            <a:r>
              <a:rPr lang="en-US" dirty="0">
                <a:solidFill>
                  <a:srgbClr val="00B050"/>
                </a:solidFill>
              </a:rPr>
              <a:t>Women generally have chances above 50% at any age. The pink trend line is above a logit of 0 which is where 50/50 chances are at. </a:t>
            </a:r>
            <a:r>
              <a:rPr lang="en-US" i="1" dirty="0">
                <a:solidFill>
                  <a:srgbClr val="00B050"/>
                </a:solidFill>
              </a:rPr>
              <a:t>Age was more of an issue for men.</a:t>
            </a:r>
          </a:p>
        </p:txBody>
      </p:sp>
      <p:cxnSp>
        <p:nvCxnSpPr>
          <p:cNvPr id="6" name="Straight Arrow Connector 5">
            <a:extLst>
              <a:ext uri="{FF2B5EF4-FFF2-40B4-BE49-F238E27FC236}">
                <a16:creationId xmlns:a16="http://schemas.microsoft.com/office/drawing/2014/main" id="{9A843C07-DD2C-A9C6-6328-841CC50EB9D6}"/>
              </a:ext>
            </a:extLst>
          </p:cNvPr>
          <p:cNvCxnSpPr>
            <a:cxnSpLocks/>
          </p:cNvCxnSpPr>
          <p:nvPr/>
        </p:nvCxnSpPr>
        <p:spPr>
          <a:xfrm flipV="1">
            <a:off x="2721638" y="2910706"/>
            <a:ext cx="759440" cy="261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0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DBAE7-89BD-A040-56DB-809AE9FC1FE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Summary</a:t>
            </a:r>
          </a:p>
        </p:txBody>
      </p:sp>
      <p:sp>
        <p:nvSpPr>
          <p:cNvPr id="3" name="Content Placeholder 2">
            <a:extLst>
              <a:ext uri="{FF2B5EF4-FFF2-40B4-BE49-F238E27FC236}">
                <a16:creationId xmlns:a16="http://schemas.microsoft.com/office/drawing/2014/main" id="{2211C460-F6B9-DD5F-AA0C-311A87E2AA43}"/>
              </a:ext>
            </a:extLst>
          </p:cNvPr>
          <p:cNvSpPr>
            <a:spLocks noGrp="1"/>
          </p:cNvSpPr>
          <p:nvPr>
            <p:ph idx="1"/>
          </p:nvPr>
        </p:nvSpPr>
        <p:spPr>
          <a:xfrm>
            <a:off x="1371599" y="2318196"/>
            <a:ext cx="9724031" cy="4245265"/>
          </a:xfrm>
        </p:spPr>
        <p:txBody>
          <a:bodyPr anchor="ctr">
            <a:normAutofit/>
          </a:bodyPr>
          <a:lstStyle/>
          <a:p>
            <a:r>
              <a:rPr lang="en-US" sz="2000" dirty="0"/>
              <a:t>Logistic regression allows us to examine binary outcomes (e.g., 0 or 1, Yes or No, True or False).</a:t>
            </a:r>
          </a:p>
          <a:p>
            <a:r>
              <a:rPr lang="en-US" sz="2000" dirty="0"/>
              <a:t>Logistic Regression allows us to control for multiple variables. We rarely get to do true experiments in healthcare so we use observational studies instead. We then control for other important variables and test our hypotheses. Our </a:t>
            </a:r>
            <a:r>
              <a:rPr lang="en-US" sz="2000" b="1" u="sng" dirty="0"/>
              <a:t>“model”</a:t>
            </a:r>
            <a:r>
              <a:rPr lang="en-US" sz="2000" dirty="0"/>
              <a:t> is the collection of various independent variables.</a:t>
            </a:r>
          </a:p>
          <a:p>
            <a:r>
              <a:rPr lang="en-US" sz="2000" dirty="0"/>
              <a:t>We get results as logits. We can convert those to odds ratios &amp; probabilities.</a:t>
            </a:r>
          </a:p>
          <a:p>
            <a:r>
              <a:rPr lang="en-US" sz="2000" dirty="0"/>
              <a:t>There will never be another Titanic but her sister-ship Britannic sank 4 years later. The 30 who died would have been predicted most likely to survive, their lifeboats were pulled under (i.e., they are different samples).</a:t>
            </a:r>
          </a:p>
          <a:p>
            <a:r>
              <a:rPr lang="en-US" sz="2000" dirty="0"/>
              <a:t>Learn more at this link </a:t>
            </a:r>
            <a:r>
              <a:rPr lang="en-US" sz="2000" dirty="0">
                <a:hlinkClick r:id="rId2"/>
              </a:rPr>
              <a:t>StatsWithSteve Team</a:t>
            </a:r>
            <a:endParaRPr lang="en-US" sz="2000" dirty="0"/>
          </a:p>
        </p:txBody>
      </p:sp>
      <p:sp>
        <p:nvSpPr>
          <p:cNvPr id="4" name="Slide Number Placeholder 3">
            <a:extLst>
              <a:ext uri="{FF2B5EF4-FFF2-40B4-BE49-F238E27FC236}">
                <a16:creationId xmlns:a16="http://schemas.microsoft.com/office/drawing/2014/main" id="{1F66B6FB-05C0-0DD3-C616-E53BDC04B45C}"/>
              </a:ext>
            </a:extLst>
          </p:cNvPr>
          <p:cNvSpPr>
            <a:spLocks noGrp="1"/>
          </p:cNvSpPr>
          <p:nvPr>
            <p:ph type="sldNum" sz="quarter" idx="12"/>
          </p:nvPr>
        </p:nvSpPr>
        <p:spPr>
          <a:xfrm>
            <a:off x="11704320" y="6455431"/>
            <a:ext cx="445913" cy="365125"/>
          </a:xfrm>
        </p:spPr>
        <p:txBody>
          <a:bodyPr>
            <a:normAutofit/>
          </a:bodyPr>
          <a:lstStyle/>
          <a:p>
            <a:pPr>
              <a:spcAft>
                <a:spcPts val="600"/>
              </a:spcAft>
            </a:pPr>
            <a:fld id="{16D16E31-E128-4556-899B-701A42963F24}"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268578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a:t>
            </a: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spcAft>
                <a:spcPts val="600"/>
              </a:spcAft>
              <a:buFont typeface="+mj-lt"/>
              <a:buAutoNum type="arabicParenR"/>
            </a:pPr>
            <a:r>
              <a:rPr lang="en-US" sz="2000" dirty="0">
                <a:effectLst/>
                <a:latin typeface="Calibri" panose="020F0502020204030204" pitchFamily="34" charset="0"/>
                <a:ea typeface="Times New Roman" panose="02020603050405020304" pitchFamily="18" charset="0"/>
              </a:rPr>
              <a:t>True or false? Logisti</a:t>
            </a:r>
            <a:r>
              <a:rPr lang="en-US" sz="2000" dirty="0">
                <a:latin typeface="Calibri" panose="020F0502020204030204" pitchFamily="34" charset="0"/>
                <a:ea typeface="Times New Roman" panose="02020603050405020304" pitchFamily="18" charset="0"/>
              </a:rPr>
              <a:t>c regression is a way to analyze binary outcomes (e.g., Yes/No, 0/1):</a:t>
            </a:r>
            <a:endParaRPr lang="en-US" sz="2000" dirty="0">
              <a:effectLst/>
              <a:latin typeface="Calibri" panose="020F0502020204030204" pitchFamily="34" charset="0"/>
              <a:ea typeface="Times New Roman" panose="02020603050405020304" pitchFamily="18" charset="0"/>
            </a:endParaRPr>
          </a:p>
          <a:p>
            <a:pPr mar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True</a:t>
            </a: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False</a:t>
            </a:r>
          </a:p>
          <a:p>
            <a:pPr marL="342900" indent="-342900">
              <a:spcBef>
                <a:spcPts val="0"/>
              </a:spcBef>
              <a:spcAft>
                <a:spcPts val="600"/>
              </a:spcAft>
              <a:buAutoNum type="alphaUcParenR"/>
            </a:pPr>
            <a:endParaRPr lang="en-US" sz="2000" dirty="0">
              <a:effectLst/>
              <a:latin typeface="Calibri" panose="020F0502020204030204" pitchFamily="34"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427281" cy="4363844"/>
          </a:xfrm>
        </p:spPr>
        <p:txBody>
          <a:bodyPr>
            <a:normAutofit/>
          </a:bodyPr>
          <a:lstStyle/>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2) Select the correct answer(s). The results of a logistic regression allows us to:</a:t>
            </a:r>
          </a:p>
          <a:p>
            <a:pPr marL="0" marR="0" lv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Use logits to form trend lines.</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Calculate odds ratios</a:t>
            </a:r>
            <a:r>
              <a:rPr lang="en-US" sz="2000" dirty="0">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Calculate probabilities. </a:t>
            </a:r>
          </a:p>
          <a:p>
            <a:pPr marL="342900" indent="-342900">
              <a:spcBef>
                <a:spcPts val="0"/>
              </a:spcBef>
              <a:spcAft>
                <a:spcPts val="600"/>
              </a:spcAft>
              <a:buAutoNum type="alphaUcParenR"/>
            </a:pPr>
            <a:r>
              <a:rPr lang="en-US" sz="2000" dirty="0">
                <a:effectLst/>
                <a:latin typeface="Calibri" panose="020F0502020204030204" pitchFamily="34" charset="0"/>
                <a:ea typeface="Calibri" panose="020F0502020204030204" pitchFamily="34" charset="0"/>
              </a:rPr>
              <a:t>All of the above.</a:t>
            </a:r>
          </a:p>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4F7B0D79-EB94-62C2-8979-C1FE6B1D4701}"/>
              </a:ext>
            </a:extLst>
          </p:cNvPr>
          <p:cNvSpPr>
            <a:spLocks noGrp="1"/>
          </p:cNvSpPr>
          <p:nvPr>
            <p:ph type="sldNum" sz="quarter" idx="12"/>
          </p:nvPr>
        </p:nvSpPr>
        <p:spPr>
          <a:xfrm>
            <a:off x="9202366" y="6356350"/>
            <a:ext cx="2151434" cy="365125"/>
          </a:xfrm>
        </p:spPr>
        <p:txBody>
          <a:bodyPr>
            <a:normAutofit/>
          </a:bodyPr>
          <a:lstStyle/>
          <a:p>
            <a:pPr>
              <a:spcAft>
                <a:spcPts val="600"/>
              </a:spcAft>
            </a:pPr>
            <a:fld id="{2D9AFEC9-6166-40C2-8F97-1FB26DEE973E}" type="slidenum">
              <a:rPr lang="en-US" smtClean="0"/>
              <a:pPr>
                <a:spcAft>
                  <a:spcPts val="600"/>
                </a:spcAft>
              </a:pPr>
              <a:t>13</a:t>
            </a:fld>
            <a:endParaRPr lang="en-US" dirty="0"/>
          </a:p>
        </p:txBody>
      </p:sp>
    </p:spTree>
    <p:extLst>
      <p:ext uri="{BB962C8B-B14F-4D97-AF65-F5344CB8AC3E}">
        <p14:creationId xmlns:p14="http://schemas.microsoft.com/office/powerpoint/2010/main" val="197265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1D7594-F06F-C8C1-3C8B-AF4B1A09B34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9E5817A-A033-30B1-A6A3-F16FEDD9B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0829C2-1768-9385-366C-C481404C6463}"/>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 </a:t>
            </a:r>
            <a:r>
              <a:rPr lang="en-US" sz="4000" dirty="0">
                <a:solidFill>
                  <a:srgbClr val="FFFF00"/>
                </a:solidFill>
              </a:rPr>
              <a:t>--</a:t>
            </a:r>
            <a:br>
              <a:rPr lang="en-US" sz="4000" dirty="0">
                <a:solidFill>
                  <a:srgbClr val="FFFF00"/>
                </a:solidFill>
              </a:rPr>
            </a:br>
            <a:r>
              <a:rPr lang="en-US" sz="4000" dirty="0">
                <a:solidFill>
                  <a:srgbClr val="FFFF00"/>
                </a:solidFill>
              </a:rPr>
              <a:t>Answers</a:t>
            </a:r>
            <a:endParaRPr lang="en-US" sz="4000" dirty="0">
              <a:solidFill>
                <a:srgbClr val="FFFFFF"/>
              </a:solidFill>
            </a:endParaRPr>
          </a:p>
        </p:txBody>
      </p:sp>
      <p:sp>
        <p:nvSpPr>
          <p:cNvPr id="3" name="Content Placeholder 2">
            <a:extLst>
              <a:ext uri="{FF2B5EF4-FFF2-40B4-BE49-F238E27FC236}">
                <a16:creationId xmlns:a16="http://schemas.microsoft.com/office/drawing/2014/main" id="{94E2A838-AFBA-048B-B9B1-75085FF6D3C7}"/>
              </a:ext>
            </a:extLst>
          </p:cNvPr>
          <p:cNvSpPr>
            <a:spLocks noGrp="1"/>
          </p:cNvSpPr>
          <p:nvPr>
            <p:ph sz="half" idx="1"/>
          </p:nvPr>
        </p:nvSpPr>
        <p:spPr>
          <a:xfrm>
            <a:off x="4380855" y="1412489"/>
            <a:ext cx="3427283" cy="4363844"/>
          </a:xfrm>
        </p:spPr>
        <p:txBody>
          <a:bodyPr>
            <a:normAutofit/>
          </a:bodyPr>
          <a:lstStyle/>
          <a:p>
            <a:pPr marL="342900" indent="-342900">
              <a:spcBef>
                <a:spcPts val="0"/>
              </a:spcBef>
              <a:spcAft>
                <a:spcPts val="600"/>
              </a:spcAft>
              <a:buFont typeface="+mj-lt"/>
              <a:buAutoNum type="arabicParenR"/>
            </a:pPr>
            <a:r>
              <a:rPr lang="en-US" sz="2000" dirty="0">
                <a:effectLst/>
                <a:latin typeface="Calibri" panose="020F0502020204030204" pitchFamily="34" charset="0"/>
                <a:ea typeface="Times New Roman" panose="02020603050405020304" pitchFamily="18" charset="0"/>
              </a:rPr>
              <a:t>True or false? Logisti</a:t>
            </a:r>
            <a:r>
              <a:rPr lang="en-US" sz="2000" dirty="0">
                <a:latin typeface="Calibri" panose="020F0502020204030204" pitchFamily="34" charset="0"/>
                <a:ea typeface="Times New Roman" panose="02020603050405020304" pitchFamily="18" charset="0"/>
              </a:rPr>
              <a:t>c regression is a way to analyze binary outcomes (e.g., Yes/No, 0/1):</a:t>
            </a:r>
            <a:endParaRPr lang="en-US" sz="2000" dirty="0">
              <a:effectLst/>
              <a:latin typeface="Calibri" panose="020F0502020204030204" pitchFamily="34" charset="0"/>
              <a:ea typeface="Times New Roman" panose="02020603050405020304" pitchFamily="18" charset="0"/>
            </a:endParaRPr>
          </a:p>
          <a:p>
            <a:pPr mar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solidFill>
                  <a:srgbClr val="FFFF00"/>
                </a:solidFill>
                <a:latin typeface="Calibri" panose="020F0502020204030204" pitchFamily="34" charset="0"/>
                <a:ea typeface="Times New Roman" panose="02020603050405020304" pitchFamily="18" charset="0"/>
              </a:rPr>
              <a:t>True</a:t>
            </a: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False</a:t>
            </a:r>
          </a:p>
          <a:p>
            <a:pPr marL="342900" indent="-342900">
              <a:spcBef>
                <a:spcPts val="0"/>
              </a:spcBef>
              <a:spcAft>
                <a:spcPts val="600"/>
              </a:spcAft>
              <a:buAutoNum type="alphaUcParenR"/>
            </a:pPr>
            <a:endParaRPr lang="en-US" sz="2000" dirty="0">
              <a:effectLst/>
              <a:latin typeface="Calibri" panose="020F0502020204030204" pitchFamily="34"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078B3C5C-E528-DBEC-B261-F1350A2C6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1700EB6-005D-7CDF-59DE-ABB1D84519EC}"/>
              </a:ext>
            </a:extLst>
          </p:cNvPr>
          <p:cNvSpPr>
            <a:spLocks noGrp="1"/>
          </p:cNvSpPr>
          <p:nvPr>
            <p:ph sz="half" idx="2"/>
          </p:nvPr>
        </p:nvSpPr>
        <p:spPr>
          <a:xfrm>
            <a:off x="8451604" y="1412489"/>
            <a:ext cx="3427281" cy="4363844"/>
          </a:xfrm>
        </p:spPr>
        <p:txBody>
          <a:bodyPr>
            <a:normAutofit/>
          </a:bodyPr>
          <a:lstStyle/>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2) Select the correct answer(s). The results of a logistic regression allows us to:</a:t>
            </a:r>
          </a:p>
          <a:p>
            <a:pPr marL="0" marR="0" lv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Use logits to form trend lines.</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Calculate odds ratios</a:t>
            </a:r>
            <a:r>
              <a:rPr lang="en-US" sz="2000" dirty="0">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Calculate probabilities. </a:t>
            </a:r>
          </a:p>
          <a:p>
            <a:pPr marL="342900" indent="-342900">
              <a:spcBef>
                <a:spcPts val="0"/>
              </a:spcBef>
              <a:spcAft>
                <a:spcPts val="600"/>
              </a:spcAft>
              <a:buAutoNum type="alphaUcParenR"/>
            </a:pPr>
            <a:r>
              <a:rPr lang="en-US" sz="2000" dirty="0">
                <a:solidFill>
                  <a:srgbClr val="FFFF00"/>
                </a:solidFill>
                <a:effectLst/>
                <a:latin typeface="Calibri" panose="020F0502020204030204" pitchFamily="34" charset="0"/>
                <a:ea typeface="Calibri" panose="020F0502020204030204" pitchFamily="34" charset="0"/>
              </a:rPr>
              <a:t>All of the above.</a:t>
            </a:r>
          </a:p>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F68FBA3C-6A85-E668-9BB7-2BE29437C682}"/>
              </a:ext>
            </a:extLst>
          </p:cNvPr>
          <p:cNvSpPr>
            <a:spLocks noGrp="1"/>
          </p:cNvSpPr>
          <p:nvPr>
            <p:ph type="sldNum" sz="quarter" idx="12"/>
          </p:nvPr>
        </p:nvSpPr>
        <p:spPr>
          <a:xfrm>
            <a:off x="9202366" y="6356350"/>
            <a:ext cx="2151434" cy="365125"/>
          </a:xfrm>
        </p:spPr>
        <p:txBody>
          <a:bodyPr>
            <a:normAutofit/>
          </a:bodyPr>
          <a:lstStyle/>
          <a:p>
            <a:pPr>
              <a:spcAft>
                <a:spcPts val="600"/>
              </a:spcAft>
            </a:pPr>
            <a:fld id="{2D9AFEC9-6166-40C2-8F97-1FB26DEE973E}" type="slidenum">
              <a:rPr lang="en-US" smtClean="0"/>
              <a:pPr>
                <a:spcAft>
                  <a:spcPts val="600"/>
                </a:spcAft>
              </a:pPr>
              <a:t>14</a:t>
            </a:fld>
            <a:endParaRPr lang="en-US" dirty="0"/>
          </a:p>
        </p:txBody>
      </p:sp>
    </p:spTree>
    <p:extLst>
      <p:ext uri="{BB962C8B-B14F-4D97-AF65-F5344CB8AC3E}">
        <p14:creationId xmlns:p14="http://schemas.microsoft.com/office/powerpoint/2010/main" val="164411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DE7E-C283-C38C-A3CF-2685DBC82F74}"/>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783B5137-DDAE-EE84-AB4B-610BBDB0B516}"/>
              </a:ext>
            </a:extLst>
          </p:cNvPr>
          <p:cNvSpPr>
            <a:spLocks noGrp="1"/>
          </p:cNvSpPr>
          <p:nvPr>
            <p:ph type="body" idx="1"/>
          </p:nvPr>
        </p:nvSpPr>
        <p:spPr/>
        <p:txBody>
          <a:bodyPr/>
          <a:lstStyle/>
          <a:p>
            <a:r>
              <a:rPr lang="en-US" dirty="0"/>
              <a:t>Odds ratios and probabilities</a:t>
            </a:r>
          </a:p>
        </p:txBody>
      </p:sp>
    </p:spTree>
    <p:extLst>
      <p:ext uri="{BB962C8B-B14F-4D97-AF65-F5344CB8AC3E}">
        <p14:creationId xmlns:p14="http://schemas.microsoft.com/office/powerpoint/2010/main" val="173850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CF68-1691-06FC-9C25-31E3F694E1FC}"/>
              </a:ext>
            </a:extLst>
          </p:cNvPr>
          <p:cNvSpPr>
            <a:spLocks noGrp="1"/>
          </p:cNvSpPr>
          <p:nvPr>
            <p:ph type="title"/>
          </p:nvPr>
        </p:nvSpPr>
        <p:spPr/>
        <p:txBody>
          <a:bodyPr>
            <a:normAutofit fontScale="90000"/>
          </a:bodyPr>
          <a:lstStyle/>
          <a:p>
            <a:r>
              <a:rPr lang="en-US" dirty="0"/>
              <a:t>Working with probabilities from binary outcomes: Risk difference and Risk Ratios (or Relative Risk)</a:t>
            </a:r>
          </a:p>
        </p:txBody>
      </p:sp>
      <p:pic>
        <p:nvPicPr>
          <p:cNvPr id="5" name="Content Placeholder 4">
            <a:extLst>
              <a:ext uri="{FF2B5EF4-FFF2-40B4-BE49-F238E27FC236}">
                <a16:creationId xmlns:a16="http://schemas.microsoft.com/office/drawing/2014/main" id="{91952CFC-9F20-9CC2-CA33-FA4D3B66B789}"/>
              </a:ext>
            </a:extLst>
          </p:cNvPr>
          <p:cNvPicPr>
            <a:picLocks noGrp="1" noChangeAspect="1"/>
          </p:cNvPicPr>
          <p:nvPr>
            <p:ph idx="1"/>
          </p:nvPr>
        </p:nvPicPr>
        <p:blipFill>
          <a:blip r:embed="rId2"/>
          <a:stretch>
            <a:fillRect/>
          </a:stretch>
        </p:blipFill>
        <p:spPr>
          <a:xfrm>
            <a:off x="754310" y="1566720"/>
            <a:ext cx="10515600" cy="2604120"/>
          </a:xfrm>
        </p:spPr>
      </p:pic>
      <p:pic>
        <p:nvPicPr>
          <p:cNvPr id="7" name="Picture 6">
            <a:extLst>
              <a:ext uri="{FF2B5EF4-FFF2-40B4-BE49-F238E27FC236}">
                <a16:creationId xmlns:a16="http://schemas.microsoft.com/office/drawing/2014/main" id="{BD339F0D-A348-9A87-7FFA-4F601DFEA9AC}"/>
              </a:ext>
            </a:extLst>
          </p:cNvPr>
          <p:cNvPicPr>
            <a:picLocks noChangeAspect="1"/>
          </p:cNvPicPr>
          <p:nvPr/>
        </p:nvPicPr>
        <p:blipFill>
          <a:blip r:embed="rId3"/>
          <a:stretch>
            <a:fillRect/>
          </a:stretch>
        </p:blipFill>
        <p:spPr>
          <a:xfrm>
            <a:off x="1379071" y="4537483"/>
            <a:ext cx="7705725" cy="1809750"/>
          </a:xfrm>
          <a:prstGeom prst="rect">
            <a:avLst/>
          </a:prstGeom>
        </p:spPr>
      </p:pic>
      <p:sp>
        <p:nvSpPr>
          <p:cNvPr id="8" name="TextBox 7">
            <a:extLst>
              <a:ext uri="{FF2B5EF4-FFF2-40B4-BE49-F238E27FC236}">
                <a16:creationId xmlns:a16="http://schemas.microsoft.com/office/drawing/2014/main" id="{FB2E048D-C375-816F-ED88-1B2251EEEE50}"/>
              </a:ext>
            </a:extLst>
          </p:cNvPr>
          <p:cNvSpPr txBox="1"/>
          <p:nvPr/>
        </p:nvSpPr>
        <p:spPr>
          <a:xfrm>
            <a:off x="352338" y="3070371"/>
            <a:ext cx="2718033" cy="1477328"/>
          </a:xfrm>
          <a:prstGeom prst="rect">
            <a:avLst/>
          </a:prstGeom>
          <a:noFill/>
        </p:spPr>
        <p:txBody>
          <a:bodyPr wrap="square" rtlCol="0">
            <a:spAutoFit/>
          </a:bodyPr>
          <a:lstStyle/>
          <a:p>
            <a:r>
              <a:rPr lang="en-US" dirty="0">
                <a:highlight>
                  <a:srgbClr val="FFFF00"/>
                </a:highlight>
              </a:rPr>
              <a:t>These are commonly used statistics but we use Odds Ratios because of their more flexible statistical qualities.</a:t>
            </a:r>
          </a:p>
        </p:txBody>
      </p:sp>
      <p:sp>
        <p:nvSpPr>
          <p:cNvPr id="9" name="TextBox 8">
            <a:extLst>
              <a:ext uri="{FF2B5EF4-FFF2-40B4-BE49-F238E27FC236}">
                <a16:creationId xmlns:a16="http://schemas.microsoft.com/office/drawing/2014/main" id="{999B083B-3D80-1D12-97A8-89105E74F962}"/>
              </a:ext>
            </a:extLst>
          </p:cNvPr>
          <p:cNvSpPr txBox="1"/>
          <p:nvPr/>
        </p:nvSpPr>
        <p:spPr>
          <a:xfrm>
            <a:off x="8979018" y="4353989"/>
            <a:ext cx="3212982" cy="1200329"/>
          </a:xfrm>
          <a:prstGeom prst="rect">
            <a:avLst/>
          </a:prstGeom>
          <a:noFill/>
        </p:spPr>
        <p:txBody>
          <a:bodyPr wrap="square" rtlCol="0">
            <a:spAutoFit/>
          </a:bodyPr>
          <a:lstStyle/>
          <a:p>
            <a:r>
              <a:rPr lang="en-US" dirty="0">
                <a:highlight>
                  <a:srgbClr val="00FFFF"/>
                </a:highlight>
              </a:rPr>
              <a:t>For example, if P1= 0.40 and P2= 0.20, then:</a:t>
            </a:r>
          </a:p>
          <a:p>
            <a:r>
              <a:rPr lang="en-US" dirty="0">
                <a:highlight>
                  <a:srgbClr val="00FFFF"/>
                </a:highlight>
              </a:rPr>
              <a:t>Risk Difference = 0.20 (0.4 – 0.2)</a:t>
            </a:r>
          </a:p>
          <a:p>
            <a:r>
              <a:rPr lang="en-US" dirty="0">
                <a:highlight>
                  <a:srgbClr val="00FFFF"/>
                </a:highlight>
              </a:rPr>
              <a:t>Risk Ratio = 2.00 (0.4 / 0.2)</a:t>
            </a:r>
          </a:p>
        </p:txBody>
      </p:sp>
      <p:sp>
        <p:nvSpPr>
          <p:cNvPr id="10" name="Slide Number Placeholder 9">
            <a:extLst>
              <a:ext uri="{FF2B5EF4-FFF2-40B4-BE49-F238E27FC236}">
                <a16:creationId xmlns:a16="http://schemas.microsoft.com/office/drawing/2014/main" id="{155D7610-C409-AD65-9C6E-B1C29F07D215}"/>
              </a:ext>
            </a:extLst>
          </p:cNvPr>
          <p:cNvSpPr>
            <a:spLocks noGrp="1"/>
          </p:cNvSpPr>
          <p:nvPr>
            <p:ph type="sldNum" sz="quarter" idx="12"/>
          </p:nvPr>
        </p:nvSpPr>
        <p:spPr/>
        <p:txBody>
          <a:bodyPr/>
          <a:lstStyle/>
          <a:p>
            <a:fld id="{16D16E31-E128-4556-899B-701A42963F24}" type="slidenum">
              <a:rPr lang="en-US" smtClean="0"/>
              <a:t>16</a:t>
            </a:fld>
            <a:endParaRPr lang="en-US"/>
          </a:p>
        </p:txBody>
      </p:sp>
    </p:spTree>
    <p:extLst>
      <p:ext uri="{BB962C8B-B14F-4D97-AF65-F5344CB8AC3E}">
        <p14:creationId xmlns:p14="http://schemas.microsoft.com/office/powerpoint/2010/main" val="4177361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29B7-B8C1-04E1-5A52-1A6BB7AB87E6}"/>
              </a:ext>
            </a:extLst>
          </p:cNvPr>
          <p:cNvSpPr>
            <a:spLocks noGrp="1"/>
          </p:cNvSpPr>
          <p:nvPr>
            <p:ph type="title"/>
          </p:nvPr>
        </p:nvSpPr>
        <p:spPr/>
        <p:txBody>
          <a:bodyPr/>
          <a:lstStyle/>
          <a:p>
            <a:r>
              <a:rPr lang="en-US" dirty="0"/>
              <a:t>Logistic Regression</a:t>
            </a:r>
          </a:p>
        </p:txBody>
      </p:sp>
      <p:pic>
        <p:nvPicPr>
          <p:cNvPr id="6" name="Content Placeholder 5">
            <a:extLst>
              <a:ext uri="{FF2B5EF4-FFF2-40B4-BE49-F238E27FC236}">
                <a16:creationId xmlns:a16="http://schemas.microsoft.com/office/drawing/2014/main" id="{0B4ED192-8A9A-E335-8225-373C6AC2548D}"/>
              </a:ext>
            </a:extLst>
          </p:cNvPr>
          <p:cNvPicPr>
            <a:picLocks noGrp="1" noChangeAspect="1"/>
          </p:cNvPicPr>
          <p:nvPr>
            <p:ph idx="1"/>
          </p:nvPr>
        </p:nvPicPr>
        <p:blipFill>
          <a:blip r:embed="rId2"/>
          <a:stretch>
            <a:fillRect/>
          </a:stretch>
        </p:blipFill>
        <p:spPr>
          <a:xfrm>
            <a:off x="1710645" y="1690688"/>
            <a:ext cx="8770710" cy="5032375"/>
          </a:xfrm>
        </p:spPr>
      </p:pic>
      <p:sp>
        <p:nvSpPr>
          <p:cNvPr id="4" name="Slide Number Placeholder 3">
            <a:extLst>
              <a:ext uri="{FF2B5EF4-FFF2-40B4-BE49-F238E27FC236}">
                <a16:creationId xmlns:a16="http://schemas.microsoft.com/office/drawing/2014/main" id="{5640F437-6C22-4398-8809-120E300394C4}"/>
              </a:ext>
            </a:extLst>
          </p:cNvPr>
          <p:cNvSpPr>
            <a:spLocks noGrp="1"/>
          </p:cNvSpPr>
          <p:nvPr>
            <p:ph type="sldNum" sz="quarter" idx="12"/>
          </p:nvPr>
        </p:nvSpPr>
        <p:spPr/>
        <p:txBody>
          <a:bodyPr/>
          <a:lstStyle/>
          <a:p>
            <a:fld id="{16D16E31-E128-4556-899B-701A42963F24}" type="slidenum">
              <a:rPr lang="en-US" smtClean="0"/>
              <a:t>17</a:t>
            </a:fld>
            <a:endParaRPr lang="en-US"/>
          </a:p>
        </p:txBody>
      </p:sp>
      <p:sp>
        <p:nvSpPr>
          <p:cNvPr id="3" name="TextBox 2">
            <a:extLst>
              <a:ext uri="{FF2B5EF4-FFF2-40B4-BE49-F238E27FC236}">
                <a16:creationId xmlns:a16="http://schemas.microsoft.com/office/drawing/2014/main" id="{55DDF7AC-5F65-B698-340D-D260C8B6BEBC}"/>
              </a:ext>
            </a:extLst>
          </p:cNvPr>
          <p:cNvSpPr txBox="1"/>
          <p:nvPr/>
        </p:nvSpPr>
        <p:spPr>
          <a:xfrm>
            <a:off x="8229599" y="365125"/>
            <a:ext cx="3376247" cy="1477328"/>
          </a:xfrm>
          <a:prstGeom prst="rect">
            <a:avLst/>
          </a:prstGeom>
          <a:noFill/>
        </p:spPr>
        <p:txBody>
          <a:bodyPr wrap="square" rtlCol="0">
            <a:spAutoFit/>
          </a:bodyPr>
          <a:lstStyle/>
          <a:p>
            <a:r>
              <a:rPr lang="en-US" dirty="0">
                <a:highlight>
                  <a:srgbClr val="FFFF00"/>
                </a:highlight>
              </a:rPr>
              <a:t>Common binary (or 2-level outcomes):</a:t>
            </a:r>
          </a:p>
          <a:p>
            <a:r>
              <a:rPr lang="en-US" dirty="0">
                <a:highlight>
                  <a:srgbClr val="FFFF00"/>
                </a:highlight>
              </a:rPr>
              <a:t>Death, Readmission, Infection, Heart Disease, Cancer, Missed appointment, etc.</a:t>
            </a:r>
          </a:p>
        </p:txBody>
      </p:sp>
    </p:spTree>
    <p:extLst>
      <p:ext uri="{BB962C8B-B14F-4D97-AF65-F5344CB8AC3E}">
        <p14:creationId xmlns:p14="http://schemas.microsoft.com/office/powerpoint/2010/main" val="230256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1403-9213-B499-E978-762863658DD0}"/>
              </a:ext>
            </a:extLst>
          </p:cNvPr>
          <p:cNvSpPr>
            <a:spLocks noGrp="1"/>
          </p:cNvSpPr>
          <p:nvPr>
            <p:ph type="title"/>
          </p:nvPr>
        </p:nvSpPr>
        <p:spPr/>
        <p:txBody>
          <a:bodyPr/>
          <a:lstStyle/>
          <a:p>
            <a:r>
              <a:rPr lang="en-US" dirty="0"/>
              <a:t>The Odds Ratio</a:t>
            </a:r>
          </a:p>
        </p:txBody>
      </p:sp>
      <p:pic>
        <p:nvPicPr>
          <p:cNvPr id="5" name="Content Placeholder 4">
            <a:extLst>
              <a:ext uri="{FF2B5EF4-FFF2-40B4-BE49-F238E27FC236}">
                <a16:creationId xmlns:a16="http://schemas.microsoft.com/office/drawing/2014/main" id="{52604232-6F71-6304-47FF-A26591C139BD}"/>
              </a:ext>
            </a:extLst>
          </p:cNvPr>
          <p:cNvPicPr>
            <a:picLocks noGrp="1" noChangeAspect="1"/>
          </p:cNvPicPr>
          <p:nvPr>
            <p:ph idx="1"/>
          </p:nvPr>
        </p:nvPicPr>
        <p:blipFill>
          <a:blip r:embed="rId2"/>
          <a:stretch>
            <a:fillRect/>
          </a:stretch>
        </p:blipFill>
        <p:spPr>
          <a:xfrm>
            <a:off x="838199" y="1690688"/>
            <a:ext cx="8364523" cy="5131707"/>
          </a:xfrm>
        </p:spPr>
      </p:pic>
      <p:sp>
        <p:nvSpPr>
          <p:cNvPr id="6" name="TextBox 5">
            <a:extLst>
              <a:ext uri="{FF2B5EF4-FFF2-40B4-BE49-F238E27FC236}">
                <a16:creationId xmlns:a16="http://schemas.microsoft.com/office/drawing/2014/main" id="{A92C39DE-87C2-9816-32E5-588B1415DC14}"/>
              </a:ext>
            </a:extLst>
          </p:cNvPr>
          <p:cNvSpPr txBox="1"/>
          <p:nvPr/>
        </p:nvSpPr>
        <p:spPr>
          <a:xfrm>
            <a:off x="9454394" y="1942358"/>
            <a:ext cx="2466362" cy="1200329"/>
          </a:xfrm>
          <a:prstGeom prst="rect">
            <a:avLst/>
          </a:prstGeom>
          <a:noFill/>
        </p:spPr>
        <p:txBody>
          <a:bodyPr wrap="square" rtlCol="0">
            <a:spAutoFit/>
          </a:bodyPr>
          <a:lstStyle/>
          <a:p>
            <a:r>
              <a:rPr lang="en-US" dirty="0">
                <a:highlight>
                  <a:srgbClr val="FFFF00"/>
                </a:highlight>
              </a:rPr>
              <a:t>The RR’s denominator range is limited so we use the Odds Ratio instead.</a:t>
            </a:r>
          </a:p>
        </p:txBody>
      </p:sp>
      <p:sp>
        <p:nvSpPr>
          <p:cNvPr id="7" name="TextBox 6">
            <a:extLst>
              <a:ext uri="{FF2B5EF4-FFF2-40B4-BE49-F238E27FC236}">
                <a16:creationId xmlns:a16="http://schemas.microsoft.com/office/drawing/2014/main" id="{DC9C4B11-CD08-631D-6160-1141BB364303}"/>
              </a:ext>
            </a:extLst>
          </p:cNvPr>
          <p:cNvSpPr txBox="1"/>
          <p:nvPr/>
        </p:nvSpPr>
        <p:spPr>
          <a:xfrm>
            <a:off x="9634756" y="4057782"/>
            <a:ext cx="2557243" cy="923330"/>
          </a:xfrm>
          <a:prstGeom prst="rect">
            <a:avLst/>
          </a:prstGeom>
          <a:noFill/>
        </p:spPr>
        <p:txBody>
          <a:bodyPr wrap="square" rtlCol="0">
            <a:spAutoFit/>
          </a:bodyPr>
          <a:lstStyle/>
          <a:p>
            <a:r>
              <a:rPr lang="en-US" dirty="0">
                <a:highlight>
                  <a:srgbClr val="FFFF00"/>
                </a:highlight>
              </a:rPr>
              <a:t>We can convert probabilities into odds (e.g., 0.80/(1 – 0.80) = 4.</a:t>
            </a:r>
          </a:p>
        </p:txBody>
      </p:sp>
      <p:cxnSp>
        <p:nvCxnSpPr>
          <p:cNvPr id="9" name="Straight Arrow Connector 8">
            <a:extLst>
              <a:ext uri="{FF2B5EF4-FFF2-40B4-BE49-F238E27FC236}">
                <a16:creationId xmlns:a16="http://schemas.microsoft.com/office/drawing/2014/main" id="{FC788587-442B-0BAD-4301-2D07826237A3}"/>
              </a:ext>
            </a:extLst>
          </p:cNvPr>
          <p:cNvCxnSpPr/>
          <p:nvPr/>
        </p:nvCxnSpPr>
        <p:spPr>
          <a:xfrm flipH="1">
            <a:off x="8766495" y="4256541"/>
            <a:ext cx="687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13B97B-FF30-AEE9-16A3-1EAB11EE1043}"/>
              </a:ext>
            </a:extLst>
          </p:cNvPr>
          <p:cNvSpPr txBox="1"/>
          <p:nvPr/>
        </p:nvSpPr>
        <p:spPr>
          <a:xfrm>
            <a:off x="9634756" y="5669867"/>
            <a:ext cx="2109831" cy="923330"/>
          </a:xfrm>
          <a:prstGeom prst="rect">
            <a:avLst/>
          </a:prstGeom>
          <a:noFill/>
        </p:spPr>
        <p:txBody>
          <a:bodyPr wrap="square" rtlCol="0">
            <a:spAutoFit/>
          </a:bodyPr>
          <a:lstStyle/>
          <a:p>
            <a:r>
              <a:rPr lang="en-US" dirty="0">
                <a:highlight>
                  <a:srgbClr val="FFFF00"/>
                </a:highlight>
              </a:rPr>
              <a:t>The Odds Ratio is calculated as the: Odds 1/ Odds 2.</a:t>
            </a:r>
          </a:p>
        </p:txBody>
      </p:sp>
      <p:cxnSp>
        <p:nvCxnSpPr>
          <p:cNvPr id="12" name="Straight Arrow Connector 11">
            <a:extLst>
              <a:ext uri="{FF2B5EF4-FFF2-40B4-BE49-F238E27FC236}">
                <a16:creationId xmlns:a16="http://schemas.microsoft.com/office/drawing/2014/main" id="{6FDF04D1-94FF-2318-499B-47B6DF9F823E}"/>
              </a:ext>
            </a:extLst>
          </p:cNvPr>
          <p:cNvCxnSpPr/>
          <p:nvPr/>
        </p:nvCxnSpPr>
        <p:spPr>
          <a:xfrm flipH="1">
            <a:off x="6954473" y="6199464"/>
            <a:ext cx="2499921" cy="67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A5DB99B4-D878-6E28-AEB8-C2F24CF16D08}"/>
              </a:ext>
            </a:extLst>
          </p:cNvPr>
          <p:cNvSpPr>
            <a:spLocks noGrp="1"/>
          </p:cNvSpPr>
          <p:nvPr>
            <p:ph type="sldNum" sz="quarter" idx="12"/>
          </p:nvPr>
        </p:nvSpPr>
        <p:spPr/>
        <p:txBody>
          <a:bodyPr/>
          <a:lstStyle/>
          <a:p>
            <a:fld id="{16D16E31-E128-4556-899B-701A42963F24}" type="slidenum">
              <a:rPr lang="en-US" smtClean="0"/>
              <a:t>18</a:t>
            </a:fld>
            <a:endParaRPr lang="en-US"/>
          </a:p>
        </p:txBody>
      </p:sp>
      <p:sp>
        <p:nvSpPr>
          <p:cNvPr id="3" name="TextBox 2">
            <a:extLst>
              <a:ext uri="{FF2B5EF4-FFF2-40B4-BE49-F238E27FC236}">
                <a16:creationId xmlns:a16="http://schemas.microsoft.com/office/drawing/2014/main" id="{A69F4738-AB17-2354-4C08-A57C974A9F20}"/>
              </a:ext>
            </a:extLst>
          </p:cNvPr>
          <p:cNvSpPr txBox="1"/>
          <p:nvPr/>
        </p:nvSpPr>
        <p:spPr>
          <a:xfrm>
            <a:off x="161051" y="6033184"/>
            <a:ext cx="2466362" cy="646331"/>
          </a:xfrm>
          <a:prstGeom prst="rect">
            <a:avLst/>
          </a:prstGeom>
          <a:noFill/>
        </p:spPr>
        <p:txBody>
          <a:bodyPr wrap="square" rtlCol="0">
            <a:spAutoFit/>
          </a:bodyPr>
          <a:lstStyle/>
          <a:p>
            <a:r>
              <a:rPr lang="en-US" dirty="0">
                <a:highlight>
                  <a:srgbClr val="FFFF00"/>
                </a:highlight>
              </a:rPr>
              <a:t>p= Probability of A</a:t>
            </a:r>
          </a:p>
          <a:p>
            <a:r>
              <a:rPr lang="en-US" dirty="0">
                <a:highlight>
                  <a:srgbClr val="FFFF00"/>
                </a:highlight>
              </a:rPr>
              <a:t>q= Probability of </a:t>
            </a:r>
            <a:r>
              <a:rPr lang="en-US" u="sng" dirty="0">
                <a:highlight>
                  <a:srgbClr val="FFFF00"/>
                </a:highlight>
              </a:rPr>
              <a:t>not</a:t>
            </a:r>
            <a:r>
              <a:rPr lang="en-US" dirty="0">
                <a:highlight>
                  <a:srgbClr val="FFFF00"/>
                </a:highlight>
              </a:rPr>
              <a:t> A</a:t>
            </a:r>
          </a:p>
        </p:txBody>
      </p:sp>
    </p:spTree>
    <p:extLst>
      <p:ext uri="{BB962C8B-B14F-4D97-AF65-F5344CB8AC3E}">
        <p14:creationId xmlns:p14="http://schemas.microsoft.com/office/powerpoint/2010/main" val="246352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233B-13D9-62A1-D08F-24B68F421F41}"/>
              </a:ext>
            </a:extLst>
          </p:cNvPr>
          <p:cNvSpPr>
            <a:spLocks noGrp="1"/>
          </p:cNvSpPr>
          <p:nvPr>
            <p:ph type="title"/>
          </p:nvPr>
        </p:nvSpPr>
        <p:spPr/>
        <p:txBody>
          <a:bodyPr/>
          <a:lstStyle/>
          <a:p>
            <a:r>
              <a:rPr lang="en-US" dirty="0"/>
              <a:t>Logistic Regression gives us Odds Ratios</a:t>
            </a:r>
          </a:p>
        </p:txBody>
      </p:sp>
      <p:pic>
        <p:nvPicPr>
          <p:cNvPr id="6" name="Content Placeholder 5">
            <a:extLst>
              <a:ext uri="{FF2B5EF4-FFF2-40B4-BE49-F238E27FC236}">
                <a16:creationId xmlns:a16="http://schemas.microsoft.com/office/drawing/2014/main" id="{5053FED2-420D-97F1-91B7-069C1D9DEE4E}"/>
              </a:ext>
            </a:extLst>
          </p:cNvPr>
          <p:cNvPicPr>
            <a:picLocks noGrp="1" noChangeAspect="1"/>
          </p:cNvPicPr>
          <p:nvPr>
            <p:ph idx="1"/>
          </p:nvPr>
        </p:nvPicPr>
        <p:blipFill>
          <a:blip r:embed="rId2"/>
          <a:stretch>
            <a:fillRect/>
          </a:stretch>
        </p:blipFill>
        <p:spPr>
          <a:xfrm>
            <a:off x="1035486" y="2148547"/>
            <a:ext cx="9896475" cy="2257425"/>
          </a:xfrm>
        </p:spPr>
      </p:pic>
      <p:sp>
        <p:nvSpPr>
          <p:cNvPr id="4" name="Slide Number Placeholder 3">
            <a:extLst>
              <a:ext uri="{FF2B5EF4-FFF2-40B4-BE49-F238E27FC236}">
                <a16:creationId xmlns:a16="http://schemas.microsoft.com/office/drawing/2014/main" id="{297CA01B-0E4C-D2F4-44F8-7CE4184370EE}"/>
              </a:ext>
            </a:extLst>
          </p:cNvPr>
          <p:cNvSpPr>
            <a:spLocks noGrp="1"/>
          </p:cNvSpPr>
          <p:nvPr>
            <p:ph type="sldNum" sz="quarter" idx="12"/>
          </p:nvPr>
        </p:nvSpPr>
        <p:spPr/>
        <p:txBody>
          <a:bodyPr/>
          <a:lstStyle/>
          <a:p>
            <a:fld id="{16D16E31-E128-4556-899B-701A42963F24}" type="slidenum">
              <a:rPr lang="en-US" smtClean="0"/>
              <a:t>19</a:t>
            </a:fld>
            <a:endParaRPr lang="en-US"/>
          </a:p>
        </p:txBody>
      </p:sp>
      <p:pic>
        <p:nvPicPr>
          <p:cNvPr id="8" name="Picture 7">
            <a:extLst>
              <a:ext uri="{FF2B5EF4-FFF2-40B4-BE49-F238E27FC236}">
                <a16:creationId xmlns:a16="http://schemas.microsoft.com/office/drawing/2014/main" id="{A5B56E2C-8725-3EE7-E896-EE3B1367A680}"/>
              </a:ext>
            </a:extLst>
          </p:cNvPr>
          <p:cNvPicPr>
            <a:picLocks noChangeAspect="1"/>
          </p:cNvPicPr>
          <p:nvPr/>
        </p:nvPicPr>
        <p:blipFill>
          <a:blip r:embed="rId3"/>
          <a:stretch>
            <a:fillRect/>
          </a:stretch>
        </p:blipFill>
        <p:spPr>
          <a:xfrm>
            <a:off x="997386" y="4826845"/>
            <a:ext cx="9934575" cy="1028700"/>
          </a:xfrm>
          <a:prstGeom prst="rect">
            <a:avLst/>
          </a:prstGeom>
        </p:spPr>
      </p:pic>
    </p:spTree>
    <p:extLst>
      <p:ext uri="{BB962C8B-B14F-4D97-AF65-F5344CB8AC3E}">
        <p14:creationId xmlns:p14="http://schemas.microsoft.com/office/powerpoint/2010/main" val="226714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844A05-2629-A611-915D-A6286781C077}"/>
              </a:ext>
            </a:extLst>
          </p:cNvPr>
          <p:cNvSpPr>
            <a:spLocks noGrp="1"/>
          </p:cNvSpPr>
          <p:nvPr>
            <p:ph type="title"/>
          </p:nvPr>
        </p:nvSpPr>
        <p:spPr>
          <a:xfrm>
            <a:off x="1043631" y="809898"/>
            <a:ext cx="10173010" cy="1554480"/>
          </a:xfrm>
        </p:spPr>
        <p:txBody>
          <a:bodyPr anchor="ctr">
            <a:normAutofit/>
          </a:bodyPr>
          <a:lstStyle/>
          <a:p>
            <a:r>
              <a:rPr lang="en-US" sz="4800" dirty="0"/>
              <a:t>Logistic Regression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6D6544-DF70-A2B7-CB7A-7666ABE9B6C8}"/>
              </a:ext>
            </a:extLst>
          </p:cNvPr>
          <p:cNvGraphicFramePr>
            <a:graphicFrameLocks noGrp="1"/>
          </p:cNvGraphicFramePr>
          <p:nvPr>
            <p:ph idx="1"/>
            <p:extLst>
              <p:ext uri="{D42A27DB-BD31-4B8C-83A1-F6EECF244321}">
                <p14:modId xmlns:p14="http://schemas.microsoft.com/office/powerpoint/2010/main" val="218463576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6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8751-4D56-707D-CBA2-D7E43176E79F}"/>
              </a:ext>
            </a:extLst>
          </p:cNvPr>
          <p:cNvSpPr>
            <a:spLocks noGrp="1"/>
          </p:cNvSpPr>
          <p:nvPr>
            <p:ph type="title"/>
          </p:nvPr>
        </p:nvSpPr>
        <p:spPr/>
        <p:txBody>
          <a:bodyPr/>
          <a:lstStyle/>
          <a:p>
            <a:r>
              <a:rPr lang="en-US" dirty="0"/>
              <a:t>Odds Ratio example on passive smoking (2</a:t>
            </a:r>
            <a:r>
              <a:rPr lang="en-US" baseline="30000" dirty="0"/>
              <a:t>nd</a:t>
            </a:r>
            <a:r>
              <a:rPr lang="en-US" dirty="0"/>
              <a:t> hand smoke) and lung cancer (= “Case”)</a:t>
            </a:r>
          </a:p>
        </p:txBody>
      </p:sp>
      <p:pic>
        <p:nvPicPr>
          <p:cNvPr id="6" name="Content Placeholder 5">
            <a:extLst>
              <a:ext uri="{FF2B5EF4-FFF2-40B4-BE49-F238E27FC236}">
                <a16:creationId xmlns:a16="http://schemas.microsoft.com/office/drawing/2014/main" id="{59CF0498-8A09-80D5-F580-0173086BF7E0}"/>
              </a:ext>
            </a:extLst>
          </p:cNvPr>
          <p:cNvPicPr>
            <a:picLocks noGrp="1" noChangeAspect="1"/>
          </p:cNvPicPr>
          <p:nvPr>
            <p:ph idx="1"/>
          </p:nvPr>
        </p:nvPicPr>
        <p:blipFill>
          <a:blip r:embed="rId2"/>
          <a:stretch>
            <a:fillRect/>
          </a:stretch>
        </p:blipFill>
        <p:spPr>
          <a:xfrm>
            <a:off x="1330924" y="1825625"/>
            <a:ext cx="9530152" cy="4895850"/>
          </a:xfrm>
        </p:spPr>
      </p:pic>
      <p:sp>
        <p:nvSpPr>
          <p:cNvPr id="4" name="Slide Number Placeholder 3">
            <a:extLst>
              <a:ext uri="{FF2B5EF4-FFF2-40B4-BE49-F238E27FC236}">
                <a16:creationId xmlns:a16="http://schemas.microsoft.com/office/drawing/2014/main" id="{DE15F5A8-A3F9-8922-1F97-2F3A734F34BF}"/>
              </a:ext>
            </a:extLst>
          </p:cNvPr>
          <p:cNvSpPr>
            <a:spLocks noGrp="1"/>
          </p:cNvSpPr>
          <p:nvPr>
            <p:ph type="sldNum" sz="quarter" idx="12"/>
          </p:nvPr>
        </p:nvSpPr>
        <p:spPr/>
        <p:txBody>
          <a:bodyPr/>
          <a:lstStyle/>
          <a:p>
            <a:fld id="{16D16E31-E128-4556-899B-701A42963F24}" type="slidenum">
              <a:rPr lang="en-US" smtClean="0"/>
              <a:t>20</a:t>
            </a:fld>
            <a:endParaRPr lang="en-US"/>
          </a:p>
        </p:txBody>
      </p:sp>
      <p:sp>
        <p:nvSpPr>
          <p:cNvPr id="7" name="Rectangle 6">
            <a:extLst>
              <a:ext uri="{FF2B5EF4-FFF2-40B4-BE49-F238E27FC236}">
                <a16:creationId xmlns:a16="http://schemas.microsoft.com/office/drawing/2014/main" id="{B0D44783-0378-73A3-2092-A5649693B408}"/>
              </a:ext>
            </a:extLst>
          </p:cNvPr>
          <p:cNvSpPr/>
          <p:nvPr/>
        </p:nvSpPr>
        <p:spPr>
          <a:xfrm>
            <a:off x="9597006" y="5543724"/>
            <a:ext cx="1115735" cy="227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F881CD-804E-B72A-F080-0835D2C0A350}"/>
              </a:ext>
            </a:extLst>
          </p:cNvPr>
          <p:cNvSpPr/>
          <p:nvPr/>
        </p:nvSpPr>
        <p:spPr>
          <a:xfrm>
            <a:off x="3713657" y="5771625"/>
            <a:ext cx="1344904" cy="227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8EEC96-1EDB-C4DE-212E-86DE6791E75A}"/>
              </a:ext>
            </a:extLst>
          </p:cNvPr>
          <p:cNvSpPr txBox="1"/>
          <p:nvPr/>
        </p:nvSpPr>
        <p:spPr>
          <a:xfrm>
            <a:off x="400510" y="5008412"/>
            <a:ext cx="2879585" cy="1754326"/>
          </a:xfrm>
          <a:prstGeom prst="rect">
            <a:avLst/>
          </a:prstGeom>
          <a:noFill/>
        </p:spPr>
        <p:txBody>
          <a:bodyPr wrap="square" rtlCol="0">
            <a:spAutoFit/>
          </a:bodyPr>
          <a:lstStyle/>
          <a:p>
            <a:r>
              <a:rPr lang="en-US" dirty="0">
                <a:highlight>
                  <a:srgbClr val="FFFF00"/>
                </a:highlight>
              </a:rPr>
              <a:t>The Odds Ratio of “Passive Smokers with lung cancer” to “Passive Smokers without lung cancer” is 2.1. PS (non-smokers) are twice as likely to have lung cancer .</a:t>
            </a:r>
          </a:p>
        </p:txBody>
      </p:sp>
      <p:sp>
        <p:nvSpPr>
          <p:cNvPr id="11" name="TextBox 10">
            <a:extLst>
              <a:ext uri="{FF2B5EF4-FFF2-40B4-BE49-F238E27FC236}">
                <a16:creationId xmlns:a16="http://schemas.microsoft.com/office/drawing/2014/main" id="{B1FBC236-3D2C-E8A6-B848-200ADFB278E0}"/>
              </a:ext>
            </a:extLst>
          </p:cNvPr>
          <p:cNvSpPr txBox="1"/>
          <p:nvPr/>
        </p:nvSpPr>
        <p:spPr>
          <a:xfrm>
            <a:off x="7852095" y="4697364"/>
            <a:ext cx="4339905" cy="369332"/>
          </a:xfrm>
          <a:prstGeom prst="rect">
            <a:avLst/>
          </a:prstGeom>
          <a:noFill/>
        </p:spPr>
        <p:txBody>
          <a:bodyPr wrap="square" rtlCol="0">
            <a:spAutoFit/>
          </a:bodyPr>
          <a:lstStyle/>
          <a:p>
            <a:r>
              <a:rPr lang="en-US" dirty="0">
                <a:highlight>
                  <a:srgbClr val="00FFFF"/>
                </a:highlight>
              </a:rPr>
              <a:t>Alt formula: OR =(120/111) / (80/155) = 2.1</a:t>
            </a:r>
          </a:p>
        </p:txBody>
      </p:sp>
      <p:cxnSp>
        <p:nvCxnSpPr>
          <p:cNvPr id="5" name="Straight Arrow Connector 4">
            <a:extLst>
              <a:ext uri="{FF2B5EF4-FFF2-40B4-BE49-F238E27FC236}">
                <a16:creationId xmlns:a16="http://schemas.microsoft.com/office/drawing/2014/main" id="{52C248E9-5536-8A3B-0E79-580964E8BA8C}"/>
              </a:ext>
            </a:extLst>
          </p:cNvPr>
          <p:cNvCxnSpPr>
            <a:cxnSpLocks/>
            <a:stCxn id="11" idx="1"/>
          </p:cNvCxnSpPr>
          <p:nvPr/>
        </p:nvCxnSpPr>
        <p:spPr>
          <a:xfrm flipH="1" flipV="1">
            <a:off x="4990289" y="3696511"/>
            <a:ext cx="2861806" cy="1185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C9C6A12-E0F5-811F-406F-FB13A2839441}"/>
              </a:ext>
            </a:extLst>
          </p:cNvPr>
          <p:cNvSpPr/>
          <p:nvPr/>
        </p:nvSpPr>
        <p:spPr>
          <a:xfrm>
            <a:off x="2183983" y="2430442"/>
            <a:ext cx="3059348" cy="19731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94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29D4-A0C7-968A-A4A0-34D553AB6756}"/>
              </a:ext>
            </a:extLst>
          </p:cNvPr>
          <p:cNvSpPr>
            <a:spLocks noGrp="1"/>
          </p:cNvSpPr>
          <p:nvPr>
            <p:ph type="title"/>
          </p:nvPr>
        </p:nvSpPr>
        <p:spPr/>
        <p:txBody>
          <a:bodyPr/>
          <a:lstStyle/>
          <a:p>
            <a:r>
              <a:rPr lang="en-US" dirty="0"/>
              <a:t>Various Odds Ratio calculations for the exposure (or factor)</a:t>
            </a:r>
          </a:p>
        </p:txBody>
      </p:sp>
      <p:sp>
        <p:nvSpPr>
          <p:cNvPr id="3" name="Content Placeholder 2">
            <a:extLst>
              <a:ext uri="{FF2B5EF4-FFF2-40B4-BE49-F238E27FC236}">
                <a16:creationId xmlns:a16="http://schemas.microsoft.com/office/drawing/2014/main" id="{767D0BED-D971-ED88-29E7-736E28BA470A}"/>
              </a:ext>
            </a:extLst>
          </p:cNvPr>
          <p:cNvSpPr>
            <a:spLocks noGrp="1"/>
          </p:cNvSpPr>
          <p:nvPr>
            <p:ph idx="1"/>
          </p:nvPr>
        </p:nvSpPr>
        <p:spPr>
          <a:xfrm>
            <a:off x="838200" y="1739899"/>
            <a:ext cx="10515600" cy="4351338"/>
          </a:xfrm>
        </p:spPr>
        <p:txBody>
          <a:bodyPr/>
          <a:lstStyle/>
          <a:p>
            <a:r>
              <a:rPr lang="en-US" dirty="0"/>
              <a:t>We can use proportions, whole numbers, and multiplication to get the same odds ratio. See data table below.</a:t>
            </a:r>
          </a:p>
          <a:p>
            <a:r>
              <a:rPr lang="en-US" dirty="0"/>
              <a:t>1. Proportions: [(339/466)/(127/466)] / [(161/843)/(682/843)]= </a:t>
            </a:r>
            <a:r>
              <a:rPr lang="en-US" dirty="0">
                <a:solidFill>
                  <a:srgbClr val="FF0000"/>
                </a:solidFill>
              </a:rPr>
              <a:t>11.3</a:t>
            </a:r>
            <a:r>
              <a:rPr lang="en-US" dirty="0"/>
              <a:t>   Odds Ratio = (0.73/0.27) / (0.19/0.81) = 2.67 / 0.23 = </a:t>
            </a:r>
            <a:r>
              <a:rPr lang="en-US" dirty="0">
                <a:solidFill>
                  <a:srgbClr val="FF0000"/>
                </a:solidFill>
              </a:rPr>
              <a:t>11.3</a:t>
            </a:r>
          </a:p>
          <a:p>
            <a:r>
              <a:rPr lang="en-US" dirty="0">
                <a:solidFill>
                  <a:srgbClr val="00B0F0"/>
                </a:solidFill>
              </a:rPr>
              <a:t>2. Whole Numbers</a:t>
            </a:r>
            <a:r>
              <a:rPr lang="en-US" dirty="0"/>
              <a:t>: Odds Ratio = (339/127) / (161/682) = </a:t>
            </a:r>
            <a:r>
              <a:rPr lang="en-US" dirty="0">
                <a:solidFill>
                  <a:srgbClr val="FF0000"/>
                </a:solidFill>
              </a:rPr>
              <a:t>11.3</a:t>
            </a:r>
          </a:p>
          <a:p>
            <a:r>
              <a:rPr lang="en-US" dirty="0"/>
              <a:t>3. Multiplication: Odds Ratio = 339*682 / 127*161 = </a:t>
            </a:r>
            <a:r>
              <a:rPr lang="en-US" dirty="0">
                <a:solidFill>
                  <a:srgbClr val="FF0000"/>
                </a:solidFill>
              </a:rPr>
              <a:t>11.3</a:t>
            </a:r>
          </a:p>
          <a:p>
            <a:r>
              <a:rPr lang="en-US" dirty="0"/>
              <a:t>All 3 gives us the Odds Ratio of women surviving compared to men surviving.</a:t>
            </a:r>
          </a:p>
        </p:txBody>
      </p:sp>
      <p:sp>
        <p:nvSpPr>
          <p:cNvPr id="6" name="Slide Number Placeholder 5">
            <a:extLst>
              <a:ext uri="{FF2B5EF4-FFF2-40B4-BE49-F238E27FC236}">
                <a16:creationId xmlns:a16="http://schemas.microsoft.com/office/drawing/2014/main" id="{D8CFC8FA-EEDE-6F92-9434-1435187DCA63}"/>
              </a:ext>
            </a:extLst>
          </p:cNvPr>
          <p:cNvSpPr>
            <a:spLocks noGrp="1"/>
          </p:cNvSpPr>
          <p:nvPr>
            <p:ph type="sldNum" sz="quarter" idx="12"/>
          </p:nvPr>
        </p:nvSpPr>
        <p:spPr/>
        <p:txBody>
          <a:bodyPr/>
          <a:lstStyle/>
          <a:p>
            <a:fld id="{16D16E31-E128-4556-899B-701A42963F24}" type="slidenum">
              <a:rPr lang="en-US" smtClean="0"/>
              <a:t>21</a:t>
            </a:fld>
            <a:endParaRPr lang="en-US"/>
          </a:p>
        </p:txBody>
      </p:sp>
      <p:pic>
        <p:nvPicPr>
          <p:cNvPr id="7" name="Picture 6">
            <a:extLst>
              <a:ext uri="{FF2B5EF4-FFF2-40B4-BE49-F238E27FC236}">
                <a16:creationId xmlns:a16="http://schemas.microsoft.com/office/drawing/2014/main" id="{9D5F8D38-11C4-F0FE-C183-D72255084FDC}"/>
              </a:ext>
            </a:extLst>
          </p:cNvPr>
          <p:cNvPicPr>
            <a:picLocks noChangeAspect="1"/>
          </p:cNvPicPr>
          <p:nvPr/>
        </p:nvPicPr>
        <p:blipFill>
          <a:blip r:embed="rId2"/>
          <a:stretch>
            <a:fillRect/>
          </a:stretch>
        </p:blipFill>
        <p:spPr>
          <a:xfrm>
            <a:off x="7978084" y="5114987"/>
            <a:ext cx="2749247" cy="1606487"/>
          </a:xfrm>
          <a:prstGeom prst="rect">
            <a:avLst/>
          </a:prstGeom>
        </p:spPr>
      </p:pic>
      <p:sp>
        <p:nvSpPr>
          <p:cNvPr id="8" name="TextBox 7">
            <a:extLst>
              <a:ext uri="{FF2B5EF4-FFF2-40B4-BE49-F238E27FC236}">
                <a16:creationId xmlns:a16="http://schemas.microsoft.com/office/drawing/2014/main" id="{2A272675-696B-3F6A-ABA7-4C814C44B195}"/>
              </a:ext>
            </a:extLst>
          </p:cNvPr>
          <p:cNvSpPr txBox="1"/>
          <p:nvPr/>
        </p:nvSpPr>
        <p:spPr>
          <a:xfrm>
            <a:off x="10803157" y="5114987"/>
            <a:ext cx="1388843" cy="369332"/>
          </a:xfrm>
          <a:prstGeom prst="rect">
            <a:avLst/>
          </a:prstGeom>
          <a:noFill/>
        </p:spPr>
        <p:txBody>
          <a:bodyPr wrap="square" rtlCol="0">
            <a:spAutoFit/>
          </a:bodyPr>
          <a:lstStyle/>
          <a:p>
            <a:r>
              <a:rPr lang="en-US" dirty="0">
                <a:highlight>
                  <a:srgbClr val="FFFF00"/>
                </a:highlight>
              </a:rPr>
              <a:t>Survived = 1</a:t>
            </a:r>
          </a:p>
        </p:txBody>
      </p:sp>
    </p:spTree>
    <p:extLst>
      <p:ext uri="{BB962C8B-B14F-4D97-AF65-F5344CB8AC3E}">
        <p14:creationId xmlns:p14="http://schemas.microsoft.com/office/powerpoint/2010/main" val="75809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47FA-7C20-8FFE-0A35-8F4144437880}"/>
              </a:ext>
            </a:extLst>
          </p:cNvPr>
          <p:cNvSpPr>
            <a:spLocks noGrp="1"/>
          </p:cNvSpPr>
          <p:nvPr>
            <p:ph type="title"/>
          </p:nvPr>
        </p:nvSpPr>
        <p:spPr/>
        <p:txBody>
          <a:bodyPr/>
          <a:lstStyle/>
          <a:p>
            <a:r>
              <a:rPr lang="en-US" dirty="0"/>
              <a:t>Logistic Regression is a probability model</a:t>
            </a:r>
          </a:p>
        </p:txBody>
      </p:sp>
      <p:pic>
        <p:nvPicPr>
          <p:cNvPr id="6" name="Content Placeholder 5">
            <a:extLst>
              <a:ext uri="{FF2B5EF4-FFF2-40B4-BE49-F238E27FC236}">
                <a16:creationId xmlns:a16="http://schemas.microsoft.com/office/drawing/2014/main" id="{D8D52C1E-9519-B44E-B6BE-7C6CA6AE15B2}"/>
              </a:ext>
            </a:extLst>
          </p:cNvPr>
          <p:cNvPicPr>
            <a:picLocks noGrp="1" noChangeAspect="1"/>
          </p:cNvPicPr>
          <p:nvPr>
            <p:ph idx="1"/>
          </p:nvPr>
        </p:nvPicPr>
        <p:blipFill>
          <a:blip r:embed="rId2"/>
          <a:stretch>
            <a:fillRect/>
          </a:stretch>
        </p:blipFill>
        <p:spPr>
          <a:xfrm>
            <a:off x="722016" y="2177256"/>
            <a:ext cx="10912771" cy="3999609"/>
          </a:xfrm>
        </p:spPr>
      </p:pic>
      <p:sp>
        <p:nvSpPr>
          <p:cNvPr id="4" name="Slide Number Placeholder 3">
            <a:extLst>
              <a:ext uri="{FF2B5EF4-FFF2-40B4-BE49-F238E27FC236}">
                <a16:creationId xmlns:a16="http://schemas.microsoft.com/office/drawing/2014/main" id="{8BEF7AF0-209D-090A-8355-64CB04D0FD58}"/>
              </a:ext>
            </a:extLst>
          </p:cNvPr>
          <p:cNvSpPr>
            <a:spLocks noGrp="1"/>
          </p:cNvSpPr>
          <p:nvPr>
            <p:ph type="sldNum" sz="quarter" idx="12"/>
          </p:nvPr>
        </p:nvSpPr>
        <p:spPr/>
        <p:txBody>
          <a:bodyPr/>
          <a:lstStyle/>
          <a:p>
            <a:fld id="{16D16E31-E128-4556-899B-701A42963F24}" type="slidenum">
              <a:rPr lang="en-US" smtClean="0"/>
              <a:t>22</a:t>
            </a:fld>
            <a:endParaRPr lang="en-US"/>
          </a:p>
        </p:txBody>
      </p:sp>
      <p:sp>
        <p:nvSpPr>
          <p:cNvPr id="7" name="TextBox 6">
            <a:extLst>
              <a:ext uri="{FF2B5EF4-FFF2-40B4-BE49-F238E27FC236}">
                <a16:creationId xmlns:a16="http://schemas.microsoft.com/office/drawing/2014/main" id="{11C0932C-692D-9428-A4F7-9BCFD410A3A3}"/>
              </a:ext>
            </a:extLst>
          </p:cNvPr>
          <p:cNvSpPr txBox="1"/>
          <p:nvPr/>
        </p:nvSpPr>
        <p:spPr>
          <a:xfrm>
            <a:off x="7666892" y="3545633"/>
            <a:ext cx="3287247" cy="1200329"/>
          </a:xfrm>
          <a:prstGeom prst="rect">
            <a:avLst/>
          </a:prstGeom>
          <a:noFill/>
        </p:spPr>
        <p:txBody>
          <a:bodyPr wrap="square" rtlCol="0">
            <a:spAutoFit/>
          </a:bodyPr>
          <a:lstStyle/>
          <a:p>
            <a:r>
              <a:rPr lang="en-US" sz="2400" dirty="0">
                <a:solidFill>
                  <a:srgbClr val="FF0000"/>
                </a:solidFill>
              </a:rPr>
              <a:t>Everything on the right side of “=“ are the predictor variables.</a:t>
            </a:r>
          </a:p>
        </p:txBody>
      </p:sp>
      <p:cxnSp>
        <p:nvCxnSpPr>
          <p:cNvPr id="9" name="Straight Arrow Connector 8">
            <a:extLst>
              <a:ext uri="{FF2B5EF4-FFF2-40B4-BE49-F238E27FC236}">
                <a16:creationId xmlns:a16="http://schemas.microsoft.com/office/drawing/2014/main" id="{65896E19-EA16-67F8-15BD-B66DBAF96C24}"/>
              </a:ext>
            </a:extLst>
          </p:cNvPr>
          <p:cNvCxnSpPr>
            <a:cxnSpLocks/>
          </p:cNvCxnSpPr>
          <p:nvPr/>
        </p:nvCxnSpPr>
        <p:spPr>
          <a:xfrm flipH="1">
            <a:off x="6010031" y="3743569"/>
            <a:ext cx="1578707" cy="3438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90B6DB-67BA-747F-8528-B6873DF8AC98}"/>
              </a:ext>
            </a:extLst>
          </p:cNvPr>
          <p:cNvSpPr txBox="1"/>
          <p:nvPr/>
        </p:nvSpPr>
        <p:spPr>
          <a:xfrm>
            <a:off x="88999" y="4967149"/>
            <a:ext cx="2741750" cy="1754326"/>
          </a:xfrm>
          <a:prstGeom prst="rect">
            <a:avLst/>
          </a:prstGeom>
          <a:noFill/>
        </p:spPr>
        <p:txBody>
          <a:bodyPr wrap="square" rtlCol="0">
            <a:spAutoFit/>
          </a:bodyPr>
          <a:lstStyle/>
          <a:p>
            <a:r>
              <a:rPr lang="en-US" dirty="0">
                <a:highlight>
                  <a:srgbClr val="FFFF00"/>
                </a:highlight>
              </a:rPr>
              <a:t>Because of the mathematical correspondence of 1) logits, 2) odds ratios, and 3) probabilities, we can get 3 types of results.  </a:t>
            </a:r>
          </a:p>
        </p:txBody>
      </p:sp>
      <p:cxnSp>
        <p:nvCxnSpPr>
          <p:cNvPr id="12" name="Straight Arrow Connector 11">
            <a:extLst>
              <a:ext uri="{FF2B5EF4-FFF2-40B4-BE49-F238E27FC236}">
                <a16:creationId xmlns:a16="http://schemas.microsoft.com/office/drawing/2014/main" id="{E8FA172A-50F5-8D90-B646-67E1B18DFC14}"/>
              </a:ext>
            </a:extLst>
          </p:cNvPr>
          <p:cNvCxnSpPr>
            <a:cxnSpLocks/>
          </p:cNvCxnSpPr>
          <p:nvPr/>
        </p:nvCxnSpPr>
        <p:spPr>
          <a:xfrm flipV="1">
            <a:off x="1657776" y="5023935"/>
            <a:ext cx="1172973" cy="4134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B057E3-30CD-6A82-C79F-6866FEF03E1A}"/>
              </a:ext>
            </a:extLst>
          </p:cNvPr>
          <p:cNvSpPr txBox="1"/>
          <p:nvPr/>
        </p:nvSpPr>
        <p:spPr>
          <a:xfrm>
            <a:off x="88999" y="3521928"/>
            <a:ext cx="3072986" cy="1200329"/>
          </a:xfrm>
          <a:prstGeom prst="rect">
            <a:avLst/>
          </a:prstGeom>
          <a:noFill/>
        </p:spPr>
        <p:txBody>
          <a:bodyPr wrap="square" rtlCol="0">
            <a:spAutoFit/>
          </a:bodyPr>
          <a:lstStyle/>
          <a:p>
            <a:r>
              <a:rPr lang="en-US" sz="2400" dirty="0">
                <a:solidFill>
                  <a:srgbClr val="FF0000"/>
                </a:solidFill>
              </a:rPr>
              <a:t>The left side of “=“ is the transformed probability.</a:t>
            </a:r>
          </a:p>
        </p:txBody>
      </p:sp>
      <p:cxnSp>
        <p:nvCxnSpPr>
          <p:cNvPr id="8" name="Straight Arrow Connector 7">
            <a:extLst>
              <a:ext uri="{FF2B5EF4-FFF2-40B4-BE49-F238E27FC236}">
                <a16:creationId xmlns:a16="http://schemas.microsoft.com/office/drawing/2014/main" id="{CC354418-D913-126F-C432-176E41AF14E4}"/>
              </a:ext>
            </a:extLst>
          </p:cNvPr>
          <p:cNvCxnSpPr>
            <a:cxnSpLocks/>
          </p:cNvCxnSpPr>
          <p:nvPr/>
        </p:nvCxnSpPr>
        <p:spPr>
          <a:xfrm>
            <a:off x="2244262" y="4356669"/>
            <a:ext cx="86154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CA25-002D-7249-3261-8F932D127605}"/>
              </a:ext>
            </a:extLst>
          </p:cNvPr>
          <p:cNvSpPr>
            <a:spLocks noGrp="1"/>
          </p:cNvSpPr>
          <p:nvPr>
            <p:ph type="title"/>
          </p:nvPr>
        </p:nvSpPr>
        <p:spPr/>
        <p:txBody>
          <a:bodyPr>
            <a:normAutofit fontScale="90000"/>
          </a:bodyPr>
          <a:lstStyle/>
          <a:p>
            <a:r>
              <a:rPr lang="en-US" dirty="0"/>
              <a:t>We can’t use probability as an outcome in Linear Regression so we use Logistic Regression instead.</a:t>
            </a:r>
          </a:p>
        </p:txBody>
      </p:sp>
      <p:sp>
        <p:nvSpPr>
          <p:cNvPr id="4" name="Slide Number Placeholder 3">
            <a:extLst>
              <a:ext uri="{FF2B5EF4-FFF2-40B4-BE49-F238E27FC236}">
                <a16:creationId xmlns:a16="http://schemas.microsoft.com/office/drawing/2014/main" id="{D993BFED-CB60-B156-7542-F19BCA748F3A}"/>
              </a:ext>
            </a:extLst>
          </p:cNvPr>
          <p:cNvSpPr>
            <a:spLocks noGrp="1"/>
          </p:cNvSpPr>
          <p:nvPr>
            <p:ph type="sldNum" sz="quarter" idx="12"/>
          </p:nvPr>
        </p:nvSpPr>
        <p:spPr/>
        <p:txBody>
          <a:bodyPr/>
          <a:lstStyle/>
          <a:p>
            <a:fld id="{16D16E31-E128-4556-899B-701A42963F24}" type="slidenum">
              <a:rPr lang="en-US" smtClean="0"/>
              <a:t>23</a:t>
            </a:fld>
            <a:endParaRPr lang="en-US"/>
          </a:p>
        </p:txBody>
      </p:sp>
      <p:pic>
        <p:nvPicPr>
          <p:cNvPr id="10" name="Content Placeholder 9">
            <a:extLst>
              <a:ext uri="{FF2B5EF4-FFF2-40B4-BE49-F238E27FC236}">
                <a16:creationId xmlns:a16="http://schemas.microsoft.com/office/drawing/2014/main" id="{3860B160-BAE4-E0FA-6B51-C88FA563D9D2}"/>
              </a:ext>
            </a:extLst>
          </p:cNvPr>
          <p:cNvPicPr>
            <a:picLocks noGrp="1" noChangeAspect="1"/>
          </p:cNvPicPr>
          <p:nvPr>
            <p:ph idx="1"/>
          </p:nvPr>
        </p:nvPicPr>
        <p:blipFill>
          <a:blip r:embed="rId2"/>
          <a:stretch>
            <a:fillRect/>
          </a:stretch>
        </p:blipFill>
        <p:spPr>
          <a:xfrm>
            <a:off x="1123950" y="1892478"/>
            <a:ext cx="9944100" cy="3209925"/>
          </a:xfrm>
        </p:spPr>
      </p:pic>
      <p:pic>
        <p:nvPicPr>
          <p:cNvPr id="12" name="Picture 11">
            <a:extLst>
              <a:ext uri="{FF2B5EF4-FFF2-40B4-BE49-F238E27FC236}">
                <a16:creationId xmlns:a16="http://schemas.microsoft.com/office/drawing/2014/main" id="{07DE2980-8F18-242F-E5C5-D47B3173B89A}"/>
              </a:ext>
            </a:extLst>
          </p:cNvPr>
          <p:cNvPicPr>
            <a:picLocks noChangeAspect="1"/>
          </p:cNvPicPr>
          <p:nvPr/>
        </p:nvPicPr>
        <p:blipFill>
          <a:blip r:embed="rId3"/>
          <a:stretch>
            <a:fillRect/>
          </a:stretch>
        </p:blipFill>
        <p:spPr>
          <a:xfrm>
            <a:off x="971550" y="5102403"/>
            <a:ext cx="10096500" cy="1714500"/>
          </a:xfrm>
          <a:prstGeom prst="rect">
            <a:avLst/>
          </a:prstGeom>
        </p:spPr>
      </p:pic>
    </p:spTree>
    <p:extLst>
      <p:ext uri="{BB962C8B-B14F-4D97-AF65-F5344CB8AC3E}">
        <p14:creationId xmlns:p14="http://schemas.microsoft.com/office/powerpoint/2010/main" val="249622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1D9C-3CBE-25B2-7635-F0AF31692054}"/>
              </a:ext>
            </a:extLst>
          </p:cNvPr>
          <p:cNvSpPr>
            <a:spLocks noGrp="1"/>
          </p:cNvSpPr>
          <p:nvPr>
            <p:ph type="title"/>
          </p:nvPr>
        </p:nvSpPr>
        <p:spPr/>
        <p:txBody>
          <a:bodyPr/>
          <a:lstStyle/>
          <a:p>
            <a:r>
              <a:rPr lang="en-US" dirty="0"/>
              <a:t>Relationship between Logits and probabilities</a:t>
            </a:r>
          </a:p>
        </p:txBody>
      </p:sp>
      <p:sp>
        <p:nvSpPr>
          <p:cNvPr id="4" name="Slide Number Placeholder 3">
            <a:extLst>
              <a:ext uri="{FF2B5EF4-FFF2-40B4-BE49-F238E27FC236}">
                <a16:creationId xmlns:a16="http://schemas.microsoft.com/office/drawing/2014/main" id="{308DB887-530E-C926-6C1B-457CBD178EFA}"/>
              </a:ext>
            </a:extLst>
          </p:cNvPr>
          <p:cNvSpPr>
            <a:spLocks noGrp="1"/>
          </p:cNvSpPr>
          <p:nvPr>
            <p:ph type="sldNum" sz="quarter" idx="12"/>
          </p:nvPr>
        </p:nvSpPr>
        <p:spPr/>
        <p:txBody>
          <a:bodyPr/>
          <a:lstStyle/>
          <a:p>
            <a:fld id="{16D16E31-E128-4556-899B-701A42963F24}" type="slidenum">
              <a:rPr lang="en-US" smtClean="0"/>
              <a:t>24</a:t>
            </a:fld>
            <a:endParaRPr lang="en-US"/>
          </a:p>
        </p:txBody>
      </p:sp>
      <p:pic>
        <p:nvPicPr>
          <p:cNvPr id="9" name="Content Placeholder 8">
            <a:extLst>
              <a:ext uri="{FF2B5EF4-FFF2-40B4-BE49-F238E27FC236}">
                <a16:creationId xmlns:a16="http://schemas.microsoft.com/office/drawing/2014/main" id="{4952EB43-E341-A4F1-DA79-08C60AFF9A21}"/>
              </a:ext>
            </a:extLst>
          </p:cNvPr>
          <p:cNvPicPr>
            <a:picLocks noGrp="1" noChangeAspect="1"/>
          </p:cNvPicPr>
          <p:nvPr>
            <p:ph idx="1"/>
          </p:nvPr>
        </p:nvPicPr>
        <p:blipFill>
          <a:blip r:embed="rId2"/>
          <a:stretch>
            <a:fillRect/>
          </a:stretch>
        </p:blipFill>
        <p:spPr>
          <a:xfrm>
            <a:off x="3568141" y="1564368"/>
            <a:ext cx="5055718" cy="5055718"/>
          </a:xfrm>
        </p:spPr>
      </p:pic>
      <p:sp>
        <p:nvSpPr>
          <p:cNvPr id="10" name="TextBox 9">
            <a:extLst>
              <a:ext uri="{FF2B5EF4-FFF2-40B4-BE49-F238E27FC236}">
                <a16:creationId xmlns:a16="http://schemas.microsoft.com/office/drawing/2014/main" id="{AB147895-EB75-72F2-C8AF-08FBD2928088}"/>
              </a:ext>
            </a:extLst>
          </p:cNvPr>
          <p:cNvSpPr txBox="1"/>
          <p:nvPr/>
        </p:nvSpPr>
        <p:spPr>
          <a:xfrm>
            <a:off x="603115" y="2354893"/>
            <a:ext cx="2568102" cy="1200329"/>
          </a:xfrm>
          <a:prstGeom prst="rect">
            <a:avLst/>
          </a:prstGeom>
          <a:noFill/>
        </p:spPr>
        <p:txBody>
          <a:bodyPr wrap="square" rtlCol="0">
            <a:spAutoFit/>
          </a:bodyPr>
          <a:lstStyle/>
          <a:p>
            <a:r>
              <a:rPr lang="en-US" dirty="0">
                <a:highlight>
                  <a:srgbClr val="FFFF00"/>
                </a:highlight>
              </a:rPr>
              <a:t>Logistic Regression allows us to get linear trends that stay within probabilities of 0-to-1.</a:t>
            </a:r>
          </a:p>
        </p:txBody>
      </p:sp>
      <p:sp>
        <p:nvSpPr>
          <p:cNvPr id="11" name="TextBox 10">
            <a:extLst>
              <a:ext uri="{FF2B5EF4-FFF2-40B4-BE49-F238E27FC236}">
                <a16:creationId xmlns:a16="http://schemas.microsoft.com/office/drawing/2014/main" id="{22175474-A1A1-DA2A-43B7-8875E524F5A9}"/>
              </a:ext>
            </a:extLst>
          </p:cNvPr>
          <p:cNvSpPr txBox="1"/>
          <p:nvPr/>
        </p:nvSpPr>
        <p:spPr>
          <a:xfrm>
            <a:off x="8785697" y="2497565"/>
            <a:ext cx="2803187" cy="1477328"/>
          </a:xfrm>
          <a:prstGeom prst="rect">
            <a:avLst/>
          </a:prstGeom>
          <a:noFill/>
        </p:spPr>
        <p:txBody>
          <a:bodyPr wrap="square" rtlCol="0">
            <a:spAutoFit/>
          </a:bodyPr>
          <a:lstStyle/>
          <a:p>
            <a:r>
              <a:rPr lang="en-US" dirty="0">
                <a:solidFill>
                  <a:srgbClr val="00B050"/>
                </a:solidFill>
              </a:rPr>
              <a:t>The green line represents logits that are properly constrained within 0 and 1. Notice extreme values on both ends get pulled in. </a:t>
            </a:r>
          </a:p>
        </p:txBody>
      </p:sp>
      <p:sp>
        <p:nvSpPr>
          <p:cNvPr id="12" name="TextBox 11">
            <a:extLst>
              <a:ext uri="{FF2B5EF4-FFF2-40B4-BE49-F238E27FC236}">
                <a16:creationId xmlns:a16="http://schemas.microsoft.com/office/drawing/2014/main" id="{0017D66B-40AD-8329-36D2-B790230E887E}"/>
              </a:ext>
            </a:extLst>
          </p:cNvPr>
          <p:cNvSpPr txBox="1"/>
          <p:nvPr/>
        </p:nvSpPr>
        <p:spPr>
          <a:xfrm>
            <a:off x="8785697" y="4233820"/>
            <a:ext cx="2803187" cy="1754326"/>
          </a:xfrm>
          <a:prstGeom prst="rect">
            <a:avLst/>
          </a:prstGeom>
          <a:noFill/>
        </p:spPr>
        <p:txBody>
          <a:bodyPr wrap="square" rtlCol="0">
            <a:spAutoFit/>
          </a:bodyPr>
          <a:lstStyle/>
          <a:p>
            <a:r>
              <a:rPr lang="en-US" dirty="0">
                <a:solidFill>
                  <a:srgbClr val="FF0000"/>
                </a:solidFill>
              </a:rPr>
              <a:t>The red line represents values that are not constrained and they can exceed the true limits of 0 and 1 in multiple linear regression.</a:t>
            </a:r>
          </a:p>
        </p:txBody>
      </p:sp>
      <p:sp>
        <p:nvSpPr>
          <p:cNvPr id="13" name="Rectangle 12">
            <a:extLst>
              <a:ext uri="{FF2B5EF4-FFF2-40B4-BE49-F238E27FC236}">
                <a16:creationId xmlns:a16="http://schemas.microsoft.com/office/drawing/2014/main" id="{7B082F1C-4F98-81C6-45AB-B72BBD28A01B}"/>
              </a:ext>
            </a:extLst>
          </p:cNvPr>
          <p:cNvSpPr/>
          <p:nvPr/>
        </p:nvSpPr>
        <p:spPr>
          <a:xfrm>
            <a:off x="3740956" y="5194571"/>
            <a:ext cx="636492" cy="34329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28853E-EDB2-B33F-2000-A57AEE8A8C5E}"/>
              </a:ext>
            </a:extLst>
          </p:cNvPr>
          <p:cNvSpPr/>
          <p:nvPr/>
        </p:nvSpPr>
        <p:spPr>
          <a:xfrm>
            <a:off x="3740957" y="2482768"/>
            <a:ext cx="636492" cy="34329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B00552-71F3-E21E-09FE-F6087E48CE83}"/>
              </a:ext>
            </a:extLst>
          </p:cNvPr>
          <p:cNvSpPr txBox="1"/>
          <p:nvPr/>
        </p:nvSpPr>
        <p:spPr>
          <a:xfrm>
            <a:off x="603115" y="4060542"/>
            <a:ext cx="2568102" cy="1477328"/>
          </a:xfrm>
          <a:prstGeom prst="rect">
            <a:avLst/>
          </a:prstGeom>
          <a:noFill/>
        </p:spPr>
        <p:txBody>
          <a:bodyPr wrap="square" rtlCol="0">
            <a:spAutoFit/>
          </a:bodyPr>
          <a:lstStyle/>
          <a:p>
            <a:r>
              <a:rPr lang="en-US" dirty="0">
                <a:highlight>
                  <a:srgbClr val="00FFFF"/>
                </a:highlight>
              </a:rPr>
              <a:t>Using logit transformations solves the dilemma of getting credible estimated values from a regression.</a:t>
            </a:r>
          </a:p>
        </p:txBody>
      </p:sp>
    </p:spTree>
    <p:extLst>
      <p:ext uri="{BB962C8B-B14F-4D97-AF65-F5344CB8AC3E}">
        <p14:creationId xmlns:p14="http://schemas.microsoft.com/office/powerpoint/2010/main" val="220050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DA9F-2A2A-5B58-B52D-F078C2C5504E}"/>
              </a:ext>
            </a:extLst>
          </p:cNvPr>
          <p:cNvSpPr>
            <a:spLocks noGrp="1"/>
          </p:cNvSpPr>
          <p:nvPr>
            <p:ph type="title"/>
          </p:nvPr>
        </p:nvSpPr>
        <p:spPr/>
        <p:txBody>
          <a:bodyPr/>
          <a:lstStyle/>
          <a:p>
            <a:r>
              <a:rPr lang="en-US" dirty="0"/>
              <a:t>What do we get from a logistic regression?</a:t>
            </a:r>
          </a:p>
        </p:txBody>
      </p:sp>
      <p:sp>
        <p:nvSpPr>
          <p:cNvPr id="3" name="Content Placeholder 2">
            <a:extLst>
              <a:ext uri="{FF2B5EF4-FFF2-40B4-BE49-F238E27FC236}">
                <a16:creationId xmlns:a16="http://schemas.microsoft.com/office/drawing/2014/main" id="{9CF6A4F5-2F1F-8A9C-80FD-75052C4D4C9A}"/>
              </a:ext>
            </a:extLst>
          </p:cNvPr>
          <p:cNvSpPr>
            <a:spLocks noGrp="1"/>
          </p:cNvSpPr>
          <p:nvPr>
            <p:ph idx="1"/>
          </p:nvPr>
        </p:nvSpPr>
        <p:spPr>
          <a:xfrm>
            <a:off x="838200" y="1825625"/>
            <a:ext cx="10515600" cy="4826028"/>
          </a:xfrm>
        </p:spPr>
        <p:txBody>
          <a:bodyPr>
            <a:normAutofit/>
          </a:bodyPr>
          <a:lstStyle/>
          <a:p>
            <a:r>
              <a:rPr lang="en-US" dirty="0"/>
              <a:t>Logits, Odds Ratios, and Probabilities.</a:t>
            </a:r>
          </a:p>
          <a:p>
            <a:r>
              <a:rPr lang="en-US" b="1" u="sng" dirty="0"/>
              <a:t>Logits or natural logs</a:t>
            </a:r>
            <a:r>
              <a:rPr lang="en-US" dirty="0"/>
              <a:t>: </a:t>
            </a:r>
            <a:r>
              <a:rPr lang="en-US" dirty="0">
                <a:solidFill>
                  <a:srgbClr val="FF0000"/>
                </a:solidFill>
              </a:rPr>
              <a:t>They allow us to have a linear additive model similar to multiple linear regression</a:t>
            </a:r>
            <a:r>
              <a:rPr lang="en-US" dirty="0"/>
              <a:t>. For example, we can graph the age trend  </a:t>
            </a:r>
          </a:p>
          <a:p>
            <a:r>
              <a:rPr lang="en-US" b="1" u="sng" dirty="0"/>
              <a:t>Odds Ratios</a:t>
            </a:r>
            <a:r>
              <a:rPr lang="en-US" dirty="0"/>
              <a:t>: We can exponentiate our log odds values to let us know the odds in favor of death are 2 times higher for men than women. </a:t>
            </a:r>
            <a:r>
              <a:rPr lang="en-US" dirty="0">
                <a:solidFill>
                  <a:srgbClr val="FF0000"/>
                </a:solidFill>
              </a:rPr>
              <a:t>These are most helpful in explaining the results of each predictor</a:t>
            </a:r>
            <a:r>
              <a:rPr lang="en-US" dirty="0"/>
              <a:t>.</a:t>
            </a:r>
          </a:p>
          <a:p>
            <a:r>
              <a:rPr lang="en-US" b="1" u="sng" dirty="0"/>
              <a:t>Probabilities</a:t>
            </a:r>
            <a:r>
              <a:rPr lang="en-US" dirty="0"/>
              <a:t>: We can sum our risk and determine that men have a 0.20 (or 20%) risk of readmission. </a:t>
            </a:r>
            <a:r>
              <a:rPr lang="en-US" dirty="0">
                <a:solidFill>
                  <a:srgbClr val="FF0000"/>
                </a:solidFill>
              </a:rPr>
              <a:t>These are most helpful in summarizing total risk</a:t>
            </a:r>
            <a:r>
              <a:rPr lang="en-US" dirty="0"/>
              <a:t>.</a:t>
            </a:r>
          </a:p>
        </p:txBody>
      </p:sp>
      <p:sp>
        <p:nvSpPr>
          <p:cNvPr id="4" name="Slide Number Placeholder 3">
            <a:extLst>
              <a:ext uri="{FF2B5EF4-FFF2-40B4-BE49-F238E27FC236}">
                <a16:creationId xmlns:a16="http://schemas.microsoft.com/office/drawing/2014/main" id="{0D4C627D-0A49-5A1D-752F-79CF4C568843}"/>
              </a:ext>
            </a:extLst>
          </p:cNvPr>
          <p:cNvSpPr>
            <a:spLocks noGrp="1"/>
          </p:cNvSpPr>
          <p:nvPr>
            <p:ph type="sldNum" sz="quarter" idx="12"/>
          </p:nvPr>
        </p:nvSpPr>
        <p:spPr/>
        <p:txBody>
          <a:bodyPr/>
          <a:lstStyle/>
          <a:p>
            <a:fld id="{16D16E31-E128-4556-899B-701A42963F24}" type="slidenum">
              <a:rPr lang="en-US" smtClean="0"/>
              <a:t>25</a:t>
            </a:fld>
            <a:endParaRPr lang="en-US"/>
          </a:p>
        </p:txBody>
      </p:sp>
    </p:spTree>
    <p:extLst>
      <p:ext uri="{BB962C8B-B14F-4D97-AF65-F5344CB8AC3E}">
        <p14:creationId xmlns:p14="http://schemas.microsoft.com/office/powerpoint/2010/main" val="329957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E23A2-3EB2-66F1-2D9E-3374CA289858}"/>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is Logistic Regression?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DE2DA1-07F3-A832-2AE8-98F88E447330}"/>
              </a:ext>
            </a:extLst>
          </p:cNvPr>
          <p:cNvSpPr>
            <a:spLocks noGrp="1"/>
          </p:cNvSpPr>
          <p:nvPr>
            <p:ph idx="1"/>
          </p:nvPr>
        </p:nvSpPr>
        <p:spPr>
          <a:xfrm>
            <a:off x="4447308" y="591344"/>
            <a:ext cx="6906491" cy="5585619"/>
          </a:xfrm>
        </p:spPr>
        <p:txBody>
          <a:bodyPr anchor="ctr">
            <a:normAutofit/>
          </a:bodyPr>
          <a:lstStyle/>
          <a:p>
            <a:r>
              <a:rPr lang="en-US" sz="2400" dirty="0"/>
              <a:t>Logistic Regression is a “general linear model” for estimating the relationships (coefficients) between the independent and dependent variables (or outcomes). </a:t>
            </a:r>
          </a:p>
          <a:p>
            <a:r>
              <a:rPr lang="en-US" sz="2400" dirty="0"/>
              <a:t>Some variables may increase our chances while others decrease it.</a:t>
            </a:r>
          </a:p>
          <a:p>
            <a:r>
              <a:rPr lang="en-US" sz="2400" dirty="0"/>
              <a:t>Logistic Regression is similar to Linear Regression. </a:t>
            </a:r>
          </a:p>
          <a:p>
            <a:r>
              <a:rPr lang="en-US" sz="2400" dirty="0"/>
              <a:t>How it differs is that it is a probability model. Because probabilities can be converted into odds, we also get Odds Ratios in our results. E.g., women are 12 times more likely than men to survive the Titanic.</a:t>
            </a:r>
          </a:p>
        </p:txBody>
      </p:sp>
      <p:sp>
        <p:nvSpPr>
          <p:cNvPr id="4" name="Slide Number Placeholder 3">
            <a:extLst>
              <a:ext uri="{FF2B5EF4-FFF2-40B4-BE49-F238E27FC236}">
                <a16:creationId xmlns:a16="http://schemas.microsoft.com/office/drawing/2014/main" id="{D26616E2-4550-6ADC-5EB8-3A8E181924B6}"/>
              </a:ext>
            </a:extLst>
          </p:cNvPr>
          <p:cNvSpPr>
            <a:spLocks noGrp="1"/>
          </p:cNvSpPr>
          <p:nvPr>
            <p:ph type="sldNum" sz="quarter" idx="12"/>
          </p:nvPr>
        </p:nvSpPr>
        <p:spPr>
          <a:xfrm>
            <a:off x="9541564" y="6356350"/>
            <a:ext cx="1812235" cy="365125"/>
          </a:xfrm>
        </p:spPr>
        <p:txBody>
          <a:bodyPr>
            <a:normAutofit/>
          </a:bodyPr>
          <a:lstStyle/>
          <a:p>
            <a:pPr>
              <a:spcAft>
                <a:spcPts val="600"/>
              </a:spcAft>
            </a:pPr>
            <a:fld id="{16D16E31-E128-4556-899B-701A42963F24}" type="slidenum">
              <a:rPr lang="en-US" smtClean="0"/>
              <a:pPr>
                <a:spcAft>
                  <a:spcPts val="600"/>
                </a:spcAft>
              </a:pPr>
              <a:t>3</a:t>
            </a:fld>
            <a:endParaRPr lang="en-US"/>
          </a:p>
        </p:txBody>
      </p:sp>
    </p:spTree>
    <p:extLst>
      <p:ext uri="{BB962C8B-B14F-4D97-AF65-F5344CB8AC3E}">
        <p14:creationId xmlns:p14="http://schemas.microsoft.com/office/powerpoint/2010/main" val="208116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47F9B-C45C-D2CC-9197-7C377E3CB6BB}"/>
              </a:ext>
            </a:extLst>
          </p:cNvPr>
          <p:cNvSpPr>
            <a:spLocks noGrp="1"/>
          </p:cNvSpPr>
          <p:nvPr>
            <p:ph type="title"/>
          </p:nvPr>
        </p:nvSpPr>
        <p:spPr>
          <a:xfrm>
            <a:off x="504967" y="675564"/>
            <a:ext cx="3609833" cy="5204085"/>
          </a:xfrm>
        </p:spPr>
        <p:txBody>
          <a:bodyPr>
            <a:normAutofit/>
          </a:bodyPr>
          <a:lstStyle/>
          <a:p>
            <a:r>
              <a:rPr lang="en-US"/>
              <a:t>Logistic regression is a probability model</a:t>
            </a:r>
            <a:endParaRPr lang="en-US" dirty="0"/>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EF3FC87-4ED8-1EEE-3FF5-8A99D5327EFF}"/>
              </a:ext>
            </a:extLst>
          </p:cNvPr>
          <p:cNvGraphicFramePr>
            <a:graphicFrameLocks noGrp="1"/>
          </p:cNvGraphicFramePr>
          <p:nvPr>
            <p:ph idx="1"/>
            <p:extLst>
              <p:ext uri="{D42A27DB-BD31-4B8C-83A1-F6EECF244321}">
                <p14:modId xmlns:p14="http://schemas.microsoft.com/office/powerpoint/2010/main" val="774976383"/>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70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FC55-AB50-D850-E001-7F787CB7E760}"/>
              </a:ext>
            </a:extLst>
          </p:cNvPr>
          <p:cNvSpPr>
            <a:spLocks noGrp="1"/>
          </p:cNvSpPr>
          <p:nvPr>
            <p:ph type="title"/>
          </p:nvPr>
        </p:nvSpPr>
        <p:spPr/>
        <p:txBody>
          <a:bodyPr/>
          <a:lstStyle/>
          <a:p>
            <a:r>
              <a:rPr lang="en-US" dirty="0"/>
              <a:t>Using logits allows us to see linear trends (i.e., straight lines)</a:t>
            </a:r>
          </a:p>
        </p:txBody>
      </p:sp>
      <p:sp>
        <p:nvSpPr>
          <p:cNvPr id="3" name="Text Placeholder 2">
            <a:extLst>
              <a:ext uri="{FF2B5EF4-FFF2-40B4-BE49-F238E27FC236}">
                <a16:creationId xmlns:a16="http://schemas.microsoft.com/office/drawing/2014/main" id="{5A714934-61F1-5001-B08C-4E3744E2062B}"/>
              </a:ext>
            </a:extLst>
          </p:cNvPr>
          <p:cNvSpPr>
            <a:spLocks noGrp="1"/>
          </p:cNvSpPr>
          <p:nvPr>
            <p:ph type="body" idx="1"/>
          </p:nvPr>
        </p:nvSpPr>
        <p:spPr/>
        <p:txBody>
          <a:bodyPr/>
          <a:lstStyle/>
          <a:p>
            <a:r>
              <a:rPr lang="en-US" dirty="0"/>
              <a:t>Using probabilities</a:t>
            </a:r>
          </a:p>
        </p:txBody>
      </p:sp>
      <p:sp>
        <p:nvSpPr>
          <p:cNvPr id="5" name="Text Placeholder 4">
            <a:extLst>
              <a:ext uri="{FF2B5EF4-FFF2-40B4-BE49-F238E27FC236}">
                <a16:creationId xmlns:a16="http://schemas.microsoft.com/office/drawing/2014/main" id="{896232BA-C0A5-C8FD-F6E4-F91EEADB1AF1}"/>
              </a:ext>
            </a:extLst>
          </p:cNvPr>
          <p:cNvSpPr>
            <a:spLocks noGrp="1"/>
          </p:cNvSpPr>
          <p:nvPr>
            <p:ph type="body" sz="quarter" idx="3"/>
          </p:nvPr>
        </p:nvSpPr>
        <p:spPr/>
        <p:txBody>
          <a:bodyPr/>
          <a:lstStyle/>
          <a:p>
            <a:r>
              <a:rPr lang="en-US" dirty="0"/>
              <a:t>Using logits</a:t>
            </a:r>
          </a:p>
        </p:txBody>
      </p:sp>
      <p:pic>
        <p:nvPicPr>
          <p:cNvPr id="4098" name="Picture 2" descr="Plot object">
            <a:extLst>
              <a:ext uri="{FF2B5EF4-FFF2-40B4-BE49-F238E27FC236}">
                <a16:creationId xmlns:a16="http://schemas.microsoft.com/office/drawing/2014/main" id="{E0E0A89E-C4AB-D4CF-4850-A9C5A5C995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12019"/>
            <a:ext cx="5157787" cy="34706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ot object">
            <a:extLst>
              <a:ext uri="{FF2B5EF4-FFF2-40B4-BE49-F238E27FC236}">
                <a16:creationId xmlns:a16="http://schemas.microsoft.com/office/drawing/2014/main" id="{289A5B4E-26D5-FE10-FA46-7C83F399787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603473"/>
            <a:ext cx="5183188" cy="3487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E4EEDA-8CB6-07E7-DD57-9C6385BEC7D6}"/>
              </a:ext>
            </a:extLst>
          </p:cNvPr>
          <p:cNvSpPr txBox="1"/>
          <p:nvPr/>
        </p:nvSpPr>
        <p:spPr>
          <a:xfrm>
            <a:off x="3418681" y="2850644"/>
            <a:ext cx="2466362" cy="1754326"/>
          </a:xfrm>
          <a:prstGeom prst="rect">
            <a:avLst/>
          </a:prstGeom>
          <a:noFill/>
        </p:spPr>
        <p:txBody>
          <a:bodyPr wrap="square" rtlCol="0">
            <a:spAutoFit/>
          </a:bodyPr>
          <a:lstStyle/>
          <a:p>
            <a:r>
              <a:rPr lang="en-US" dirty="0">
                <a:highlight>
                  <a:srgbClr val="FFFF00"/>
                </a:highlight>
              </a:rPr>
              <a:t>We can’t use </a:t>
            </a:r>
            <a:r>
              <a:rPr lang="en-US" u="sng" dirty="0">
                <a:highlight>
                  <a:srgbClr val="FFFF00"/>
                </a:highlight>
              </a:rPr>
              <a:t>linear regression </a:t>
            </a:r>
            <a:r>
              <a:rPr lang="en-US" dirty="0">
                <a:highlight>
                  <a:srgbClr val="FFFF00"/>
                </a:highlight>
              </a:rPr>
              <a:t>for binary outcomes because it can give us impossible results like having 110% sepsis or -10% dead</a:t>
            </a:r>
          </a:p>
        </p:txBody>
      </p:sp>
      <p:sp>
        <p:nvSpPr>
          <p:cNvPr id="6" name="TextBox 5">
            <a:extLst>
              <a:ext uri="{FF2B5EF4-FFF2-40B4-BE49-F238E27FC236}">
                <a16:creationId xmlns:a16="http://schemas.microsoft.com/office/drawing/2014/main" id="{B4CA28DD-ED82-2660-0DA9-E138E1EEBD6F}"/>
              </a:ext>
            </a:extLst>
          </p:cNvPr>
          <p:cNvSpPr txBox="1"/>
          <p:nvPr/>
        </p:nvSpPr>
        <p:spPr>
          <a:xfrm>
            <a:off x="6745074" y="4715172"/>
            <a:ext cx="2885703" cy="923330"/>
          </a:xfrm>
          <a:prstGeom prst="rect">
            <a:avLst/>
          </a:prstGeom>
          <a:noFill/>
        </p:spPr>
        <p:txBody>
          <a:bodyPr wrap="square" rtlCol="0">
            <a:spAutoFit/>
          </a:bodyPr>
          <a:lstStyle/>
          <a:p>
            <a:r>
              <a:rPr lang="en-US" dirty="0">
                <a:highlight>
                  <a:srgbClr val="00FFFF"/>
                </a:highlight>
              </a:rPr>
              <a:t>No option for a straight line, one of our assumptions in logistic regression.</a:t>
            </a:r>
          </a:p>
        </p:txBody>
      </p:sp>
      <p:cxnSp>
        <p:nvCxnSpPr>
          <p:cNvPr id="8" name="Straight Arrow Connector 7">
            <a:extLst>
              <a:ext uri="{FF2B5EF4-FFF2-40B4-BE49-F238E27FC236}">
                <a16:creationId xmlns:a16="http://schemas.microsoft.com/office/drawing/2014/main" id="{3EB1EE72-4910-DE4A-4F9C-0395E0B3CEB7}"/>
              </a:ext>
            </a:extLst>
          </p:cNvPr>
          <p:cNvCxnSpPr>
            <a:cxnSpLocks/>
          </p:cNvCxnSpPr>
          <p:nvPr/>
        </p:nvCxnSpPr>
        <p:spPr>
          <a:xfrm flipH="1">
            <a:off x="5374261" y="4992313"/>
            <a:ext cx="137081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63A2AE0-816C-A0F7-FE70-B8FBB72961A4}"/>
              </a:ext>
            </a:extLst>
          </p:cNvPr>
          <p:cNvSpPr txBox="1"/>
          <p:nvPr/>
        </p:nvSpPr>
        <p:spPr>
          <a:xfrm>
            <a:off x="8187925" y="2897783"/>
            <a:ext cx="2999479" cy="646331"/>
          </a:xfrm>
          <a:prstGeom prst="rect">
            <a:avLst/>
          </a:prstGeom>
          <a:noFill/>
        </p:spPr>
        <p:txBody>
          <a:bodyPr wrap="square" rtlCol="0">
            <a:spAutoFit/>
          </a:bodyPr>
          <a:lstStyle/>
          <a:p>
            <a:r>
              <a:rPr lang="en-US" dirty="0">
                <a:highlight>
                  <a:srgbClr val="00FFFF"/>
                </a:highlight>
              </a:rPr>
              <a:t>Logits range from – Infinity to + Infinity. 0 = a 50% chance.</a:t>
            </a:r>
          </a:p>
        </p:txBody>
      </p:sp>
    </p:spTree>
    <p:extLst>
      <p:ext uri="{BB962C8B-B14F-4D97-AF65-F5344CB8AC3E}">
        <p14:creationId xmlns:p14="http://schemas.microsoft.com/office/powerpoint/2010/main" val="377010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63DE23-D046-AC20-6753-66E3B89890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Surviving the Titanic (N = 1,046)</a:t>
            </a:r>
          </a:p>
        </p:txBody>
      </p:sp>
      <p:sp>
        <p:nvSpPr>
          <p:cNvPr id="3" name="Text Placeholder 2">
            <a:extLst>
              <a:ext uri="{FF2B5EF4-FFF2-40B4-BE49-F238E27FC236}">
                <a16:creationId xmlns:a16="http://schemas.microsoft.com/office/drawing/2014/main" id="{62C5D627-8F2D-814B-1425-194B1A0BFE72}"/>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dirty="0">
                <a:solidFill>
                  <a:schemeClr val="tx1"/>
                </a:solidFill>
                <a:latin typeface="+mn-lt"/>
                <a:ea typeface="+mn-ea"/>
                <a:cs typeface="+mn-cs"/>
              </a:rPr>
              <a:t>Conceptual model: Survival =  Age + Gender + Passenger Class </a:t>
            </a:r>
          </a:p>
        </p:txBody>
      </p:sp>
    </p:spTree>
    <p:extLst>
      <p:ext uri="{BB962C8B-B14F-4D97-AF65-F5344CB8AC3E}">
        <p14:creationId xmlns:p14="http://schemas.microsoft.com/office/powerpoint/2010/main" val="217580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26DB1-FFAE-6874-014F-C66C27F0330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a:t>Millvina Dean (the youngest and last survivor of the Titanic)</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480B88B-A9C6-8FAF-B9B2-EAEFB189DACF}"/>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dirty="0"/>
              <a:t>It really was a case of women-and-children first but we hear her say that passenger class made a very big difference. </a:t>
            </a:r>
            <a:r>
              <a:rPr lang="en-US" sz="2200" i="1" dirty="0"/>
              <a:t>We can test these hypotheses</a:t>
            </a:r>
            <a:r>
              <a:rPr lang="en-US" sz="2200" dirty="0"/>
              <a:t>.</a:t>
            </a:r>
          </a:p>
          <a:p>
            <a:r>
              <a:rPr lang="en-US" sz="2200" dirty="0">
                <a:hlinkClick r:id="rId2"/>
              </a:rPr>
              <a:t>(Part 2) </a:t>
            </a:r>
            <a:r>
              <a:rPr lang="en-US" sz="2200" dirty="0" err="1">
                <a:hlinkClick r:id="rId2"/>
              </a:rPr>
              <a:t>Millvina</a:t>
            </a:r>
            <a:r>
              <a:rPr lang="en-US" sz="2200" dirty="0">
                <a:hlinkClick r:id="rId2"/>
              </a:rPr>
              <a:t> Dean: Inspiring Interview with Titanic's Youngest Survivor 🚢💪 #Titanic #History</a:t>
            </a:r>
            <a:endParaRPr lang="en-US" sz="2200" dirty="0"/>
          </a:p>
        </p:txBody>
      </p:sp>
      <p:pic>
        <p:nvPicPr>
          <p:cNvPr id="1026" name="Picture 2" descr="Ms Dean's family were third-class passengers who were emigrating to Kansas, where her father Bertram, 27, was going to open a tobacco shop. Above: Ms Dean with her mother Georgetta">
            <a:extLst>
              <a:ext uri="{FF2B5EF4-FFF2-40B4-BE49-F238E27FC236}">
                <a16:creationId xmlns:a16="http://schemas.microsoft.com/office/drawing/2014/main" id="{590040F3-F4D0-290A-751F-0ACE3B16633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 b="2597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7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3142-E03D-3B14-CB94-55FF04EB1E1B}"/>
              </a:ext>
            </a:extLst>
          </p:cNvPr>
          <p:cNvSpPr>
            <a:spLocks noGrp="1"/>
          </p:cNvSpPr>
          <p:nvPr>
            <p:ph type="title"/>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Interpreting model results. </a:t>
            </a:r>
            <a:r>
              <a:rPr lang="en-US"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We are testing if the coefficient B = 0 (H0: B=0)</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pic>
        <p:nvPicPr>
          <p:cNvPr id="5" name="Content Placeholder 4">
            <a:extLst>
              <a:ext uri="{FF2B5EF4-FFF2-40B4-BE49-F238E27FC236}">
                <a16:creationId xmlns:a16="http://schemas.microsoft.com/office/drawing/2014/main" id="{96BA2F5C-EBA5-539E-3C34-8B32EF286ED9}"/>
              </a:ext>
            </a:extLst>
          </p:cNvPr>
          <p:cNvPicPr>
            <a:picLocks noGrp="1" noChangeAspect="1"/>
          </p:cNvPicPr>
          <p:nvPr>
            <p:ph idx="1"/>
          </p:nvPr>
        </p:nvPicPr>
        <p:blipFill>
          <a:blip r:embed="rId2"/>
          <a:stretch>
            <a:fillRect/>
          </a:stretch>
        </p:blipFill>
        <p:spPr>
          <a:xfrm>
            <a:off x="2469388" y="1818034"/>
            <a:ext cx="7912358" cy="4891656"/>
          </a:xfrm>
        </p:spPr>
      </p:pic>
      <p:sp>
        <p:nvSpPr>
          <p:cNvPr id="7" name="Rectangle 6">
            <a:extLst>
              <a:ext uri="{FF2B5EF4-FFF2-40B4-BE49-F238E27FC236}">
                <a16:creationId xmlns:a16="http://schemas.microsoft.com/office/drawing/2014/main" id="{7A9FACFB-12CF-78A6-02F3-43CC49B7AAC3}"/>
              </a:ext>
            </a:extLst>
          </p:cNvPr>
          <p:cNvSpPr/>
          <p:nvPr/>
        </p:nvSpPr>
        <p:spPr>
          <a:xfrm>
            <a:off x="8946089" y="2401820"/>
            <a:ext cx="1479820" cy="303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9885E8-CF22-088D-8FFD-DA0FAC5E8D05}"/>
              </a:ext>
            </a:extLst>
          </p:cNvPr>
          <p:cNvSpPr txBox="1"/>
          <p:nvPr/>
        </p:nvSpPr>
        <p:spPr>
          <a:xfrm>
            <a:off x="10381746" y="2319650"/>
            <a:ext cx="1751045" cy="3416320"/>
          </a:xfrm>
          <a:prstGeom prst="rect">
            <a:avLst/>
          </a:prstGeom>
          <a:noFill/>
        </p:spPr>
        <p:txBody>
          <a:bodyPr wrap="square" rtlCol="0">
            <a:spAutoFit/>
          </a:bodyPr>
          <a:lstStyle/>
          <a:p>
            <a:r>
              <a:rPr lang="en-US" dirty="0">
                <a:highlight>
                  <a:srgbClr val="FFFF00"/>
                </a:highlight>
              </a:rPr>
              <a:t>A concordance (C) statistic is also the area under the curve (AUC). </a:t>
            </a:r>
          </a:p>
          <a:p>
            <a:endParaRPr lang="en-US" dirty="0">
              <a:highlight>
                <a:srgbClr val="FFFF00"/>
              </a:highlight>
            </a:endParaRPr>
          </a:p>
          <a:p>
            <a:r>
              <a:rPr lang="en-US" dirty="0">
                <a:highlight>
                  <a:srgbClr val="FFFF00"/>
                </a:highlight>
              </a:rPr>
              <a:t>AUC &gt;= 0.80 is very good and at a level where we can reliably make predictions.</a:t>
            </a:r>
          </a:p>
        </p:txBody>
      </p:sp>
      <p:sp>
        <p:nvSpPr>
          <p:cNvPr id="9" name="TextBox 8">
            <a:extLst>
              <a:ext uri="{FF2B5EF4-FFF2-40B4-BE49-F238E27FC236}">
                <a16:creationId xmlns:a16="http://schemas.microsoft.com/office/drawing/2014/main" id="{D45AAFDC-5A0F-28E7-3BA1-C7AF8E874651}"/>
              </a:ext>
            </a:extLst>
          </p:cNvPr>
          <p:cNvSpPr txBox="1"/>
          <p:nvPr/>
        </p:nvSpPr>
        <p:spPr>
          <a:xfrm>
            <a:off x="7399176" y="3712942"/>
            <a:ext cx="2778278" cy="2031325"/>
          </a:xfrm>
          <a:prstGeom prst="rect">
            <a:avLst/>
          </a:prstGeom>
          <a:noFill/>
        </p:spPr>
        <p:txBody>
          <a:bodyPr wrap="square" rtlCol="0">
            <a:spAutoFit/>
          </a:bodyPr>
          <a:lstStyle/>
          <a:p>
            <a:r>
              <a:rPr lang="en-US" dirty="0">
                <a:highlight>
                  <a:srgbClr val="00FFFF"/>
                </a:highlight>
              </a:rPr>
              <a:t>All 3 predictors have very low p-values. There is a very low chance of us being wrong about there being significant differences and we can safely reject the null hypothesis.</a:t>
            </a:r>
          </a:p>
        </p:txBody>
      </p:sp>
      <p:cxnSp>
        <p:nvCxnSpPr>
          <p:cNvPr id="10" name="Straight Arrow Connector 9">
            <a:extLst>
              <a:ext uri="{FF2B5EF4-FFF2-40B4-BE49-F238E27FC236}">
                <a16:creationId xmlns:a16="http://schemas.microsoft.com/office/drawing/2014/main" id="{87CEF9B8-4653-41A5-E958-37F07404E97E}"/>
              </a:ext>
            </a:extLst>
          </p:cNvPr>
          <p:cNvCxnSpPr>
            <a:cxnSpLocks/>
          </p:cNvCxnSpPr>
          <p:nvPr/>
        </p:nvCxnSpPr>
        <p:spPr>
          <a:xfrm flipH="1">
            <a:off x="6882277" y="4580461"/>
            <a:ext cx="5168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19AE98F-DA27-80F7-FF3A-C485F93A72B1}"/>
              </a:ext>
            </a:extLst>
          </p:cNvPr>
          <p:cNvSpPr/>
          <p:nvPr/>
        </p:nvSpPr>
        <p:spPr>
          <a:xfrm>
            <a:off x="2469388" y="3712943"/>
            <a:ext cx="1991149" cy="17354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55749A7-F7C9-2683-67C5-A3D605AC14A7}"/>
              </a:ext>
            </a:extLst>
          </p:cNvPr>
          <p:cNvSpPr/>
          <p:nvPr/>
        </p:nvSpPr>
        <p:spPr>
          <a:xfrm>
            <a:off x="5842580" y="3712942"/>
            <a:ext cx="921868" cy="17354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68439DD-7FE7-170B-B12B-ABC389BFB478}"/>
              </a:ext>
            </a:extLst>
          </p:cNvPr>
          <p:cNvSpPr txBox="1"/>
          <p:nvPr/>
        </p:nvSpPr>
        <p:spPr>
          <a:xfrm>
            <a:off x="117798" y="2596380"/>
            <a:ext cx="2316875" cy="1200329"/>
          </a:xfrm>
          <a:prstGeom prst="rect">
            <a:avLst/>
          </a:prstGeom>
          <a:noFill/>
        </p:spPr>
        <p:txBody>
          <a:bodyPr wrap="square" rtlCol="0">
            <a:spAutoFit/>
          </a:bodyPr>
          <a:lstStyle/>
          <a:p>
            <a:r>
              <a:rPr lang="en-US" dirty="0">
                <a:solidFill>
                  <a:srgbClr val="FF0000"/>
                </a:solidFill>
              </a:rPr>
              <a:t>Age</a:t>
            </a:r>
            <a:r>
              <a:rPr lang="en-US" dirty="0"/>
              <a:t>: For every 1-unit increase, a decrease in survival by 3.4% </a:t>
            </a:r>
          </a:p>
          <a:p>
            <a:r>
              <a:rPr lang="en-US" dirty="0"/>
              <a:t>(1 - 0.966 = -0.034).</a:t>
            </a:r>
          </a:p>
        </p:txBody>
      </p:sp>
      <p:cxnSp>
        <p:nvCxnSpPr>
          <p:cNvPr id="16" name="Straight Arrow Connector 15">
            <a:extLst>
              <a:ext uri="{FF2B5EF4-FFF2-40B4-BE49-F238E27FC236}">
                <a16:creationId xmlns:a16="http://schemas.microsoft.com/office/drawing/2014/main" id="{D7158278-0F16-6BC7-1B96-323252C13904}"/>
              </a:ext>
            </a:extLst>
          </p:cNvPr>
          <p:cNvCxnSpPr>
            <a:cxnSpLocks/>
          </p:cNvCxnSpPr>
          <p:nvPr/>
        </p:nvCxnSpPr>
        <p:spPr>
          <a:xfrm>
            <a:off x="2098522" y="3429000"/>
            <a:ext cx="2362015" cy="296246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13D847-44FC-E68D-67D0-245B755BAD92}"/>
              </a:ext>
            </a:extLst>
          </p:cNvPr>
          <p:cNvSpPr txBox="1"/>
          <p:nvPr/>
        </p:nvSpPr>
        <p:spPr>
          <a:xfrm>
            <a:off x="108349" y="3802197"/>
            <a:ext cx="2361039" cy="923330"/>
          </a:xfrm>
          <a:prstGeom prst="rect">
            <a:avLst/>
          </a:prstGeom>
          <a:noFill/>
        </p:spPr>
        <p:txBody>
          <a:bodyPr wrap="square" rtlCol="0">
            <a:spAutoFit/>
          </a:bodyPr>
          <a:lstStyle/>
          <a:p>
            <a:r>
              <a:rPr lang="en-US" dirty="0">
                <a:solidFill>
                  <a:srgbClr val="FF0000"/>
                </a:solidFill>
              </a:rPr>
              <a:t>Sex</a:t>
            </a:r>
            <a:r>
              <a:rPr lang="en-US" dirty="0"/>
              <a:t>: Men have a 91.8% lower chance, </a:t>
            </a:r>
            <a:r>
              <a:rPr lang="en-US" sz="1500" i="1" dirty="0">
                <a:solidFill>
                  <a:srgbClr val="00B0F0"/>
                </a:solidFill>
              </a:rPr>
              <a:t>controlling for all other variables</a:t>
            </a:r>
            <a:r>
              <a:rPr lang="en-US" dirty="0"/>
              <a:t>.</a:t>
            </a:r>
          </a:p>
        </p:txBody>
      </p:sp>
      <p:sp>
        <p:nvSpPr>
          <p:cNvPr id="21" name="TextBox 20">
            <a:extLst>
              <a:ext uri="{FF2B5EF4-FFF2-40B4-BE49-F238E27FC236}">
                <a16:creationId xmlns:a16="http://schemas.microsoft.com/office/drawing/2014/main" id="{C7ECB1E5-2A92-3057-FE51-5BA39CC48621}"/>
              </a:ext>
            </a:extLst>
          </p:cNvPr>
          <p:cNvSpPr txBox="1"/>
          <p:nvPr/>
        </p:nvSpPr>
        <p:spPr>
          <a:xfrm>
            <a:off x="108349" y="4707469"/>
            <a:ext cx="2361039" cy="2031325"/>
          </a:xfrm>
          <a:prstGeom prst="rect">
            <a:avLst/>
          </a:prstGeom>
          <a:noFill/>
        </p:spPr>
        <p:txBody>
          <a:bodyPr wrap="square" rtlCol="0">
            <a:spAutoFit/>
          </a:bodyPr>
          <a:lstStyle/>
          <a:p>
            <a:r>
              <a:rPr lang="en-US" dirty="0">
                <a:solidFill>
                  <a:srgbClr val="FF0000"/>
                </a:solidFill>
              </a:rPr>
              <a:t>Passenger class</a:t>
            </a:r>
            <a:r>
              <a:rPr lang="en-US" dirty="0"/>
              <a:t>: 2</a:t>
            </a:r>
            <a:r>
              <a:rPr lang="en-US" baseline="30000" dirty="0"/>
              <a:t>nd</a:t>
            </a:r>
            <a:r>
              <a:rPr lang="en-US" dirty="0"/>
              <a:t> and 3</a:t>
            </a:r>
            <a:r>
              <a:rPr lang="en-US" baseline="30000" dirty="0"/>
              <a:t>rd</a:t>
            </a:r>
            <a:r>
              <a:rPr lang="en-US" dirty="0"/>
              <a:t> class have much lower odds of surviving than 1</a:t>
            </a:r>
            <a:r>
              <a:rPr lang="en-US" baseline="30000" dirty="0"/>
              <a:t>st</a:t>
            </a:r>
            <a:r>
              <a:rPr lang="en-US" dirty="0"/>
              <a:t> class. E.g., 3</a:t>
            </a:r>
            <a:r>
              <a:rPr lang="en-US" baseline="30000" dirty="0"/>
              <a:t>rd</a:t>
            </a:r>
            <a:r>
              <a:rPr lang="en-US" dirty="0"/>
              <a:t> class has 1/9 the odds of 1</a:t>
            </a:r>
            <a:r>
              <a:rPr lang="en-US" baseline="30000" dirty="0"/>
              <a:t>st </a:t>
            </a:r>
            <a:r>
              <a:rPr lang="en-US" dirty="0"/>
              <a:t>:</a:t>
            </a:r>
          </a:p>
          <a:p>
            <a:r>
              <a:rPr lang="en-US" dirty="0"/>
              <a:t>0.10 / (1 - 0.10)</a:t>
            </a:r>
          </a:p>
        </p:txBody>
      </p:sp>
    </p:spTree>
    <p:extLst>
      <p:ext uri="{BB962C8B-B14F-4D97-AF65-F5344CB8AC3E}">
        <p14:creationId xmlns:p14="http://schemas.microsoft.com/office/powerpoint/2010/main" val="332312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9803FA-CFBE-278C-E911-6F987DA51D91}"/>
              </a:ext>
            </a:extLst>
          </p:cNvPr>
          <p:cNvSpPr>
            <a:spLocks noGrp="1"/>
          </p:cNvSpPr>
          <p:nvPr>
            <p:ph type="title"/>
          </p:nvPr>
        </p:nvSpPr>
        <p:spPr>
          <a:xfrm>
            <a:off x="804672" y="1412489"/>
            <a:ext cx="2871095" cy="2156621"/>
          </a:xfrm>
        </p:spPr>
        <p:txBody>
          <a:bodyPr anchor="t">
            <a:normAutofit/>
          </a:bodyPr>
          <a:lstStyle/>
          <a:p>
            <a:r>
              <a:rPr lang="en-US" sz="2800">
                <a:solidFill>
                  <a:srgbClr val="FFFFFF"/>
                </a:solidFill>
              </a:rPr>
              <a:t>How to convert logits to odds ratios and probabilities of survival</a:t>
            </a:r>
          </a:p>
        </p:txBody>
      </p:sp>
      <p:sp>
        <p:nvSpPr>
          <p:cNvPr id="3" name="Content Placeholder 2">
            <a:extLst>
              <a:ext uri="{FF2B5EF4-FFF2-40B4-BE49-F238E27FC236}">
                <a16:creationId xmlns:a16="http://schemas.microsoft.com/office/drawing/2014/main" id="{33C321F9-E0D2-C454-DAB1-6B4CBBDF890E}"/>
              </a:ext>
            </a:extLst>
          </p:cNvPr>
          <p:cNvSpPr>
            <a:spLocks noGrp="1"/>
          </p:cNvSpPr>
          <p:nvPr>
            <p:ph sz="half" idx="1"/>
          </p:nvPr>
        </p:nvSpPr>
        <p:spPr>
          <a:xfrm>
            <a:off x="5198993" y="1412489"/>
            <a:ext cx="2926080" cy="4363844"/>
          </a:xfrm>
        </p:spPr>
        <p:txBody>
          <a:bodyPr>
            <a:normAutofit/>
          </a:bodyPr>
          <a:lstStyle/>
          <a:p>
            <a:pPr marL="0" marR="0"/>
            <a:r>
              <a:rPr lang="en-US" sz="1400" u="sng" dirty="0"/>
              <a:t>Simple logistic regression </a:t>
            </a:r>
            <a:r>
              <a:rPr lang="en-US" sz="1400" dirty="0"/>
              <a:t>(i.e., 1 predictor)</a:t>
            </a:r>
          </a:p>
          <a:p>
            <a:pPr marL="0" marR="0"/>
            <a:r>
              <a:rPr lang="en-US" sz="1400" u="sng" dirty="0">
                <a:effectLst/>
                <a:latin typeface="Aptos" panose="020B0004020202020204" pitchFamily="34" charset="0"/>
                <a:ea typeface="Times New Roman" panose="02020603050405020304" pitchFamily="18" charset="0"/>
                <a:cs typeface="Aptos" panose="020B0004020202020204" pitchFamily="34" charset="0"/>
              </a:rPr>
              <a:t>Coefficients</a:t>
            </a:r>
            <a:endParaRPr lang="en-US" sz="1400" u="sng" dirty="0">
              <a:latin typeface="Aptos" panose="020B0004020202020204" pitchFamily="34" charset="0"/>
              <a:ea typeface="Times New Roman" panose="02020603050405020304" pitchFamily="18" charset="0"/>
              <a:cs typeface="Aptos" panose="020B0004020202020204" pitchFamily="34" charset="0"/>
            </a:endParaRPr>
          </a:p>
          <a:p>
            <a:pPr marL="114300" marR="0" indent="-342900">
              <a:buFont typeface="+mj-lt"/>
              <a:buAutoNum type="arabicPeriod"/>
            </a:pPr>
            <a:r>
              <a:rPr lang="en-US" sz="1400" dirty="0">
                <a:effectLst/>
                <a:latin typeface="Aptos" panose="020B0004020202020204" pitchFamily="34" charset="0"/>
                <a:ea typeface="Times New Roman" panose="02020603050405020304" pitchFamily="18" charset="0"/>
                <a:cs typeface="Aptos" panose="020B0004020202020204" pitchFamily="34" charset="0"/>
              </a:rPr>
              <a:t>Intercept (Female):  0.98</a:t>
            </a:r>
          </a:p>
          <a:p>
            <a:pPr marL="114300" marR="0" indent="-342900">
              <a:buFont typeface="+mj-lt"/>
              <a:buAutoNum type="arabicPeriod"/>
            </a:pPr>
            <a:r>
              <a:rPr lang="en-US" sz="1400" dirty="0">
                <a:effectLst/>
                <a:latin typeface="Aptos" panose="020B0004020202020204" pitchFamily="34" charset="0"/>
                <a:ea typeface="Times New Roman" panose="02020603050405020304" pitchFamily="18" charset="0"/>
                <a:cs typeface="Aptos" panose="020B0004020202020204" pitchFamily="34" charset="0"/>
              </a:rPr>
              <a:t>Male</a:t>
            </a:r>
            <a:r>
              <a:rPr lang="en-US" sz="1400" dirty="0">
                <a:latin typeface="Aptos" panose="020B0004020202020204" pitchFamily="34" charset="0"/>
                <a:ea typeface="Times New Roman" panose="02020603050405020304" pitchFamily="18" charset="0"/>
                <a:cs typeface="Aptos" panose="020B0004020202020204" pitchFamily="34" charset="0"/>
              </a:rPr>
              <a:t>:</a:t>
            </a:r>
            <a:r>
              <a:rPr lang="en-US" sz="1400" dirty="0">
                <a:effectLst/>
                <a:latin typeface="Aptos" panose="020B0004020202020204" pitchFamily="34" charset="0"/>
                <a:ea typeface="Times New Roman" panose="02020603050405020304" pitchFamily="18" charset="0"/>
                <a:cs typeface="Aptos" panose="020B0004020202020204" pitchFamily="34" charset="0"/>
              </a:rPr>
              <a:t> -2.43 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400" dirty="0">
                <a:effectLst/>
                <a:latin typeface="Aptos" panose="020B0004020202020204" pitchFamily="34" charset="0"/>
                <a:ea typeface="Times New Roman" panose="02020603050405020304" pitchFamily="18" charset="0"/>
                <a:cs typeface="Aptos" panose="020B0004020202020204" pitchFamily="34" charset="0"/>
              </a:rPr>
              <a:t>To get the odds ratios, we 'exponentiate' the logit values</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400" dirty="0">
                <a:effectLst/>
                <a:latin typeface="Aptos" panose="020B0004020202020204" pitchFamily="34" charset="0"/>
                <a:ea typeface="Times New Roman" panose="02020603050405020304" pitchFamily="18" charset="0"/>
                <a:cs typeface="Aptos" panose="020B0004020202020204" pitchFamily="34" charset="0"/>
              </a:rPr>
              <a:t>Male odds ratio:</a:t>
            </a:r>
            <a:r>
              <a:rPr lang="en-US" sz="1400" dirty="0">
                <a:latin typeface="Aptos" panose="020B0004020202020204" pitchFamily="34" charset="0"/>
                <a:ea typeface="Times New Roman" panose="02020603050405020304" pitchFamily="18" charset="0"/>
                <a:cs typeface="Aptos" panose="020B0004020202020204" pitchFamily="34" charset="0"/>
              </a:rPr>
              <a:t> </a:t>
            </a:r>
            <a:r>
              <a:rPr lang="en-US" sz="1400" dirty="0">
                <a:effectLst/>
                <a:latin typeface="Aptos" panose="020B0004020202020204" pitchFamily="34" charset="0"/>
                <a:ea typeface="Times New Roman" panose="02020603050405020304" pitchFamily="18" charset="0"/>
                <a:cs typeface="Aptos" panose="020B0004020202020204" pitchFamily="34" charset="0"/>
              </a:rPr>
              <a:t>exp(-2.43) = 0.09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400" dirty="0">
                <a:effectLst/>
                <a:latin typeface="Aptos" panose="020B0004020202020204" pitchFamily="34" charset="0"/>
                <a:ea typeface="Times New Roman" panose="02020603050405020304" pitchFamily="18" charset="0"/>
                <a:cs typeface="Aptos" panose="020B0004020202020204" pitchFamily="34" charset="0"/>
              </a:rPr>
              <a:t>Because values less than 1 aren't as easy to understand, providing the female odds ratio is a little more informative</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400" dirty="0">
                <a:effectLst/>
                <a:latin typeface="Aptos" panose="020B0004020202020204" pitchFamily="34" charset="0"/>
                <a:ea typeface="Times New Roman" panose="02020603050405020304" pitchFamily="18" charset="0"/>
                <a:cs typeface="Aptos" panose="020B0004020202020204" pitchFamily="34" charset="0"/>
              </a:rPr>
              <a:t>To get the Female </a:t>
            </a:r>
            <a:r>
              <a:rPr lang="en-US" sz="1400" b="1" u="sng"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odds ratio</a:t>
            </a:r>
            <a:r>
              <a:rPr lang="en-US" sz="1400" dirty="0">
                <a:effectLst/>
                <a:latin typeface="Aptos" panose="020B0004020202020204" pitchFamily="34" charset="0"/>
                <a:ea typeface="Times New Roman" panose="02020603050405020304" pitchFamily="18" charset="0"/>
                <a:cs typeface="Aptos" panose="020B0004020202020204" pitchFamily="34" charset="0"/>
              </a:rPr>
              <a:t>, we calculate the inverse value (i.e., 1/exp(x) ). 1/exp(-2.43) = 11.31</a:t>
            </a:r>
          </a:p>
          <a:p>
            <a:endParaRPr lang="en-US" sz="1400" dirty="0"/>
          </a:p>
        </p:txBody>
      </p:sp>
      <p:sp>
        <p:nvSpPr>
          <p:cNvPr id="4" name="Content Placeholder 3">
            <a:extLst>
              <a:ext uri="{FF2B5EF4-FFF2-40B4-BE49-F238E27FC236}">
                <a16:creationId xmlns:a16="http://schemas.microsoft.com/office/drawing/2014/main" id="{F6BBE165-7745-EF21-1A88-3F6DAEBE6348}"/>
              </a:ext>
            </a:extLst>
          </p:cNvPr>
          <p:cNvSpPr>
            <a:spLocks noGrp="1"/>
          </p:cNvSpPr>
          <p:nvPr>
            <p:ph sz="half" idx="2"/>
          </p:nvPr>
        </p:nvSpPr>
        <p:spPr>
          <a:xfrm>
            <a:off x="8451604" y="1412489"/>
            <a:ext cx="3006388" cy="4363844"/>
          </a:xfrm>
        </p:spPr>
        <p:txBody>
          <a:bodyPr>
            <a:normAutofit/>
          </a:bodyPr>
          <a:lstStyle/>
          <a:p>
            <a:pPr marL="0" marR="0"/>
            <a:r>
              <a:rPr lang="en-US" sz="1400" dirty="0">
                <a:effectLst/>
                <a:latin typeface="Aptos" panose="020B0004020202020204" pitchFamily="34" charset="0"/>
                <a:ea typeface="Times New Roman" panose="02020603050405020304" pitchFamily="18" charset="0"/>
                <a:cs typeface="Aptos" panose="020B0004020202020204" pitchFamily="34" charset="0"/>
              </a:rPr>
              <a:t>We can now calculate the </a:t>
            </a:r>
            <a:r>
              <a:rPr lang="en-US" sz="1400" b="1" u="sng"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probability</a:t>
            </a:r>
            <a:r>
              <a:rPr lang="en-US" sz="1400" dirty="0">
                <a:effectLst/>
                <a:latin typeface="Aptos" panose="020B0004020202020204" pitchFamily="34" charset="0"/>
                <a:ea typeface="Times New Roman" panose="02020603050405020304" pitchFamily="18" charset="0"/>
                <a:cs typeface="Aptos" panose="020B0004020202020204" pitchFamily="34" charset="0"/>
              </a:rPr>
              <a:t> of surviving for men and women.</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114300" marR="0" indent="-342900">
              <a:buFont typeface="+mj-lt"/>
              <a:buAutoNum type="arabicPeriod"/>
            </a:pPr>
            <a:r>
              <a:rPr lang="en-US" sz="1400" dirty="0">
                <a:latin typeface="Aptos" panose="020B0004020202020204" pitchFamily="34" charset="0"/>
                <a:ea typeface="Times New Roman" panose="02020603050405020304" pitchFamily="18" charset="0"/>
                <a:cs typeface="Aptos" panose="020B0004020202020204" pitchFamily="34" charset="0"/>
              </a:rPr>
              <a:t>Ad</a:t>
            </a:r>
            <a:r>
              <a:rPr lang="en-US" sz="1400" dirty="0">
                <a:effectLst/>
                <a:latin typeface="Aptos" panose="020B0004020202020204" pitchFamily="34" charset="0"/>
                <a:ea typeface="Times New Roman" panose="02020603050405020304" pitchFamily="18" charset="0"/>
                <a:cs typeface="Aptos" panose="020B0004020202020204" pitchFamily="34" charset="0"/>
              </a:rPr>
              <a:t>d the logits and exponentiate</a:t>
            </a:r>
            <a:r>
              <a:rPr lang="en-US" sz="1400" dirty="0">
                <a:effectLst/>
                <a:latin typeface="Aptos" panose="020B0004020202020204" pitchFamily="34" charset="0"/>
                <a:ea typeface="Aptos" panose="020B0004020202020204" pitchFamily="34" charset="0"/>
                <a:cs typeface="Aptos" panose="020B0004020202020204" pitchFamily="34" charset="0"/>
              </a:rPr>
              <a:t>. </a:t>
            </a:r>
          </a:p>
          <a:p>
            <a:pPr marL="114300" marR="0" indent="-342900">
              <a:buFont typeface="+mj-lt"/>
              <a:buAutoNum type="arabicPeriod"/>
            </a:pPr>
            <a:r>
              <a:rPr lang="en-US" sz="1400" dirty="0">
                <a:effectLst/>
                <a:latin typeface="Aptos" panose="020B0004020202020204" pitchFamily="34" charset="0"/>
                <a:ea typeface="Times New Roman" panose="02020603050405020304" pitchFamily="18" charset="0"/>
                <a:cs typeface="Aptos" panose="020B0004020202020204" pitchFamily="34" charset="0"/>
              </a:rPr>
              <a:t>Remember the intercept (0.98) represents females and the variable sex is the "male effect". So male logits are 0.98 + -2.43 = -1.44.</a:t>
            </a:r>
            <a:r>
              <a:rPr lang="en-US" sz="1400" dirty="0">
                <a:effectLst/>
                <a:latin typeface="Aptos" panose="020B0004020202020204" pitchFamily="34" charset="0"/>
                <a:ea typeface="Aptos" panose="020B0004020202020204" pitchFamily="34" charset="0"/>
                <a:cs typeface="Aptos" panose="020B0004020202020204" pitchFamily="34" charset="0"/>
              </a:rPr>
              <a:t> </a:t>
            </a:r>
          </a:p>
          <a:p>
            <a:pPr marL="114300" marR="0" indent="-342900">
              <a:buFont typeface="+mj-lt"/>
              <a:buAutoNum type="arabicPeriod"/>
            </a:pPr>
            <a:r>
              <a:rPr lang="en-US" sz="1400" dirty="0">
                <a:effectLst/>
                <a:latin typeface="Aptos" panose="020B0004020202020204" pitchFamily="34" charset="0"/>
                <a:ea typeface="Times New Roman" panose="02020603050405020304" pitchFamily="18" charset="0"/>
                <a:cs typeface="Aptos" panose="020B0004020202020204" pitchFamily="34" charset="0"/>
              </a:rPr>
              <a:t>Use the formula: exponentiated X/ (1 + exponentiated X)</a:t>
            </a:r>
          </a:p>
          <a:p>
            <a:pPr marL="0" marR="0"/>
            <a:r>
              <a:rPr lang="en-US" sz="1400" dirty="0">
                <a:latin typeface="Aptos" panose="020B0004020202020204" pitchFamily="34" charset="0"/>
                <a:ea typeface="Aptos" panose="020B0004020202020204" pitchFamily="34" charset="0"/>
                <a:cs typeface="Aptos" panose="020B0004020202020204" pitchFamily="34" charset="0"/>
              </a:rPr>
              <a:t>Female: exp(0.98)/(1 + exp(0.98)) = 0.73</a:t>
            </a:r>
          </a:p>
          <a:p>
            <a:pPr marL="0" marR="0"/>
            <a:r>
              <a:rPr lang="en-US" sz="1400" dirty="0">
                <a:effectLst/>
                <a:latin typeface="Aptos" panose="020B0004020202020204" pitchFamily="34" charset="0"/>
                <a:ea typeface="Aptos" panose="020B0004020202020204" pitchFamily="34" charset="0"/>
                <a:cs typeface="Aptos" panose="020B0004020202020204" pitchFamily="34" charset="0"/>
              </a:rPr>
              <a:t>Male: exp(-1.44)/(1 + exp(-1.44)) = 0.19</a:t>
            </a:r>
            <a:endParaRPr lang="en-US" sz="1400" dirty="0">
              <a:latin typeface="Aptos" panose="020B0004020202020204" pitchFamily="34" charset="0"/>
              <a:ea typeface="Aptos" panose="020B0004020202020204" pitchFamily="34" charset="0"/>
              <a:cs typeface="Aptos" panose="020B0004020202020204" pitchFamily="34" charset="0"/>
            </a:endParaRPr>
          </a:p>
          <a:p>
            <a:pPr marL="0" marR="0"/>
            <a:r>
              <a:rPr lang="en-US" sz="1400" dirty="0">
                <a:effectLst/>
                <a:latin typeface="Aptos" panose="020B0004020202020204" pitchFamily="34" charset="0"/>
                <a:ea typeface="Aptos" panose="020B0004020202020204" pitchFamily="34" charset="0"/>
                <a:cs typeface="Aptos" panose="020B0004020202020204" pitchFamily="34" charset="0"/>
              </a:rPr>
              <a:t>More predictors, add their average logits </a:t>
            </a:r>
          </a:p>
        </p:txBody>
      </p:sp>
    </p:spTree>
    <p:extLst>
      <p:ext uri="{BB962C8B-B14F-4D97-AF65-F5344CB8AC3E}">
        <p14:creationId xmlns:p14="http://schemas.microsoft.com/office/powerpoint/2010/main" val="117647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6B59EEA0D914693086788C205514A" ma:contentTypeVersion="14" ma:contentTypeDescription="Create a new document." ma:contentTypeScope="" ma:versionID="765e1b31a43bbd0bf74d0969e923d0b9">
  <xsd:schema xmlns:xsd="http://www.w3.org/2001/XMLSchema" xmlns:xs="http://www.w3.org/2001/XMLSchema" xmlns:p="http://schemas.microsoft.com/office/2006/metadata/properties" xmlns:ns2="aba761fe-1b97-423a-8ab9-448158a982e8" xmlns:ns3="2119bc4f-6d5d-454a-b490-5d5b94df6c7c" targetNamespace="http://schemas.microsoft.com/office/2006/metadata/properties" ma:root="true" ma:fieldsID="520027c1ff7faf591374388654e07c76" ns2:_="" ns3:_="">
    <xsd:import namespace="aba761fe-1b97-423a-8ab9-448158a982e8"/>
    <xsd:import namespace="2119bc4f-6d5d-454a-b490-5d5b94df6c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761fe-1b97-423a-8ab9-448158a982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9bc4f-6d5d-454a-b490-5d5b94df6c7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8" nillable="true" ma:displayName="Taxonomy Catch All Column" ma:hidden="true" ma:list="{3294b277-f636-448a-964a-f970df8edc12}" ma:internalName="TaxCatchAll" ma:showField="CatchAllData" ma:web="2119bc4f-6d5d-454a-b490-5d5b94df6c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19bc4f-6d5d-454a-b490-5d5b94df6c7c" xsi:nil="true"/>
    <lcf76f155ced4ddcb4097134ff3c332f xmlns="aba761fe-1b97-423a-8ab9-448158a982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AF6A4E-BBF5-40D0-AB89-FC0FBA04E542}"/>
</file>

<file path=customXml/itemProps2.xml><?xml version="1.0" encoding="utf-8"?>
<ds:datastoreItem xmlns:ds="http://schemas.openxmlformats.org/officeDocument/2006/customXml" ds:itemID="{0CCE0E96-1D42-4EEF-AB87-17EBFEE478BF}"/>
</file>

<file path=customXml/itemProps3.xml><?xml version="1.0" encoding="utf-8"?>
<ds:datastoreItem xmlns:ds="http://schemas.openxmlformats.org/officeDocument/2006/customXml" ds:itemID="{7A6D03A6-7D08-4B10-B4B1-4DFA68C744F0}"/>
</file>

<file path=docProps/app.xml><?xml version="1.0" encoding="utf-8"?>
<Properties xmlns="http://schemas.openxmlformats.org/officeDocument/2006/extended-properties" xmlns:vt="http://schemas.openxmlformats.org/officeDocument/2006/docPropsVTypes">
  <TotalTime>5025</TotalTime>
  <Words>1833</Words>
  <Application>Microsoft Office PowerPoint</Application>
  <PresentationFormat>Widescreen</PresentationFormat>
  <Paragraphs>149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Calibri Light</vt:lpstr>
      <vt:lpstr>Office Theme</vt:lpstr>
      <vt:lpstr>Research and Statistics</vt:lpstr>
      <vt:lpstr>Logistic Regression</vt:lpstr>
      <vt:lpstr>What is Logistic Regression?</vt:lpstr>
      <vt:lpstr>Logistic regression is a probability model</vt:lpstr>
      <vt:lpstr>Using logits allows us to see linear trends (i.e., straight lines)</vt:lpstr>
      <vt:lpstr>Surviving the Titanic (N = 1,046)</vt:lpstr>
      <vt:lpstr>Millvina Dean (the youngest and last survivor of the Titanic)</vt:lpstr>
      <vt:lpstr>Interpreting model results. We are testing if the coefficient B = 0 (H0: B=0).</vt:lpstr>
      <vt:lpstr>How to convert logits to odds ratios and probabilities of survival</vt:lpstr>
      <vt:lpstr>PowerPoint Presentation</vt:lpstr>
      <vt:lpstr>Trend lines for men and women by age</vt:lpstr>
      <vt:lpstr>Summary</vt:lpstr>
      <vt:lpstr>Knowledge check</vt:lpstr>
      <vt:lpstr>Knowledge check -- Answers</vt:lpstr>
      <vt:lpstr>Appendix</vt:lpstr>
      <vt:lpstr>Working with probabilities from binary outcomes: Risk difference and Risk Ratios (or Relative Risk)</vt:lpstr>
      <vt:lpstr>Logistic Regression</vt:lpstr>
      <vt:lpstr>The Odds Ratio</vt:lpstr>
      <vt:lpstr>Logistic Regression gives us Odds Ratios</vt:lpstr>
      <vt:lpstr>Odds Ratio example on passive smoking (2nd hand smoke) and lung cancer (= “Case”)</vt:lpstr>
      <vt:lpstr>Various Odds Ratio calculations for the exposure (or factor)</vt:lpstr>
      <vt:lpstr>Logistic Regression is a probability model</vt:lpstr>
      <vt:lpstr>We can’t use probability as an outcome in Linear Regression so we use Logistic Regression instead.</vt:lpstr>
      <vt:lpstr>Relationship between Logits and probabilities</vt:lpstr>
      <vt:lpstr>What do we get from a logistic regression?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Statistics</dc:title>
  <dc:creator>Stephen Zuniga</dc:creator>
  <cp:lastModifiedBy>Quincyann D Tsai</cp:lastModifiedBy>
  <cp:revision>344</cp:revision>
  <dcterms:created xsi:type="dcterms:W3CDTF">2024-02-05T17:36:21Z</dcterms:created>
  <dcterms:modified xsi:type="dcterms:W3CDTF">2024-12-11T17:49:02Z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0x0101007C26B59EEA0D914693086788C205514A</vt:lpwstr>
  </property>
</Properties>
</file>