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diagrams/colors1.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quickStyle3.xml" ContentType="application/vnd.openxmlformats-officedocument.drawingml.diagramStyle+xml"/>
  <Override PartName="/ppt/diagrams/drawing3.xml" ContentType="application/vnd.ms-office.drawingml.diagramDrawing+xml"/>
  <Override PartName="/ppt/diagrams/colors3.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3.xml" ContentType="application/vnd.openxmlformats-officedocument.drawingml.diagramLayout+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339" r:id="rId3"/>
    <p:sldId id="256" r:id="rId4"/>
    <p:sldId id="257" r:id="rId5"/>
    <p:sldId id="403" r:id="rId6"/>
    <p:sldId id="493" r:id="rId7"/>
    <p:sldId id="366" r:id="rId8"/>
    <p:sldId id="392" r:id="rId9"/>
    <p:sldId id="558" r:id="rId10"/>
    <p:sldId id="337" r:id="rId11"/>
    <p:sldId id="304" r:id="rId12"/>
    <p:sldId id="301" r:id="rId13"/>
    <p:sldId id="555" r:id="rId14"/>
    <p:sldId id="3340" r:id="rId15"/>
    <p:sldId id="532" r:id="rId16"/>
    <p:sldId id="55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6" autoAdjust="0"/>
    <p:restoredTop sz="94660"/>
  </p:normalViewPr>
  <p:slideViewPr>
    <p:cSldViewPr snapToGrid="0">
      <p:cViewPr varScale="1">
        <p:scale>
          <a:sx n="51" d="100"/>
          <a:sy n="51" d="100"/>
        </p:scale>
        <p:origin x="56"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1.xml"/></Relationships>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4.xml.rels><?xml version="1.0" encoding="UTF-8" standalone="yes"?>
<Relationships xmlns="http://schemas.openxmlformats.org/package/2006/relationships"><Relationship Id="rId8" Type="http://schemas.openxmlformats.org/officeDocument/2006/relationships/image" Target="../media/image23.sv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sv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 Id="rId14" Type="http://schemas.openxmlformats.org/officeDocument/2006/relationships/image" Target="../media/image2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3.sv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sv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 Id="rId1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EAEBA25A-FEFC-4CE6-A548-C3BB5791369A}"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A84E3303-15F6-4C2D-893D-38EE2EE2114C}">
      <dgm:prSet/>
      <dgm:spPr/>
      <dgm:t>
        <a:bodyPr/>
        <a:lstStyle/>
        <a:p>
          <a:r>
            <a:rPr lang="en-US" dirty="0"/>
            <a:t>In this session, we’ll cover Simple and Multiple Linear Regression.</a:t>
          </a:r>
        </a:p>
      </dgm:t>
    </dgm:pt>
    <dgm:pt modelId="{F8DD4B47-C92E-48BC-AA97-44DCE1384395}" type="parTrans" cxnId="{E08A430C-F314-43D2-BF11-79EE089D44E0}">
      <dgm:prSet/>
      <dgm:spPr/>
      <dgm:t>
        <a:bodyPr/>
        <a:lstStyle/>
        <a:p>
          <a:endParaRPr lang="en-US"/>
        </a:p>
      </dgm:t>
    </dgm:pt>
    <dgm:pt modelId="{8A4965DD-92FB-44D0-BA0B-C0F689DACD15}" type="sibTrans" cxnId="{E08A430C-F314-43D2-BF11-79EE089D44E0}">
      <dgm:prSet/>
      <dgm:spPr/>
      <dgm:t>
        <a:bodyPr/>
        <a:lstStyle/>
        <a:p>
          <a:endParaRPr lang="en-US"/>
        </a:p>
      </dgm:t>
    </dgm:pt>
    <dgm:pt modelId="{B7DDE13B-6345-49C8-8BDE-459F4BC66DF1}">
      <dgm:prSet/>
      <dgm:spPr/>
      <dgm:t>
        <a:bodyPr/>
        <a:lstStyle/>
        <a:p>
          <a:r>
            <a:rPr lang="en-US" dirty="0"/>
            <a:t>We can answer the questions, “What is regression?” and “Why use regression?”</a:t>
          </a:r>
        </a:p>
      </dgm:t>
    </dgm:pt>
    <dgm:pt modelId="{7751ADDD-99BB-4872-A815-76CE465F9F9C}" type="parTrans" cxnId="{D34ED451-1E70-4347-BC11-32E312088420}">
      <dgm:prSet/>
      <dgm:spPr/>
      <dgm:t>
        <a:bodyPr/>
        <a:lstStyle/>
        <a:p>
          <a:endParaRPr lang="en-US"/>
        </a:p>
      </dgm:t>
    </dgm:pt>
    <dgm:pt modelId="{BA70048E-0062-4B80-9FEE-BFAB5D92C19B}" type="sibTrans" cxnId="{D34ED451-1E70-4347-BC11-32E312088420}">
      <dgm:prSet/>
      <dgm:spPr/>
      <dgm:t>
        <a:bodyPr/>
        <a:lstStyle/>
        <a:p>
          <a:endParaRPr lang="en-US"/>
        </a:p>
      </dgm:t>
    </dgm:pt>
    <dgm:pt modelId="{A9317DE5-A591-4D6F-8CD4-97CCA61312F5}" type="pres">
      <dgm:prSet presAssocID="{EAEBA25A-FEFC-4CE6-A548-C3BB5791369A}" presName="hierChild1" presStyleCnt="0">
        <dgm:presLayoutVars>
          <dgm:chPref val="1"/>
          <dgm:dir/>
          <dgm:animOne val="branch"/>
          <dgm:animLvl val="lvl"/>
          <dgm:resizeHandles/>
        </dgm:presLayoutVars>
      </dgm:prSet>
      <dgm:spPr/>
    </dgm:pt>
    <dgm:pt modelId="{8851863F-8297-40EE-9B5E-8C0B1F67903F}" type="pres">
      <dgm:prSet presAssocID="{A84E3303-15F6-4C2D-893D-38EE2EE2114C}" presName="hierRoot1" presStyleCnt="0"/>
      <dgm:spPr/>
    </dgm:pt>
    <dgm:pt modelId="{94B254BE-9B90-4B67-860D-F1585930074E}" type="pres">
      <dgm:prSet presAssocID="{A84E3303-15F6-4C2D-893D-38EE2EE2114C}" presName="composite" presStyleCnt="0"/>
      <dgm:spPr/>
    </dgm:pt>
    <dgm:pt modelId="{0FD90EA5-81FF-4FF8-A7D9-7B24D1CF1D59}" type="pres">
      <dgm:prSet presAssocID="{A84E3303-15F6-4C2D-893D-38EE2EE2114C}" presName="background" presStyleLbl="node0" presStyleIdx="0" presStyleCnt="2"/>
      <dgm:spPr/>
    </dgm:pt>
    <dgm:pt modelId="{516F32FC-CB51-4649-BA8B-E680B2B5400C}" type="pres">
      <dgm:prSet presAssocID="{A84E3303-15F6-4C2D-893D-38EE2EE2114C}" presName="text" presStyleLbl="fgAcc0" presStyleIdx="0" presStyleCnt="2">
        <dgm:presLayoutVars>
          <dgm:chPref val="3"/>
        </dgm:presLayoutVars>
      </dgm:prSet>
      <dgm:spPr/>
    </dgm:pt>
    <dgm:pt modelId="{0BC13B79-5680-4FC8-8B0E-7886DDAE34B0}" type="pres">
      <dgm:prSet presAssocID="{A84E3303-15F6-4C2D-893D-38EE2EE2114C}" presName="hierChild2" presStyleCnt="0"/>
      <dgm:spPr/>
    </dgm:pt>
    <dgm:pt modelId="{D94E258B-9A8E-4052-886E-C42B76510A31}" type="pres">
      <dgm:prSet presAssocID="{B7DDE13B-6345-49C8-8BDE-459F4BC66DF1}" presName="hierRoot1" presStyleCnt="0"/>
      <dgm:spPr/>
    </dgm:pt>
    <dgm:pt modelId="{77353175-AD51-4662-9509-2B22E863A794}" type="pres">
      <dgm:prSet presAssocID="{B7DDE13B-6345-49C8-8BDE-459F4BC66DF1}" presName="composite" presStyleCnt="0"/>
      <dgm:spPr/>
    </dgm:pt>
    <dgm:pt modelId="{8AC650F8-318C-496A-96BB-567059CC7630}" type="pres">
      <dgm:prSet presAssocID="{B7DDE13B-6345-49C8-8BDE-459F4BC66DF1}" presName="background" presStyleLbl="node0" presStyleIdx="1" presStyleCnt="2"/>
      <dgm:spPr/>
    </dgm:pt>
    <dgm:pt modelId="{AB20956A-F8F0-41F9-8221-E298D536F5F4}" type="pres">
      <dgm:prSet presAssocID="{B7DDE13B-6345-49C8-8BDE-459F4BC66DF1}" presName="text" presStyleLbl="fgAcc0" presStyleIdx="1" presStyleCnt="2" custScaleX="105610">
        <dgm:presLayoutVars>
          <dgm:chPref val="3"/>
        </dgm:presLayoutVars>
      </dgm:prSet>
      <dgm:spPr/>
    </dgm:pt>
    <dgm:pt modelId="{B301590F-8BBB-4A47-AE29-9B2275D91714}" type="pres">
      <dgm:prSet presAssocID="{B7DDE13B-6345-49C8-8BDE-459F4BC66DF1}" presName="hierChild2" presStyleCnt="0"/>
      <dgm:spPr/>
    </dgm:pt>
  </dgm:ptLst>
  <dgm:cxnLst>
    <dgm:cxn modelId="{E08A430C-F314-43D2-BF11-79EE089D44E0}" srcId="{EAEBA25A-FEFC-4CE6-A548-C3BB5791369A}" destId="{A84E3303-15F6-4C2D-893D-38EE2EE2114C}" srcOrd="0" destOrd="0" parTransId="{F8DD4B47-C92E-48BC-AA97-44DCE1384395}" sibTransId="{8A4965DD-92FB-44D0-BA0B-C0F689DACD15}"/>
    <dgm:cxn modelId="{239F4E64-AD66-45B0-A3BD-2E4275824C9A}" type="presOf" srcId="{A84E3303-15F6-4C2D-893D-38EE2EE2114C}" destId="{516F32FC-CB51-4649-BA8B-E680B2B5400C}" srcOrd="0" destOrd="0" presId="urn:microsoft.com/office/officeart/2005/8/layout/hierarchy1"/>
    <dgm:cxn modelId="{D34ED451-1E70-4347-BC11-32E312088420}" srcId="{EAEBA25A-FEFC-4CE6-A548-C3BB5791369A}" destId="{B7DDE13B-6345-49C8-8BDE-459F4BC66DF1}" srcOrd="1" destOrd="0" parTransId="{7751ADDD-99BB-4872-A815-76CE465F9F9C}" sibTransId="{BA70048E-0062-4B80-9FEE-BFAB5D92C19B}"/>
    <dgm:cxn modelId="{20115DB2-D507-47AC-8B1F-372D345A073F}" type="presOf" srcId="{EAEBA25A-FEFC-4CE6-A548-C3BB5791369A}" destId="{A9317DE5-A591-4D6F-8CD4-97CCA61312F5}" srcOrd="0" destOrd="0" presId="urn:microsoft.com/office/officeart/2005/8/layout/hierarchy1"/>
    <dgm:cxn modelId="{A32EE5C9-2360-4CA0-928B-FC9FB280F079}" type="presOf" srcId="{B7DDE13B-6345-49C8-8BDE-459F4BC66DF1}" destId="{AB20956A-F8F0-41F9-8221-E298D536F5F4}" srcOrd="0" destOrd="0" presId="urn:microsoft.com/office/officeart/2005/8/layout/hierarchy1"/>
    <dgm:cxn modelId="{E2599931-27D6-4332-B707-3BF19EB8FB20}" type="presParOf" srcId="{A9317DE5-A591-4D6F-8CD4-97CCA61312F5}" destId="{8851863F-8297-40EE-9B5E-8C0B1F67903F}" srcOrd="0" destOrd="0" presId="urn:microsoft.com/office/officeart/2005/8/layout/hierarchy1"/>
    <dgm:cxn modelId="{EF32106E-4216-4881-B536-7D67AADAD42A}" type="presParOf" srcId="{8851863F-8297-40EE-9B5E-8C0B1F67903F}" destId="{94B254BE-9B90-4B67-860D-F1585930074E}" srcOrd="0" destOrd="0" presId="urn:microsoft.com/office/officeart/2005/8/layout/hierarchy1"/>
    <dgm:cxn modelId="{8B53B60D-BFBC-40B4-8C1A-449DB336CD67}" type="presParOf" srcId="{94B254BE-9B90-4B67-860D-F1585930074E}" destId="{0FD90EA5-81FF-4FF8-A7D9-7B24D1CF1D59}" srcOrd="0" destOrd="0" presId="urn:microsoft.com/office/officeart/2005/8/layout/hierarchy1"/>
    <dgm:cxn modelId="{088C3DD2-0341-4CC0-A3A4-476E82E623F5}" type="presParOf" srcId="{94B254BE-9B90-4B67-860D-F1585930074E}" destId="{516F32FC-CB51-4649-BA8B-E680B2B5400C}" srcOrd="1" destOrd="0" presId="urn:microsoft.com/office/officeart/2005/8/layout/hierarchy1"/>
    <dgm:cxn modelId="{F5FD16D1-03A5-4213-817B-0217F4B4A517}" type="presParOf" srcId="{8851863F-8297-40EE-9B5E-8C0B1F67903F}" destId="{0BC13B79-5680-4FC8-8B0E-7886DDAE34B0}" srcOrd="1" destOrd="0" presId="urn:microsoft.com/office/officeart/2005/8/layout/hierarchy1"/>
    <dgm:cxn modelId="{31F1158C-8E69-4577-ADF3-F590C86E1B16}" type="presParOf" srcId="{A9317DE5-A591-4D6F-8CD4-97CCA61312F5}" destId="{D94E258B-9A8E-4052-886E-C42B76510A31}" srcOrd="1" destOrd="0" presId="urn:microsoft.com/office/officeart/2005/8/layout/hierarchy1"/>
    <dgm:cxn modelId="{160410B5-8EE4-42C3-AF41-187EC98382DB}" type="presParOf" srcId="{D94E258B-9A8E-4052-886E-C42B76510A31}" destId="{77353175-AD51-4662-9509-2B22E863A794}" srcOrd="0" destOrd="0" presId="urn:microsoft.com/office/officeart/2005/8/layout/hierarchy1"/>
    <dgm:cxn modelId="{7510092C-091C-49E3-93C1-BE5DCD99E875}" type="presParOf" srcId="{77353175-AD51-4662-9509-2B22E863A794}" destId="{8AC650F8-318C-496A-96BB-567059CC7630}" srcOrd="0" destOrd="0" presId="urn:microsoft.com/office/officeart/2005/8/layout/hierarchy1"/>
    <dgm:cxn modelId="{68AC29C2-866C-49EC-8793-97D635A9903A}" type="presParOf" srcId="{77353175-AD51-4662-9509-2B22E863A794}" destId="{AB20956A-F8F0-41F9-8221-E298D536F5F4}" srcOrd="1" destOrd="0" presId="urn:microsoft.com/office/officeart/2005/8/layout/hierarchy1"/>
    <dgm:cxn modelId="{A3406AB3-8762-48D7-906C-4C159CF1B130}" type="presParOf" srcId="{D94E258B-9A8E-4052-886E-C42B76510A31}" destId="{B301590F-8BBB-4A47-AE29-9B2275D9171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9F7781-FF38-4CF0-BFEE-72D2ADFE42E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DDEFE83-4A27-430A-9361-E4F211B46978}">
      <dgm:prSet/>
      <dgm:spPr/>
      <dgm:t>
        <a:bodyPr/>
        <a:lstStyle/>
        <a:p>
          <a:r>
            <a:rPr lang="en-US"/>
            <a:t>There are 2 approaches in testing hypotheses : 1) Balance our sample on all important things and then test (e.g., correlation or  t-test) or 2) gather data on all important things, then balance mathematically when we test.</a:t>
          </a:r>
        </a:p>
      </dgm:t>
    </dgm:pt>
    <dgm:pt modelId="{19B81862-9BF4-4E91-A0BA-757E635EB4C7}" type="parTrans" cxnId="{2EEB284D-6170-47D3-9375-97C0E8690B34}">
      <dgm:prSet/>
      <dgm:spPr/>
      <dgm:t>
        <a:bodyPr/>
        <a:lstStyle/>
        <a:p>
          <a:endParaRPr lang="en-US"/>
        </a:p>
      </dgm:t>
    </dgm:pt>
    <dgm:pt modelId="{C6A0C969-3E19-4308-9842-144B0899BFC6}" type="sibTrans" cxnId="{2EEB284D-6170-47D3-9375-97C0E8690B34}">
      <dgm:prSet/>
      <dgm:spPr/>
      <dgm:t>
        <a:bodyPr/>
        <a:lstStyle/>
        <a:p>
          <a:endParaRPr lang="en-US"/>
        </a:p>
      </dgm:t>
    </dgm:pt>
    <dgm:pt modelId="{FB083916-A4B2-4D8D-B073-C245662DDB71}">
      <dgm:prSet/>
      <dgm:spPr/>
      <dgm:t>
        <a:bodyPr/>
        <a:lstStyle/>
        <a:p>
          <a:r>
            <a:rPr lang="en-US" dirty="0"/>
            <a:t>#1 is called an “experiment” and #2 is an “observational study”. Observational studies always work in health care. Experiments with randomization can be impractical or even unethical in health care.</a:t>
          </a:r>
        </a:p>
      </dgm:t>
    </dgm:pt>
    <dgm:pt modelId="{EB5EBC44-5755-4CDF-90C6-A4A2B87D4F0C}" type="parTrans" cxnId="{2C440B7B-D898-429F-BB92-DD78470547A7}">
      <dgm:prSet/>
      <dgm:spPr/>
      <dgm:t>
        <a:bodyPr/>
        <a:lstStyle/>
        <a:p>
          <a:endParaRPr lang="en-US"/>
        </a:p>
      </dgm:t>
    </dgm:pt>
    <dgm:pt modelId="{5F46E75F-0867-4659-BC08-736581150B31}" type="sibTrans" cxnId="{2C440B7B-D898-429F-BB92-DD78470547A7}">
      <dgm:prSet/>
      <dgm:spPr/>
      <dgm:t>
        <a:bodyPr/>
        <a:lstStyle/>
        <a:p>
          <a:endParaRPr lang="en-US"/>
        </a:p>
      </dgm:t>
    </dgm:pt>
    <dgm:pt modelId="{AB1B05EC-E660-4931-8248-BD702FFDA87F}">
      <dgm:prSet/>
      <dgm:spPr/>
      <dgm:t>
        <a:bodyPr/>
        <a:lstStyle/>
        <a:p>
          <a:r>
            <a:rPr lang="en-US"/>
            <a:t>Regression allows us to simultaneously test relationships, reducing Type-I errors. Otherwise, we would need to do separate tests. </a:t>
          </a:r>
        </a:p>
      </dgm:t>
    </dgm:pt>
    <dgm:pt modelId="{B54C901F-4C40-425D-BA9E-1CDAB6F9C787}" type="parTrans" cxnId="{C686B54A-2D3A-4BD1-82B9-0180DBFB5BAF}">
      <dgm:prSet/>
      <dgm:spPr/>
      <dgm:t>
        <a:bodyPr/>
        <a:lstStyle/>
        <a:p>
          <a:endParaRPr lang="en-US"/>
        </a:p>
      </dgm:t>
    </dgm:pt>
    <dgm:pt modelId="{98C51040-D993-4A84-B6F2-D79521C1E486}" type="sibTrans" cxnId="{C686B54A-2D3A-4BD1-82B9-0180DBFB5BAF}">
      <dgm:prSet/>
      <dgm:spPr/>
      <dgm:t>
        <a:bodyPr/>
        <a:lstStyle/>
        <a:p>
          <a:endParaRPr lang="en-US"/>
        </a:p>
      </dgm:t>
    </dgm:pt>
    <dgm:pt modelId="{128FEAE1-21B9-42D4-AC91-F1B479B36ED7}" type="pres">
      <dgm:prSet presAssocID="{989F7781-FF38-4CF0-BFEE-72D2ADFE42E4}" presName="root" presStyleCnt="0">
        <dgm:presLayoutVars>
          <dgm:dir/>
          <dgm:resizeHandles val="exact"/>
        </dgm:presLayoutVars>
      </dgm:prSet>
      <dgm:spPr/>
    </dgm:pt>
    <dgm:pt modelId="{179CF49C-BC4A-4C11-9BBE-92CE635B9F8C}" type="pres">
      <dgm:prSet presAssocID="{DDDEFE83-4A27-430A-9361-E4F211B46978}" presName="compNode" presStyleCnt="0"/>
      <dgm:spPr/>
    </dgm:pt>
    <dgm:pt modelId="{1DF8E890-FED8-40A7-B80E-71B819C684CE}" type="pres">
      <dgm:prSet presAssocID="{DDDEFE83-4A27-430A-9361-E4F211B46978}" presName="bgRect" presStyleLbl="bgShp" presStyleIdx="0" presStyleCnt="3"/>
      <dgm:spPr/>
    </dgm:pt>
    <dgm:pt modelId="{E97F4540-93BF-4963-A957-3DC06C6E88CE}" type="pres">
      <dgm:prSet presAssocID="{DDDEFE83-4A27-430A-9361-E4F211B4697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icroscope"/>
        </a:ext>
      </dgm:extLst>
    </dgm:pt>
    <dgm:pt modelId="{DBA00DF0-1084-4687-8924-BAFD42ACE372}" type="pres">
      <dgm:prSet presAssocID="{DDDEFE83-4A27-430A-9361-E4F211B46978}" presName="spaceRect" presStyleCnt="0"/>
      <dgm:spPr/>
    </dgm:pt>
    <dgm:pt modelId="{EB536E15-84DF-49F3-8B02-2CC751C92292}" type="pres">
      <dgm:prSet presAssocID="{DDDEFE83-4A27-430A-9361-E4F211B46978}" presName="parTx" presStyleLbl="revTx" presStyleIdx="0" presStyleCnt="3">
        <dgm:presLayoutVars>
          <dgm:chMax val="0"/>
          <dgm:chPref val="0"/>
        </dgm:presLayoutVars>
      </dgm:prSet>
      <dgm:spPr/>
    </dgm:pt>
    <dgm:pt modelId="{D74A6865-CE9E-4461-ABF7-AC4DC3D8B684}" type="pres">
      <dgm:prSet presAssocID="{C6A0C969-3E19-4308-9842-144B0899BFC6}" presName="sibTrans" presStyleCnt="0"/>
      <dgm:spPr/>
    </dgm:pt>
    <dgm:pt modelId="{F608DC7E-CC45-4447-AE6E-F69951817DF4}" type="pres">
      <dgm:prSet presAssocID="{FB083916-A4B2-4D8D-B073-C245662DDB71}" presName="compNode" presStyleCnt="0"/>
      <dgm:spPr/>
    </dgm:pt>
    <dgm:pt modelId="{DAB3C354-3F00-4CCE-A844-7A556E14592A}" type="pres">
      <dgm:prSet presAssocID="{FB083916-A4B2-4D8D-B073-C245662DDB71}" presName="bgRect" presStyleLbl="bgShp" presStyleIdx="1" presStyleCnt="3"/>
      <dgm:spPr/>
    </dgm:pt>
    <dgm:pt modelId="{6F45CFEB-44F0-4880-8D5B-5805F14FD646}" type="pres">
      <dgm:prSet presAssocID="{FB083916-A4B2-4D8D-B073-C245662DDB7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ye"/>
        </a:ext>
      </dgm:extLst>
    </dgm:pt>
    <dgm:pt modelId="{1F04DFF7-383C-4E15-8515-E4901771CED9}" type="pres">
      <dgm:prSet presAssocID="{FB083916-A4B2-4D8D-B073-C245662DDB71}" presName="spaceRect" presStyleCnt="0"/>
      <dgm:spPr/>
    </dgm:pt>
    <dgm:pt modelId="{5FCE84E8-235B-49E1-837E-464336F49DB6}" type="pres">
      <dgm:prSet presAssocID="{FB083916-A4B2-4D8D-B073-C245662DDB71}" presName="parTx" presStyleLbl="revTx" presStyleIdx="1" presStyleCnt="3">
        <dgm:presLayoutVars>
          <dgm:chMax val="0"/>
          <dgm:chPref val="0"/>
        </dgm:presLayoutVars>
      </dgm:prSet>
      <dgm:spPr/>
    </dgm:pt>
    <dgm:pt modelId="{BCF09069-4AB8-4120-A69D-57D306BFDF90}" type="pres">
      <dgm:prSet presAssocID="{5F46E75F-0867-4659-BC08-736581150B31}" presName="sibTrans" presStyleCnt="0"/>
      <dgm:spPr/>
    </dgm:pt>
    <dgm:pt modelId="{E46B9EA9-A65D-4AF1-B873-08008FB7E7C0}" type="pres">
      <dgm:prSet presAssocID="{AB1B05EC-E660-4931-8248-BD702FFDA87F}" presName="compNode" presStyleCnt="0"/>
      <dgm:spPr/>
    </dgm:pt>
    <dgm:pt modelId="{E527F3B2-0EB4-4407-BCDF-E0EE5BA60CB8}" type="pres">
      <dgm:prSet presAssocID="{AB1B05EC-E660-4931-8248-BD702FFDA87F}" presName="bgRect" presStyleLbl="bgShp" presStyleIdx="2" presStyleCnt="3"/>
      <dgm:spPr/>
    </dgm:pt>
    <dgm:pt modelId="{4D29063F-519D-469E-99D6-663DF5E13870}" type="pres">
      <dgm:prSet presAssocID="{AB1B05EC-E660-4931-8248-BD702FFDA87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orkflow"/>
        </a:ext>
      </dgm:extLst>
    </dgm:pt>
    <dgm:pt modelId="{EA47160D-CE02-4512-8448-427312C735B8}" type="pres">
      <dgm:prSet presAssocID="{AB1B05EC-E660-4931-8248-BD702FFDA87F}" presName="spaceRect" presStyleCnt="0"/>
      <dgm:spPr/>
    </dgm:pt>
    <dgm:pt modelId="{1808C531-1E31-47BB-A35F-9E7D3AD0DC01}" type="pres">
      <dgm:prSet presAssocID="{AB1B05EC-E660-4931-8248-BD702FFDA87F}" presName="parTx" presStyleLbl="revTx" presStyleIdx="2" presStyleCnt="3">
        <dgm:presLayoutVars>
          <dgm:chMax val="0"/>
          <dgm:chPref val="0"/>
        </dgm:presLayoutVars>
      </dgm:prSet>
      <dgm:spPr/>
    </dgm:pt>
  </dgm:ptLst>
  <dgm:cxnLst>
    <dgm:cxn modelId="{6DF9C318-4E31-4A0D-B88B-C366AF33DE04}" type="presOf" srcId="{FB083916-A4B2-4D8D-B073-C245662DDB71}" destId="{5FCE84E8-235B-49E1-837E-464336F49DB6}" srcOrd="0" destOrd="0" presId="urn:microsoft.com/office/officeart/2018/2/layout/IconVerticalSolidList"/>
    <dgm:cxn modelId="{C686B54A-2D3A-4BD1-82B9-0180DBFB5BAF}" srcId="{989F7781-FF38-4CF0-BFEE-72D2ADFE42E4}" destId="{AB1B05EC-E660-4931-8248-BD702FFDA87F}" srcOrd="2" destOrd="0" parTransId="{B54C901F-4C40-425D-BA9E-1CDAB6F9C787}" sibTransId="{98C51040-D993-4A84-B6F2-D79521C1E486}"/>
    <dgm:cxn modelId="{2EEB284D-6170-47D3-9375-97C0E8690B34}" srcId="{989F7781-FF38-4CF0-BFEE-72D2ADFE42E4}" destId="{DDDEFE83-4A27-430A-9361-E4F211B46978}" srcOrd="0" destOrd="0" parTransId="{19B81862-9BF4-4E91-A0BA-757E635EB4C7}" sibTransId="{C6A0C969-3E19-4308-9842-144B0899BFC6}"/>
    <dgm:cxn modelId="{ED73C578-69AF-487F-9293-C11F7A0C1F03}" type="presOf" srcId="{AB1B05EC-E660-4931-8248-BD702FFDA87F}" destId="{1808C531-1E31-47BB-A35F-9E7D3AD0DC01}" srcOrd="0" destOrd="0" presId="urn:microsoft.com/office/officeart/2018/2/layout/IconVerticalSolidList"/>
    <dgm:cxn modelId="{2C440B7B-D898-429F-BB92-DD78470547A7}" srcId="{989F7781-FF38-4CF0-BFEE-72D2ADFE42E4}" destId="{FB083916-A4B2-4D8D-B073-C245662DDB71}" srcOrd="1" destOrd="0" parTransId="{EB5EBC44-5755-4CDF-90C6-A4A2B87D4F0C}" sibTransId="{5F46E75F-0867-4659-BC08-736581150B31}"/>
    <dgm:cxn modelId="{A72C6C95-EEB7-4976-97CB-65196BFA2209}" type="presOf" srcId="{989F7781-FF38-4CF0-BFEE-72D2ADFE42E4}" destId="{128FEAE1-21B9-42D4-AC91-F1B479B36ED7}" srcOrd="0" destOrd="0" presId="urn:microsoft.com/office/officeart/2018/2/layout/IconVerticalSolidList"/>
    <dgm:cxn modelId="{3329F2D0-0F27-4CAF-995C-17D5DAB447AF}" type="presOf" srcId="{DDDEFE83-4A27-430A-9361-E4F211B46978}" destId="{EB536E15-84DF-49F3-8B02-2CC751C92292}" srcOrd="0" destOrd="0" presId="urn:microsoft.com/office/officeart/2018/2/layout/IconVerticalSolidList"/>
    <dgm:cxn modelId="{3108682E-F8DF-4C39-9E9A-BB023149AAD0}" type="presParOf" srcId="{128FEAE1-21B9-42D4-AC91-F1B479B36ED7}" destId="{179CF49C-BC4A-4C11-9BBE-92CE635B9F8C}" srcOrd="0" destOrd="0" presId="urn:microsoft.com/office/officeart/2018/2/layout/IconVerticalSolidList"/>
    <dgm:cxn modelId="{4302B3BD-D799-4AF8-9748-C24D6DE91167}" type="presParOf" srcId="{179CF49C-BC4A-4C11-9BBE-92CE635B9F8C}" destId="{1DF8E890-FED8-40A7-B80E-71B819C684CE}" srcOrd="0" destOrd="0" presId="urn:microsoft.com/office/officeart/2018/2/layout/IconVerticalSolidList"/>
    <dgm:cxn modelId="{7B974251-11D9-496F-8982-B76EFE26445D}" type="presParOf" srcId="{179CF49C-BC4A-4C11-9BBE-92CE635B9F8C}" destId="{E97F4540-93BF-4963-A957-3DC06C6E88CE}" srcOrd="1" destOrd="0" presId="urn:microsoft.com/office/officeart/2018/2/layout/IconVerticalSolidList"/>
    <dgm:cxn modelId="{507AE23B-A0B1-4733-9764-8CB9CB3A7626}" type="presParOf" srcId="{179CF49C-BC4A-4C11-9BBE-92CE635B9F8C}" destId="{DBA00DF0-1084-4687-8924-BAFD42ACE372}" srcOrd="2" destOrd="0" presId="urn:microsoft.com/office/officeart/2018/2/layout/IconVerticalSolidList"/>
    <dgm:cxn modelId="{012F3455-A545-42C5-8568-9B3EEBEA5389}" type="presParOf" srcId="{179CF49C-BC4A-4C11-9BBE-92CE635B9F8C}" destId="{EB536E15-84DF-49F3-8B02-2CC751C92292}" srcOrd="3" destOrd="0" presId="urn:microsoft.com/office/officeart/2018/2/layout/IconVerticalSolidList"/>
    <dgm:cxn modelId="{AD5AC455-FD73-463D-87A5-9A369F14118B}" type="presParOf" srcId="{128FEAE1-21B9-42D4-AC91-F1B479B36ED7}" destId="{D74A6865-CE9E-4461-ABF7-AC4DC3D8B684}" srcOrd="1" destOrd="0" presId="urn:microsoft.com/office/officeart/2018/2/layout/IconVerticalSolidList"/>
    <dgm:cxn modelId="{FF262600-3E64-4275-AC89-44B03C807EE4}" type="presParOf" srcId="{128FEAE1-21B9-42D4-AC91-F1B479B36ED7}" destId="{F608DC7E-CC45-4447-AE6E-F69951817DF4}" srcOrd="2" destOrd="0" presId="urn:microsoft.com/office/officeart/2018/2/layout/IconVerticalSolidList"/>
    <dgm:cxn modelId="{7CD69414-5381-49EC-9E62-E610CCEF33A9}" type="presParOf" srcId="{F608DC7E-CC45-4447-AE6E-F69951817DF4}" destId="{DAB3C354-3F00-4CCE-A844-7A556E14592A}" srcOrd="0" destOrd="0" presId="urn:microsoft.com/office/officeart/2018/2/layout/IconVerticalSolidList"/>
    <dgm:cxn modelId="{06480053-8A84-4A29-9671-22D8D4DFBD12}" type="presParOf" srcId="{F608DC7E-CC45-4447-AE6E-F69951817DF4}" destId="{6F45CFEB-44F0-4880-8D5B-5805F14FD646}" srcOrd="1" destOrd="0" presId="urn:microsoft.com/office/officeart/2018/2/layout/IconVerticalSolidList"/>
    <dgm:cxn modelId="{2D834FF6-532C-4668-9128-9AC54A48E142}" type="presParOf" srcId="{F608DC7E-CC45-4447-AE6E-F69951817DF4}" destId="{1F04DFF7-383C-4E15-8515-E4901771CED9}" srcOrd="2" destOrd="0" presId="urn:microsoft.com/office/officeart/2018/2/layout/IconVerticalSolidList"/>
    <dgm:cxn modelId="{680D321B-7787-44AE-A456-70C3B4404A55}" type="presParOf" srcId="{F608DC7E-CC45-4447-AE6E-F69951817DF4}" destId="{5FCE84E8-235B-49E1-837E-464336F49DB6}" srcOrd="3" destOrd="0" presId="urn:microsoft.com/office/officeart/2018/2/layout/IconVerticalSolidList"/>
    <dgm:cxn modelId="{776E35F3-5E36-4702-96B6-C98E0225D7E2}" type="presParOf" srcId="{128FEAE1-21B9-42D4-AC91-F1B479B36ED7}" destId="{BCF09069-4AB8-4120-A69D-57D306BFDF90}" srcOrd="3" destOrd="0" presId="urn:microsoft.com/office/officeart/2018/2/layout/IconVerticalSolidList"/>
    <dgm:cxn modelId="{4AD50B3B-CF30-48E7-8AB9-7248B225ED1E}" type="presParOf" srcId="{128FEAE1-21B9-42D4-AC91-F1B479B36ED7}" destId="{E46B9EA9-A65D-4AF1-B873-08008FB7E7C0}" srcOrd="4" destOrd="0" presId="urn:microsoft.com/office/officeart/2018/2/layout/IconVerticalSolidList"/>
    <dgm:cxn modelId="{FFE6A4C7-8BBE-44FD-9D19-404F47F0972C}" type="presParOf" srcId="{E46B9EA9-A65D-4AF1-B873-08008FB7E7C0}" destId="{E527F3B2-0EB4-4407-BCDF-E0EE5BA60CB8}" srcOrd="0" destOrd="0" presId="urn:microsoft.com/office/officeart/2018/2/layout/IconVerticalSolidList"/>
    <dgm:cxn modelId="{483BB374-FAC8-4F9C-9C39-43D6F11403DB}" type="presParOf" srcId="{E46B9EA9-A65D-4AF1-B873-08008FB7E7C0}" destId="{4D29063F-519D-469E-99D6-663DF5E13870}" srcOrd="1" destOrd="0" presId="urn:microsoft.com/office/officeart/2018/2/layout/IconVerticalSolidList"/>
    <dgm:cxn modelId="{99CFD294-A322-4FC7-9475-E6018AAB6C96}" type="presParOf" srcId="{E46B9EA9-A65D-4AF1-B873-08008FB7E7C0}" destId="{EA47160D-CE02-4512-8448-427312C735B8}" srcOrd="2" destOrd="0" presId="urn:microsoft.com/office/officeart/2018/2/layout/IconVerticalSolidList"/>
    <dgm:cxn modelId="{91BB67CB-E154-4DDE-AEE6-4549F09F7BAC}" type="presParOf" srcId="{E46B9EA9-A65D-4AF1-B873-08008FB7E7C0}" destId="{1808C531-1E31-47BB-A35F-9E7D3AD0DC0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F7324E-4E17-4AD1-85B0-BA5582304C95}"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B7448B1-91D5-49F1-A738-527A0890A6BB}">
      <dgm:prSet/>
      <dgm:spPr/>
      <dgm:t>
        <a:bodyPr/>
        <a:lstStyle/>
        <a:p>
          <a:r>
            <a:rPr lang="en-US"/>
            <a:t>Linearity: The relationships between the predictors and the outcome variable is linear. This assumption can be relaxed with the use of nonlinear regression terms, Y = A + B + B^2. </a:t>
          </a:r>
        </a:p>
      </dgm:t>
    </dgm:pt>
    <dgm:pt modelId="{B99C929A-BA7D-4D86-95FD-D2D8D45B4C02}" type="parTrans" cxnId="{66F57787-0305-4F97-905D-0586AEF7D3B4}">
      <dgm:prSet/>
      <dgm:spPr/>
      <dgm:t>
        <a:bodyPr/>
        <a:lstStyle/>
        <a:p>
          <a:endParaRPr lang="en-US"/>
        </a:p>
      </dgm:t>
    </dgm:pt>
    <dgm:pt modelId="{50BC1077-C387-483C-B73F-C63BB088FDBA}" type="sibTrans" cxnId="{66F57787-0305-4F97-905D-0586AEF7D3B4}">
      <dgm:prSet/>
      <dgm:spPr/>
      <dgm:t>
        <a:bodyPr/>
        <a:lstStyle/>
        <a:p>
          <a:endParaRPr lang="en-US"/>
        </a:p>
      </dgm:t>
    </dgm:pt>
    <dgm:pt modelId="{2558FD51-1FFA-458B-8DD5-24FDB08FF445}">
      <dgm:prSet/>
      <dgm:spPr/>
      <dgm:t>
        <a:bodyPr/>
        <a:lstStyle/>
        <a:p>
          <a:r>
            <a:rPr lang="en-US" dirty="0"/>
            <a:t>Additivity: The impact of different covariates is additive, Y = A + B1 + B2. This assumption can be relaxed by using interactions, </a:t>
          </a:r>
        </a:p>
        <a:p>
          <a:r>
            <a:rPr lang="en-US" dirty="0"/>
            <a:t>Y = A + B1 * B2. </a:t>
          </a:r>
        </a:p>
      </dgm:t>
    </dgm:pt>
    <dgm:pt modelId="{22E5084E-C6E1-4DB3-9FE1-DF82A06D2425}" type="parTrans" cxnId="{D08174F4-59C8-4286-BEF6-9851EC981F64}">
      <dgm:prSet/>
      <dgm:spPr/>
      <dgm:t>
        <a:bodyPr/>
        <a:lstStyle/>
        <a:p>
          <a:endParaRPr lang="en-US"/>
        </a:p>
      </dgm:t>
    </dgm:pt>
    <dgm:pt modelId="{88B718F7-48DC-4FF8-992A-44217C845FC5}" type="sibTrans" cxnId="{D08174F4-59C8-4286-BEF6-9851EC981F64}">
      <dgm:prSet/>
      <dgm:spPr/>
      <dgm:t>
        <a:bodyPr/>
        <a:lstStyle/>
        <a:p>
          <a:endParaRPr lang="en-US"/>
        </a:p>
      </dgm:t>
    </dgm:pt>
    <dgm:pt modelId="{F7F3251D-FF3C-438C-8FC3-0C4D3BDEB537}">
      <dgm:prSet/>
      <dgm:spPr/>
      <dgm:t>
        <a:bodyPr/>
        <a:lstStyle/>
        <a:p>
          <a:r>
            <a:rPr lang="en-US"/>
            <a:t>Independence: The errors associated with one observation are not correlated with the errors of any other observation. </a:t>
          </a:r>
        </a:p>
      </dgm:t>
    </dgm:pt>
    <dgm:pt modelId="{9BDF0B64-4FD5-4F8B-B40D-83EA6666C087}" type="parTrans" cxnId="{13DB5254-D64E-4474-B332-F7DDBCD19E2B}">
      <dgm:prSet/>
      <dgm:spPr/>
      <dgm:t>
        <a:bodyPr/>
        <a:lstStyle/>
        <a:p>
          <a:endParaRPr lang="en-US"/>
        </a:p>
      </dgm:t>
    </dgm:pt>
    <dgm:pt modelId="{2E94E358-1790-44EF-85D8-778F5E28AD44}" type="sibTrans" cxnId="{13DB5254-D64E-4474-B332-F7DDBCD19E2B}">
      <dgm:prSet/>
      <dgm:spPr/>
      <dgm:t>
        <a:bodyPr/>
        <a:lstStyle/>
        <a:p>
          <a:endParaRPr lang="en-US"/>
        </a:p>
      </dgm:t>
    </dgm:pt>
    <dgm:pt modelId="{9DBEE9B7-DEC5-4B86-9D05-E4C39EC10735}">
      <dgm:prSet/>
      <dgm:spPr/>
      <dgm:t>
        <a:bodyPr/>
        <a:lstStyle/>
        <a:p>
          <a:r>
            <a:rPr lang="en-US"/>
            <a:t>Normality: Errors are normally distributed. We can observe with histograms and examine residuals.</a:t>
          </a:r>
        </a:p>
      </dgm:t>
    </dgm:pt>
    <dgm:pt modelId="{272B8D9F-57A3-4EAD-8838-4CCD4A4AE0D0}" type="parTrans" cxnId="{6E3D8769-E581-4F8C-B2F1-3EA3034289B8}">
      <dgm:prSet/>
      <dgm:spPr/>
      <dgm:t>
        <a:bodyPr/>
        <a:lstStyle/>
        <a:p>
          <a:endParaRPr lang="en-US"/>
        </a:p>
      </dgm:t>
    </dgm:pt>
    <dgm:pt modelId="{77AF4CCB-0CC1-448B-BED7-CC77534BCBE7}" type="sibTrans" cxnId="{6E3D8769-E581-4F8C-B2F1-3EA3034289B8}">
      <dgm:prSet/>
      <dgm:spPr/>
      <dgm:t>
        <a:bodyPr/>
        <a:lstStyle/>
        <a:p>
          <a:endParaRPr lang="en-US"/>
        </a:p>
      </dgm:t>
    </dgm:pt>
    <dgm:pt modelId="{8F28F292-E2B8-4D88-A117-35C577BE622A}">
      <dgm:prSet/>
      <dgm:spPr/>
      <dgm:t>
        <a:bodyPr/>
        <a:lstStyle/>
        <a:p>
          <a:r>
            <a:rPr lang="en-US"/>
            <a:t>Homogeneity of variance (homoscedasticity): The error variance should be constant across levels of X. Check residual graphs.</a:t>
          </a:r>
        </a:p>
      </dgm:t>
    </dgm:pt>
    <dgm:pt modelId="{E077971E-657C-49AA-BB56-BE6BDCA216BB}" type="parTrans" cxnId="{542AC6D7-D5A7-4683-A9E4-6B486FCF4784}">
      <dgm:prSet/>
      <dgm:spPr/>
      <dgm:t>
        <a:bodyPr/>
        <a:lstStyle/>
        <a:p>
          <a:endParaRPr lang="en-US"/>
        </a:p>
      </dgm:t>
    </dgm:pt>
    <dgm:pt modelId="{C03CCB8C-F04F-4DD5-940D-4CA985B4788D}" type="sibTrans" cxnId="{542AC6D7-D5A7-4683-A9E4-6B486FCF4784}">
      <dgm:prSet/>
      <dgm:spPr/>
      <dgm:t>
        <a:bodyPr/>
        <a:lstStyle/>
        <a:p>
          <a:endParaRPr lang="en-US"/>
        </a:p>
      </dgm:t>
    </dgm:pt>
    <dgm:pt modelId="{DA00BBED-1299-4698-A45C-138029AA4106}">
      <dgm:prSet/>
      <dgm:spPr/>
      <dgm:t>
        <a:bodyPr/>
        <a:lstStyle/>
        <a:p>
          <a:r>
            <a:rPr lang="en-US"/>
            <a:t>Model specification: The model is specified correctly. This is based on your judgement (i.e., “Did I include the important variables?”).</a:t>
          </a:r>
        </a:p>
      </dgm:t>
    </dgm:pt>
    <dgm:pt modelId="{DCA93351-065A-46E7-9E4C-0DC870CA2039}" type="parTrans" cxnId="{FC9EAD49-CEC2-42DA-9EF6-BB76F57BDCDE}">
      <dgm:prSet/>
      <dgm:spPr/>
      <dgm:t>
        <a:bodyPr/>
        <a:lstStyle/>
        <a:p>
          <a:endParaRPr lang="en-US"/>
        </a:p>
      </dgm:t>
    </dgm:pt>
    <dgm:pt modelId="{35F7B97F-6FD7-4B66-A56E-CF290F343630}" type="sibTrans" cxnId="{FC9EAD49-CEC2-42DA-9EF6-BB76F57BDCDE}">
      <dgm:prSet/>
      <dgm:spPr/>
      <dgm:t>
        <a:bodyPr/>
        <a:lstStyle/>
        <a:p>
          <a:endParaRPr lang="en-US"/>
        </a:p>
      </dgm:t>
    </dgm:pt>
    <dgm:pt modelId="{86B30CA7-E79C-453D-8443-A0B4DC9FB2DA}" type="pres">
      <dgm:prSet presAssocID="{98F7324E-4E17-4AD1-85B0-BA5582304C95}" presName="diagram" presStyleCnt="0">
        <dgm:presLayoutVars>
          <dgm:dir/>
          <dgm:resizeHandles val="exact"/>
        </dgm:presLayoutVars>
      </dgm:prSet>
      <dgm:spPr/>
    </dgm:pt>
    <dgm:pt modelId="{907DA507-F0E7-4479-9AAD-5B7FE1859D87}" type="pres">
      <dgm:prSet presAssocID="{FB7448B1-91D5-49F1-A738-527A0890A6BB}" presName="node" presStyleLbl="node1" presStyleIdx="0" presStyleCnt="6">
        <dgm:presLayoutVars>
          <dgm:bulletEnabled val="1"/>
        </dgm:presLayoutVars>
      </dgm:prSet>
      <dgm:spPr/>
    </dgm:pt>
    <dgm:pt modelId="{F92CA0BC-5E8D-4B78-9412-81D8CCF70251}" type="pres">
      <dgm:prSet presAssocID="{50BC1077-C387-483C-B73F-C63BB088FDBA}" presName="sibTrans" presStyleCnt="0"/>
      <dgm:spPr/>
    </dgm:pt>
    <dgm:pt modelId="{ED66BE33-BFDC-4BDD-A257-FAF07B941360}" type="pres">
      <dgm:prSet presAssocID="{2558FD51-1FFA-458B-8DD5-24FDB08FF445}" presName="node" presStyleLbl="node1" presStyleIdx="1" presStyleCnt="6">
        <dgm:presLayoutVars>
          <dgm:bulletEnabled val="1"/>
        </dgm:presLayoutVars>
      </dgm:prSet>
      <dgm:spPr/>
    </dgm:pt>
    <dgm:pt modelId="{72B51E35-EF6A-47C5-84FD-F0C4A53EDEE4}" type="pres">
      <dgm:prSet presAssocID="{88B718F7-48DC-4FF8-992A-44217C845FC5}" presName="sibTrans" presStyleCnt="0"/>
      <dgm:spPr/>
    </dgm:pt>
    <dgm:pt modelId="{3E3611E3-62F4-424A-B84D-D854B545A146}" type="pres">
      <dgm:prSet presAssocID="{F7F3251D-FF3C-438C-8FC3-0C4D3BDEB537}" presName="node" presStyleLbl="node1" presStyleIdx="2" presStyleCnt="6">
        <dgm:presLayoutVars>
          <dgm:bulletEnabled val="1"/>
        </dgm:presLayoutVars>
      </dgm:prSet>
      <dgm:spPr/>
    </dgm:pt>
    <dgm:pt modelId="{01A62728-CC37-42C7-B032-05CB8881BC0C}" type="pres">
      <dgm:prSet presAssocID="{2E94E358-1790-44EF-85D8-778F5E28AD44}" presName="sibTrans" presStyleCnt="0"/>
      <dgm:spPr/>
    </dgm:pt>
    <dgm:pt modelId="{A0E95ADB-CE84-4840-A766-6639316535F5}" type="pres">
      <dgm:prSet presAssocID="{9DBEE9B7-DEC5-4B86-9D05-E4C39EC10735}" presName="node" presStyleLbl="node1" presStyleIdx="3" presStyleCnt="6">
        <dgm:presLayoutVars>
          <dgm:bulletEnabled val="1"/>
        </dgm:presLayoutVars>
      </dgm:prSet>
      <dgm:spPr/>
    </dgm:pt>
    <dgm:pt modelId="{422CB7CB-8F1A-4936-9D0F-AB040C8CD609}" type="pres">
      <dgm:prSet presAssocID="{77AF4CCB-0CC1-448B-BED7-CC77534BCBE7}" presName="sibTrans" presStyleCnt="0"/>
      <dgm:spPr/>
    </dgm:pt>
    <dgm:pt modelId="{819E9E05-1C78-4613-917D-B776DA7456E5}" type="pres">
      <dgm:prSet presAssocID="{8F28F292-E2B8-4D88-A117-35C577BE622A}" presName="node" presStyleLbl="node1" presStyleIdx="4" presStyleCnt="6">
        <dgm:presLayoutVars>
          <dgm:bulletEnabled val="1"/>
        </dgm:presLayoutVars>
      </dgm:prSet>
      <dgm:spPr/>
    </dgm:pt>
    <dgm:pt modelId="{C77E01C3-D6B6-42D1-B307-5397E86F4D49}" type="pres">
      <dgm:prSet presAssocID="{C03CCB8C-F04F-4DD5-940D-4CA985B4788D}" presName="sibTrans" presStyleCnt="0"/>
      <dgm:spPr/>
    </dgm:pt>
    <dgm:pt modelId="{0A70AC33-1748-4206-8212-11B5CB55AB22}" type="pres">
      <dgm:prSet presAssocID="{DA00BBED-1299-4698-A45C-138029AA4106}" presName="node" presStyleLbl="node1" presStyleIdx="5" presStyleCnt="6">
        <dgm:presLayoutVars>
          <dgm:bulletEnabled val="1"/>
        </dgm:presLayoutVars>
      </dgm:prSet>
      <dgm:spPr/>
    </dgm:pt>
  </dgm:ptLst>
  <dgm:cxnLst>
    <dgm:cxn modelId="{1EAC5F1C-5EC4-40D4-B004-271929AB0439}" type="presOf" srcId="{9DBEE9B7-DEC5-4B86-9D05-E4C39EC10735}" destId="{A0E95ADB-CE84-4840-A766-6639316535F5}" srcOrd="0" destOrd="0" presId="urn:microsoft.com/office/officeart/2005/8/layout/default"/>
    <dgm:cxn modelId="{1A7AFC38-123A-4EC5-8D86-B83B80501C76}" type="presOf" srcId="{F7F3251D-FF3C-438C-8FC3-0C4D3BDEB537}" destId="{3E3611E3-62F4-424A-B84D-D854B545A146}" srcOrd="0" destOrd="0" presId="urn:microsoft.com/office/officeart/2005/8/layout/default"/>
    <dgm:cxn modelId="{B3102D69-98DE-4EA5-B227-4A59B97EACAB}" type="presOf" srcId="{DA00BBED-1299-4698-A45C-138029AA4106}" destId="{0A70AC33-1748-4206-8212-11B5CB55AB22}" srcOrd="0" destOrd="0" presId="urn:microsoft.com/office/officeart/2005/8/layout/default"/>
    <dgm:cxn modelId="{6E3D8769-E581-4F8C-B2F1-3EA3034289B8}" srcId="{98F7324E-4E17-4AD1-85B0-BA5582304C95}" destId="{9DBEE9B7-DEC5-4B86-9D05-E4C39EC10735}" srcOrd="3" destOrd="0" parTransId="{272B8D9F-57A3-4EAD-8838-4CCD4A4AE0D0}" sibTransId="{77AF4CCB-0CC1-448B-BED7-CC77534BCBE7}"/>
    <dgm:cxn modelId="{FC9EAD49-CEC2-42DA-9EF6-BB76F57BDCDE}" srcId="{98F7324E-4E17-4AD1-85B0-BA5582304C95}" destId="{DA00BBED-1299-4698-A45C-138029AA4106}" srcOrd="5" destOrd="0" parTransId="{DCA93351-065A-46E7-9E4C-0DC870CA2039}" sibTransId="{35F7B97F-6FD7-4B66-A56E-CF290F343630}"/>
    <dgm:cxn modelId="{13DB5254-D64E-4474-B332-F7DDBCD19E2B}" srcId="{98F7324E-4E17-4AD1-85B0-BA5582304C95}" destId="{F7F3251D-FF3C-438C-8FC3-0C4D3BDEB537}" srcOrd="2" destOrd="0" parTransId="{9BDF0B64-4FD5-4F8B-B40D-83EA6666C087}" sibTransId="{2E94E358-1790-44EF-85D8-778F5E28AD44}"/>
    <dgm:cxn modelId="{66F57787-0305-4F97-905D-0586AEF7D3B4}" srcId="{98F7324E-4E17-4AD1-85B0-BA5582304C95}" destId="{FB7448B1-91D5-49F1-A738-527A0890A6BB}" srcOrd="0" destOrd="0" parTransId="{B99C929A-BA7D-4D86-95FD-D2D8D45B4C02}" sibTransId="{50BC1077-C387-483C-B73F-C63BB088FDBA}"/>
    <dgm:cxn modelId="{B2EF928B-41BD-49B7-9013-0393E10EBF11}" type="presOf" srcId="{FB7448B1-91D5-49F1-A738-527A0890A6BB}" destId="{907DA507-F0E7-4479-9AAD-5B7FE1859D87}" srcOrd="0" destOrd="0" presId="urn:microsoft.com/office/officeart/2005/8/layout/default"/>
    <dgm:cxn modelId="{EF8A93C2-8196-4154-8210-F47B67555CAB}" type="presOf" srcId="{98F7324E-4E17-4AD1-85B0-BA5582304C95}" destId="{86B30CA7-E79C-453D-8443-A0B4DC9FB2DA}" srcOrd="0" destOrd="0" presId="urn:microsoft.com/office/officeart/2005/8/layout/default"/>
    <dgm:cxn modelId="{542AC6D7-D5A7-4683-A9E4-6B486FCF4784}" srcId="{98F7324E-4E17-4AD1-85B0-BA5582304C95}" destId="{8F28F292-E2B8-4D88-A117-35C577BE622A}" srcOrd="4" destOrd="0" parTransId="{E077971E-657C-49AA-BB56-BE6BDCA216BB}" sibTransId="{C03CCB8C-F04F-4DD5-940D-4CA985B4788D}"/>
    <dgm:cxn modelId="{28136AE1-5009-4694-8162-F6FDC17CA484}" type="presOf" srcId="{2558FD51-1FFA-458B-8DD5-24FDB08FF445}" destId="{ED66BE33-BFDC-4BDD-A257-FAF07B941360}" srcOrd="0" destOrd="0" presId="urn:microsoft.com/office/officeart/2005/8/layout/default"/>
    <dgm:cxn modelId="{0AF4ECE8-5C51-4863-B5FB-F4791BF5D71B}" type="presOf" srcId="{8F28F292-E2B8-4D88-A117-35C577BE622A}" destId="{819E9E05-1C78-4613-917D-B776DA7456E5}" srcOrd="0" destOrd="0" presId="urn:microsoft.com/office/officeart/2005/8/layout/default"/>
    <dgm:cxn modelId="{D08174F4-59C8-4286-BEF6-9851EC981F64}" srcId="{98F7324E-4E17-4AD1-85B0-BA5582304C95}" destId="{2558FD51-1FFA-458B-8DD5-24FDB08FF445}" srcOrd="1" destOrd="0" parTransId="{22E5084E-C6E1-4DB3-9FE1-DF82A06D2425}" sibTransId="{88B718F7-48DC-4FF8-992A-44217C845FC5}"/>
    <dgm:cxn modelId="{24743BD3-57E2-4CFA-8A3C-FB5DFB921790}" type="presParOf" srcId="{86B30CA7-E79C-453D-8443-A0B4DC9FB2DA}" destId="{907DA507-F0E7-4479-9AAD-5B7FE1859D87}" srcOrd="0" destOrd="0" presId="urn:microsoft.com/office/officeart/2005/8/layout/default"/>
    <dgm:cxn modelId="{EF721404-A455-4B91-A148-B71452040DD0}" type="presParOf" srcId="{86B30CA7-E79C-453D-8443-A0B4DC9FB2DA}" destId="{F92CA0BC-5E8D-4B78-9412-81D8CCF70251}" srcOrd="1" destOrd="0" presId="urn:microsoft.com/office/officeart/2005/8/layout/default"/>
    <dgm:cxn modelId="{B5D7EBAB-E13F-4486-B62B-1EB7B6ED2296}" type="presParOf" srcId="{86B30CA7-E79C-453D-8443-A0B4DC9FB2DA}" destId="{ED66BE33-BFDC-4BDD-A257-FAF07B941360}" srcOrd="2" destOrd="0" presId="urn:microsoft.com/office/officeart/2005/8/layout/default"/>
    <dgm:cxn modelId="{BDDDF542-9B16-40CF-8CE3-2425C837A983}" type="presParOf" srcId="{86B30CA7-E79C-453D-8443-A0B4DC9FB2DA}" destId="{72B51E35-EF6A-47C5-84FD-F0C4A53EDEE4}" srcOrd="3" destOrd="0" presId="urn:microsoft.com/office/officeart/2005/8/layout/default"/>
    <dgm:cxn modelId="{9183B8C5-829A-4253-846D-7B415561C85A}" type="presParOf" srcId="{86B30CA7-E79C-453D-8443-A0B4DC9FB2DA}" destId="{3E3611E3-62F4-424A-B84D-D854B545A146}" srcOrd="4" destOrd="0" presId="urn:microsoft.com/office/officeart/2005/8/layout/default"/>
    <dgm:cxn modelId="{F8D09E80-2F17-4EB2-8AD7-29C9119DEAD6}" type="presParOf" srcId="{86B30CA7-E79C-453D-8443-A0B4DC9FB2DA}" destId="{01A62728-CC37-42C7-B032-05CB8881BC0C}" srcOrd="5" destOrd="0" presId="urn:microsoft.com/office/officeart/2005/8/layout/default"/>
    <dgm:cxn modelId="{F5A51C80-BD2E-476F-9807-C50F19746E6B}" type="presParOf" srcId="{86B30CA7-E79C-453D-8443-A0B4DC9FB2DA}" destId="{A0E95ADB-CE84-4840-A766-6639316535F5}" srcOrd="6" destOrd="0" presId="urn:microsoft.com/office/officeart/2005/8/layout/default"/>
    <dgm:cxn modelId="{7BB1E2BF-8FFB-46FD-92E1-40656DB00BE9}" type="presParOf" srcId="{86B30CA7-E79C-453D-8443-A0B4DC9FB2DA}" destId="{422CB7CB-8F1A-4936-9D0F-AB040C8CD609}" srcOrd="7" destOrd="0" presId="urn:microsoft.com/office/officeart/2005/8/layout/default"/>
    <dgm:cxn modelId="{C8CBE2FD-71D1-458B-8194-D1F3C19C320D}" type="presParOf" srcId="{86B30CA7-E79C-453D-8443-A0B4DC9FB2DA}" destId="{819E9E05-1C78-4613-917D-B776DA7456E5}" srcOrd="8" destOrd="0" presId="urn:microsoft.com/office/officeart/2005/8/layout/default"/>
    <dgm:cxn modelId="{FE235AD2-ADA9-4BCA-A659-54631B5DFE13}" type="presParOf" srcId="{86B30CA7-E79C-453D-8443-A0B4DC9FB2DA}" destId="{C77E01C3-D6B6-42D1-B307-5397E86F4D49}" srcOrd="9" destOrd="0" presId="urn:microsoft.com/office/officeart/2005/8/layout/default"/>
    <dgm:cxn modelId="{85F5E7C1-3179-4E6A-8B09-BF18D132FCFE}" type="presParOf" srcId="{86B30CA7-E79C-453D-8443-A0B4DC9FB2DA}" destId="{0A70AC33-1748-4206-8212-11B5CB55AB2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8412E5-84A5-4D82-AE97-A40971632DA8}"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92D34C88-7D9C-481D-9522-A764A5B5C7B1}">
      <dgm:prSet/>
      <dgm:spPr/>
      <dgm:t>
        <a:bodyPr/>
        <a:lstStyle/>
        <a:p>
          <a:r>
            <a:rPr lang="en-US"/>
            <a:t>Research design</a:t>
          </a:r>
        </a:p>
      </dgm:t>
    </dgm:pt>
    <dgm:pt modelId="{51ADAF28-02B9-4FF7-BA0E-7BAB2C427489}" type="parTrans" cxnId="{5DF28E02-FDFB-4AE9-BA46-60502C0AE9E7}">
      <dgm:prSet/>
      <dgm:spPr/>
      <dgm:t>
        <a:bodyPr/>
        <a:lstStyle/>
        <a:p>
          <a:endParaRPr lang="en-US"/>
        </a:p>
      </dgm:t>
    </dgm:pt>
    <dgm:pt modelId="{B551D580-0A5E-48FF-8A31-4632F9E9D92F}" type="sibTrans" cxnId="{5DF28E02-FDFB-4AE9-BA46-60502C0AE9E7}">
      <dgm:prSet/>
      <dgm:spPr/>
      <dgm:t>
        <a:bodyPr/>
        <a:lstStyle/>
        <a:p>
          <a:endParaRPr lang="en-US"/>
        </a:p>
      </dgm:t>
    </dgm:pt>
    <dgm:pt modelId="{DC43D3CF-DCC7-41C9-BC27-AD668EA77899}">
      <dgm:prSet/>
      <dgm:spPr/>
      <dgm:t>
        <a:bodyPr/>
        <a:lstStyle/>
        <a:p>
          <a:r>
            <a:rPr lang="en-US" dirty="0"/>
            <a:t>Data collection: Don’t categorize continuous predictors when possible, get wide distributions. Use well defined groups.</a:t>
          </a:r>
        </a:p>
      </dgm:t>
    </dgm:pt>
    <dgm:pt modelId="{D666BE60-1C14-49F7-B1D1-087F63A9086A}" type="parTrans" cxnId="{47196655-F228-48CA-9FB3-B9E7011C6844}">
      <dgm:prSet/>
      <dgm:spPr/>
      <dgm:t>
        <a:bodyPr/>
        <a:lstStyle/>
        <a:p>
          <a:endParaRPr lang="en-US"/>
        </a:p>
      </dgm:t>
    </dgm:pt>
    <dgm:pt modelId="{86F7F9E9-043C-4996-8563-4ACCBD75FEA5}" type="sibTrans" cxnId="{47196655-F228-48CA-9FB3-B9E7011C6844}">
      <dgm:prSet/>
      <dgm:spPr/>
      <dgm:t>
        <a:bodyPr/>
        <a:lstStyle/>
        <a:p>
          <a:endParaRPr lang="en-US"/>
        </a:p>
      </dgm:t>
    </dgm:pt>
    <dgm:pt modelId="{0F2EA078-2B5C-4DF1-AB22-DF34D22DCA4A}">
      <dgm:prSet/>
      <dgm:spPr/>
      <dgm:t>
        <a:bodyPr/>
        <a:lstStyle/>
        <a:p>
          <a:r>
            <a:rPr lang="en-US"/>
            <a:t>Descriptive statistics, examine outcome means by quartiles or categories.</a:t>
          </a:r>
        </a:p>
      </dgm:t>
    </dgm:pt>
    <dgm:pt modelId="{71686213-F148-4541-BDCF-CCAC8A50F748}" type="parTrans" cxnId="{C2BA5DCE-2288-48AC-A8E3-91C229BD14A7}">
      <dgm:prSet/>
      <dgm:spPr/>
      <dgm:t>
        <a:bodyPr/>
        <a:lstStyle/>
        <a:p>
          <a:endParaRPr lang="en-US"/>
        </a:p>
      </dgm:t>
    </dgm:pt>
    <dgm:pt modelId="{829B70B5-14EB-45F8-BCE5-94FFE3675C5E}" type="sibTrans" cxnId="{C2BA5DCE-2288-48AC-A8E3-91C229BD14A7}">
      <dgm:prSet/>
      <dgm:spPr/>
      <dgm:t>
        <a:bodyPr/>
        <a:lstStyle/>
        <a:p>
          <a:endParaRPr lang="en-US"/>
        </a:p>
      </dgm:t>
    </dgm:pt>
    <dgm:pt modelId="{A47A3D36-2020-426D-9DC6-72381B0432D4}">
      <dgm:prSet/>
      <dgm:spPr/>
      <dgm:t>
        <a:bodyPr/>
        <a:lstStyle/>
        <a:p>
          <a:r>
            <a:rPr lang="en-US"/>
            <a:t>Run and assess the model.</a:t>
          </a:r>
        </a:p>
      </dgm:t>
    </dgm:pt>
    <dgm:pt modelId="{8676C010-B400-4C3A-8CE1-4C8A972B0D93}" type="parTrans" cxnId="{85083E1F-AC3F-44E7-BAC0-3C79B462D7D3}">
      <dgm:prSet/>
      <dgm:spPr/>
      <dgm:t>
        <a:bodyPr/>
        <a:lstStyle/>
        <a:p>
          <a:endParaRPr lang="en-US"/>
        </a:p>
      </dgm:t>
    </dgm:pt>
    <dgm:pt modelId="{C3C3B2A7-6011-4081-BC19-BC2DEAC0519F}" type="sibTrans" cxnId="{85083E1F-AC3F-44E7-BAC0-3C79B462D7D3}">
      <dgm:prSet/>
      <dgm:spPr/>
      <dgm:t>
        <a:bodyPr/>
        <a:lstStyle/>
        <a:p>
          <a:endParaRPr lang="en-US"/>
        </a:p>
      </dgm:t>
    </dgm:pt>
    <dgm:pt modelId="{3630BF23-6993-4624-A61E-7E900CF17BF6}">
      <dgm:prSet/>
      <dgm:spPr/>
      <dgm:t>
        <a:bodyPr/>
        <a:lstStyle/>
        <a:p>
          <a:r>
            <a:rPr lang="en-US"/>
            <a:t>Diagnostics and revisions (if needed).</a:t>
          </a:r>
        </a:p>
      </dgm:t>
    </dgm:pt>
    <dgm:pt modelId="{5FB1C12B-F58F-4F56-8303-805502989DA2}" type="parTrans" cxnId="{CE0067E6-A125-4AFF-832E-A7C586BC0738}">
      <dgm:prSet/>
      <dgm:spPr/>
      <dgm:t>
        <a:bodyPr/>
        <a:lstStyle/>
        <a:p>
          <a:endParaRPr lang="en-US"/>
        </a:p>
      </dgm:t>
    </dgm:pt>
    <dgm:pt modelId="{29C1ACC6-70F0-4679-A6D6-64F5881B2424}" type="sibTrans" cxnId="{CE0067E6-A125-4AFF-832E-A7C586BC0738}">
      <dgm:prSet/>
      <dgm:spPr/>
      <dgm:t>
        <a:bodyPr/>
        <a:lstStyle/>
        <a:p>
          <a:endParaRPr lang="en-US"/>
        </a:p>
      </dgm:t>
    </dgm:pt>
    <dgm:pt modelId="{A797D970-7079-4EA2-ACAF-E39E6E4864FC}">
      <dgm:prSet/>
      <dgm:spPr/>
      <dgm:t>
        <a:bodyPr/>
        <a:lstStyle/>
        <a:p>
          <a:r>
            <a:rPr lang="en-US"/>
            <a:t>Interpret results.</a:t>
          </a:r>
        </a:p>
      </dgm:t>
    </dgm:pt>
    <dgm:pt modelId="{60021458-7897-4E45-94E3-B4E99C290FDB}" type="parTrans" cxnId="{6FF0E7AE-609B-4397-AE79-1FE4B13D9882}">
      <dgm:prSet/>
      <dgm:spPr/>
      <dgm:t>
        <a:bodyPr/>
        <a:lstStyle/>
        <a:p>
          <a:endParaRPr lang="en-US"/>
        </a:p>
      </dgm:t>
    </dgm:pt>
    <dgm:pt modelId="{6CDE4798-207D-40DF-92A2-01441E13CD68}" type="sibTrans" cxnId="{6FF0E7AE-609B-4397-AE79-1FE4B13D9882}">
      <dgm:prSet/>
      <dgm:spPr/>
      <dgm:t>
        <a:bodyPr/>
        <a:lstStyle/>
        <a:p>
          <a:endParaRPr lang="en-US"/>
        </a:p>
      </dgm:t>
    </dgm:pt>
    <dgm:pt modelId="{75FA81BB-0A28-47DD-B235-48AFF4DA2A40}">
      <dgm:prSet/>
      <dgm:spPr/>
      <dgm:t>
        <a:bodyPr/>
        <a:lstStyle/>
        <a:p>
          <a:r>
            <a:rPr lang="en-US"/>
            <a:t>Consider strategies: 1) Data reduction to avoid collinearity, 2) identify outliers, 3) use N/15= variables to avoid overfitting.</a:t>
          </a:r>
        </a:p>
      </dgm:t>
    </dgm:pt>
    <dgm:pt modelId="{68166D1E-9955-40B8-80E4-1DB783C2B33A}" type="parTrans" cxnId="{2FC1DCE5-929D-4C00-A436-B2322103BBA1}">
      <dgm:prSet/>
      <dgm:spPr/>
      <dgm:t>
        <a:bodyPr/>
        <a:lstStyle/>
        <a:p>
          <a:endParaRPr lang="en-US"/>
        </a:p>
      </dgm:t>
    </dgm:pt>
    <dgm:pt modelId="{DF91C87C-B4DA-4DDB-96D3-051055B2DC2D}" type="sibTrans" cxnId="{2FC1DCE5-929D-4C00-A436-B2322103BBA1}">
      <dgm:prSet/>
      <dgm:spPr/>
      <dgm:t>
        <a:bodyPr/>
        <a:lstStyle/>
        <a:p>
          <a:endParaRPr lang="en-US"/>
        </a:p>
      </dgm:t>
    </dgm:pt>
    <dgm:pt modelId="{80D89E14-DA5E-47BA-8003-6D1D805B44A1}" type="pres">
      <dgm:prSet presAssocID="{098412E5-84A5-4D82-AE97-A40971632DA8}" presName="root" presStyleCnt="0">
        <dgm:presLayoutVars>
          <dgm:dir/>
          <dgm:resizeHandles val="exact"/>
        </dgm:presLayoutVars>
      </dgm:prSet>
      <dgm:spPr/>
    </dgm:pt>
    <dgm:pt modelId="{A7E0A38C-263B-4661-A4ED-B060ADE22BDF}" type="pres">
      <dgm:prSet presAssocID="{098412E5-84A5-4D82-AE97-A40971632DA8}" presName="container" presStyleCnt="0">
        <dgm:presLayoutVars>
          <dgm:dir/>
          <dgm:resizeHandles val="exact"/>
        </dgm:presLayoutVars>
      </dgm:prSet>
      <dgm:spPr/>
    </dgm:pt>
    <dgm:pt modelId="{60B8F087-8A3F-46AA-8947-C49E6D1E47ED}" type="pres">
      <dgm:prSet presAssocID="{92D34C88-7D9C-481D-9522-A764A5B5C7B1}" presName="compNode" presStyleCnt="0"/>
      <dgm:spPr/>
    </dgm:pt>
    <dgm:pt modelId="{38A989F1-4210-4494-B1D1-43BC415A5428}" type="pres">
      <dgm:prSet presAssocID="{92D34C88-7D9C-481D-9522-A764A5B5C7B1}" presName="iconBgRect" presStyleLbl="bgShp" presStyleIdx="0" presStyleCnt="7"/>
      <dgm:spPr/>
    </dgm:pt>
    <dgm:pt modelId="{D25CBFBC-6CE7-4A11-819B-1F9EA33D70F0}" type="pres">
      <dgm:prSet presAssocID="{92D34C88-7D9C-481D-9522-A764A5B5C7B1}"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9D03F436-F7D9-48AD-95BB-49FBE0EA3EAA}" type="pres">
      <dgm:prSet presAssocID="{92D34C88-7D9C-481D-9522-A764A5B5C7B1}" presName="spaceRect" presStyleCnt="0"/>
      <dgm:spPr/>
    </dgm:pt>
    <dgm:pt modelId="{88941E4B-F565-45C1-880C-3127B9D619A8}" type="pres">
      <dgm:prSet presAssocID="{92D34C88-7D9C-481D-9522-A764A5B5C7B1}" presName="textRect" presStyleLbl="revTx" presStyleIdx="0" presStyleCnt="7">
        <dgm:presLayoutVars>
          <dgm:chMax val="1"/>
          <dgm:chPref val="1"/>
        </dgm:presLayoutVars>
      </dgm:prSet>
      <dgm:spPr/>
    </dgm:pt>
    <dgm:pt modelId="{65FF8DD4-FED7-4AEB-A137-84331A98C475}" type="pres">
      <dgm:prSet presAssocID="{B551D580-0A5E-48FF-8A31-4632F9E9D92F}" presName="sibTrans" presStyleLbl="sibTrans2D1" presStyleIdx="0" presStyleCnt="0"/>
      <dgm:spPr/>
    </dgm:pt>
    <dgm:pt modelId="{17B0E993-FE20-46ED-85B5-16DBDECD69E0}" type="pres">
      <dgm:prSet presAssocID="{DC43D3CF-DCC7-41C9-BC27-AD668EA77899}" presName="compNode" presStyleCnt="0"/>
      <dgm:spPr/>
    </dgm:pt>
    <dgm:pt modelId="{61A21398-528A-45AF-AD0F-16214F453562}" type="pres">
      <dgm:prSet presAssocID="{DC43D3CF-DCC7-41C9-BC27-AD668EA77899}" presName="iconBgRect" presStyleLbl="bgShp" presStyleIdx="1" presStyleCnt="7"/>
      <dgm:spPr/>
    </dgm:pt>
    <dgm:pt modelId="{AC62966C-BCA8-470E-A8D1-4096C6FB83BE}" type="pres">
      <dgm:prSet presAssocID="{DC43D3CF-DCC7-41C9-BC27-AD668EA77899}"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lter"/>
        </a:ext>
      </dgm:extLst>
    </dgm:pt>
    <dgm:pt modelId="{44372260-2E72-4122-8650-DB5CD98A6E9D}" type="pres">
      <dgm:prSet presAssocID="{DC43D3CF-DCC7-41C9-BC27-AD668EA77899}" presName="spaceRect" presStyleCnt="0"/>
      <dgm:spPr/>
    </dgm:pt>
    <dgm:pt modelId="{8B8564BB-7994-4E63-A509-ED5F52B1AB75}" type="pres">
      <dgm:prSet presAssocID="{DC43D3CF-DCC7-41C9-BC27-AD668EA77899}" presName="textRect" presStyleLbl="revTx" presStyleIdx="1" presStyleCnt="7">
        <dgm:presLayoutVars>
          <dgm:chMax val="1"/>
          <dgm:chPref val="1"/>
        </dgm:presLayoutVars>
      </dgm:prSet>
      <dgm:spPr/>
    </dgm:pt>
    <dgm:pt modelId="{E0A54F16-41A2-46F4-B1D0-58588E08F3BE}" type="pres">
      <dgm:prSet presAssocID="{86F7F9E9-043C-4996-8563-4ACCBD75FEA5}" presName="sibTrans" presStyleLbl="sibTrans2D1" presStyleIdx="0" presStyleCnt="0"/>
      <dgm:spPr/>
    </dgm:pt>
    <dgm:pt modelId="{7875F6A5-0250-4578-8F18-D4B8FBD422E1}" type="pres">
      <dgm:prSet presAssocID="{0F2EA078-2B5C-4DF1-AB22-DF34D22DCA4A}" presName="compNode" presStyleCnt="0"/>
      <dgm:spPr/>
    </dgm:pt>
    <dgm:pt modelId="{A6872F89-2CA4-4315-A81D-EFE8B6205084}" type="pres">
      <dgm:prSet presAssocID="{0F2EA078-2B5C-4DF1-AB22-DF34D22DCA4A}" presName="iconBgRect" presStyleLbl="bgShp" presStyleIdx="2" presStyleCnt="7"/>
      <dgm:spPr/>
    </dgm:pt>
    <dgm:pt modelId="{6D1F5E73-B188-4EBB-840A-6E73B7F49B5C}" type="pres">
      <dgm:prSet presAssocID="{0F2EA078-2B5C-4DF1-AB22-DF34D22DCA4A}"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 chart"/>
        </a:ext>
      </dgm:extLst>
    </dgm:pt>
    <dgm:pt modelId="{DF8C7AE3-09CC-4DFE-BB9B-9E6DA4206B30}" type="pres">
      <dgm:prSet presAssocID="{0F2EA078-2B5C-4DF1-AB22-DF34D22DCA4A}" presName="spaceRect" presStyleCnt="0"/>
      <dgm:spPr/>
    </dgm:pt>
    <dgm:pt modelId="{188C6989-631D-4DBF-B6E3-A1828DAD0985}" type="pres">
      <dgm:prSet presAssocID="{0F2EA078-2B5C-4DF1-AB22-DF34D22DCA4A}" presName="textRect" presStyleLbl="revTx" presStyleIdx="2" presStyleCnt="7">
        <dgm:presLayoutVars>
          <dgm:chMax val="1"/>
          <dgm:chPref val="1"/>
        </dgm:presLayoutVars>
      </dgm:prSet>
      <dgm:spPr/>
    </dgm:pt>
    <dgm:pt modelId="{13A3075C-FA24-42E3-AD5A-5E5C10F66268}" type="pres">
      <dgm:prSet presAssocID="{829B70B5-14EB-45F8-BCE5-94FFE3675C5E}" presName="sibTrans" presStyleLbl="sibTrans2D1" presStyleIdx="0" presStyleCnt="0"/>
      <dgm:spPr/>
    </dgm:pt>
    <dgm:pt modelId="{80E54876-EEB9-412F-8444-636FAD9A4B0C}" type="pres">
      <dgm:prSet presAssocID="{A47A3D36-2020-426D-9DC6-72381B0432D4}" presName="compNode" presStyleCnt="0"/>
      <dgm:spPr/>
    </dgm:pt>
    <dgm:pt modelId="{2B5AF8F3-447B-40A7-887E-3E320E6D300C}" type="pres">
      <dgm:prSet presAssocID="{A47A3D36-2020-426D-9DC6-72381B0432D4}" presName="iconBgRect" presStyleLbl="bgShp" presStyleIdx="3" presStyleCnt="7"/>
      <dgm:spPr/>
    </dgm:pt>
    <dgm:pt modelId="{23E2C2D4-CD07-490D-8314-4F07C8BC5AD0}" type="pres">
      <dgm:prSet presAssocID="{A47A3D36-2020-426D-9DC6-72381B0432D4}"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rawl"/>
        </a:ext>
      </dgm:extLst>
    </dgm:pt>
    <dgm:pt modelId="{9B0A2F90-506D-42B5-8F34-244DF11579EC}" type="pres">
      <dgm:prSet presAssocID="{A47A3D36-2020-426D-9DC6-72381B0432D4}" presName="spaceRect" presStyleCnt="0"/>
      <dgm:spPr/>
    </dgm:pt>
    <dgm:pt modelId="{DB769692-5F42-4627-BE91-DA8E33046D1C}" type="pres">
      <dgm:prSet presAssocID="{A47A3D36-2020-426D-9DC6-72381B0432D4}" presName="textRect" presStyleLbl="revTx" presStyleIdx="3" presStyleCnt="7">
        <dgm:presLayoutVars>
          <dgm:chMax val="1"/>
          <dgm:chPref val="1"/>
        </dgm:presLayoutVars>
      </dgm:prSet>
      <dgm:spPr/>
    </dgm:pt>
    <dgm:pt modelId="{B738EB27-3903-4004-A49A-CB0DDEA5C91A}" type="pres">
      <dgm:prSet presAssocID="{C3C3B2A7-6011-4081-BC19-BC2DEAC0519F}" presName="sibTrans" presStyleLbl="sibTrans2D1" presStyleIdx="0" presStyleCnt="0"/>
      <dgm:spPr/>
    </dgm:pt>
    <dgm:pt modelId="{B33EF239-1C68-42BB-9C50-73BEDAF5F3A9}" type="pres">
      <dgm:prSet presAssocID="{3630BF23-6993-4624-A61E-7E900CF17BF6}" presName="compNode" presStyleCnt="0"/>
      <dgm:spPr/>
    </dgm:pt>
    <dgm:pt modelId="{B7C56B6A-32A5-4271-AD93-2C8B7723619A}" type="pres">
      <dgm:prSet presAssocID="{3630BF23-6993-4624-A61E-7E900CF17BF6}" presName="iconBgRect" presStyleLbl="bgShp" presStyleIdx="4" presStyleCnt="7"/>
      <dgm:spPr/>
    </dgm:pt>
    <dgm:pt modelId="{1020D887-B2BD-46B5-B2C9-F51669BD72C5}" type="pres">
      <dgm:prSet presAssocID="{3630BF23-6993-4624-A61E-7E900CF17BF6}"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Flowchart"/>
        </a:ext>
      </dgm:extLst>
    </dgm:pt>
    <dgm:pt modelId="{500FF546-0433-4A58-ADB3-2E61D5998D14}" type="pres">
      <dgm:prSet presAssocID="{3630BF23-6993-4624-A61E-7E900CF17BF6}" presName="spaceRect" presStyleCnt="0"/>
      <dgm:spPr/>
    </dgm:pt>
    <dgm:pt modelId="{0D1BCD03-C9F8-4E87-9566-C4630178BDDB}" type="pres">
      <dgm:prSet presAssocID="{3630BF23-6993-4624-A61E-7E900CF17BF6}" presName="textRect" presStyleLbl="revTx" presStyleIdx="4" presStyleCnt="7">
        <dgm:presLayoutVars>
          <dgm:chMax val="1"/>
          <dgm:chPref val="1"/>
        </dgm:presLayoutVars>
      </dgm:prSet>
      <dgm:spPr/>
    </dgm:pt>
    <dgm:pt modelId="{6C6BF06C-A273-4CCD-8626-E599CDDC462B}" type="pres">
      <dgm:prSet presAssocID="{29C1ACC6-70F0-4679-A6D6-64F5881B2424}" presName="sibTrans" presStyleLbl="sibTrans2D1" presStyleIdx="0" presStyleCnt="0"/>
      <dgm:spPr/>
    </dgm:pt>
    <dgm:pt modelId="{6DA2F557-0435-4C65-8259-842297D29AD4}" type="pres">
      <dgm:prSet presAssocID="{A797D970-7079-4EA2-ACAF-E39E6E4864FC}" presName="compNode" presStyleCnt="0"/>
      <dgm:spPr/>
    </dgm:pt>
    <dgm:pt modelId="{805505D5-47E0-45AD-AC3B-1981AF9A0D24}" type="pres">
      <dgm:prSet presAssocID="{A797D970-7079-4EA2-ACAF-E39E6E4864FC}" presName="iconBgRect" presStyleLbl="bgShp" presStyleIdx="5" presStyleCnt="7"/>
      <dgm:spPr/>
    </dgm:pt>
    <dgm:pt modelId="{3D5081B1-3069-4817-AE27-A74A38C540A2}" type="pres">
      <dgm:prSet presAssocID="{A797D970-7079-4EA2-ACAF-E39E6E4864FC}"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Pie chart"/>
        </a:ext>
      </dgm:extLst>
    </dgm:pt>
    <dgm:pt modelId="{FA4A2929-0657-4BE2-9A8C-8028F5863E01}" type="pres">
      <dgm:prSet presAssocID="{A797D970-7079-4EA2-ACAF-E39E6E4864FC}" presName="spaceRect" presStyleCnt="0"/>
      <dgm:spPr/>
    </dgm:pt>
    <dgm:pt modelId="{6DD9AD6A-7133-40AC-94D2-6EEA699B7F3F}" type="pres">
      <dgm:prSet presAssocID="{A797D970-7079-4EA2-ACAF-E39E6E4864FC}" presName="textRect" presStyleLbl="revTx" presStyleIdx="5" presStyleCnt="7">
        <dgm:presLayoutVars>
          <dgm:chMax val="1"/>
          <dgm:chPref val="1"/>
        </dgm:presLayoutVars>
      </dgm:prSet>
      <dgm:spPr/>
    </dgm:pt>
    <dgm:pt modelId="{EEE6A058-D119-4203-86E4-BF956D825D06}" type="pres">
      <dgm:prSet presAssocID="{6CDE4798-207D-40DF-92A2-01441E13CD68}" presName="sibTrans" presStyleLbl="sibTrans2D1" presStyleIdx="0" presStyleCnt="0"/>
      <dgm:spPr/>
    </dgm:pt>
    <dgm:pt modelId="{D1F849DB-A4E7-4C94-8EEF-461D3702647B}" type="pres">
      <dgm:prSet presAssocID="{75FA81BB-0A28-47DD-B235-48AFF4DA2A40}" presName="compNode" presStyleCnt="0"/>
      <dgm:spPr/>
    </dgm:pt>
    <dgm:pt modelId="{5677688D-27C7-4E13-9AB4-59D65646D859}" type="pres">
      <dgm:prSet presAssocID="{75FA81BB-0A28-47DD-B235-48AFF4DA2A40}" presName="iconBgRect" presStyleLbl="bgShp" presStyleIdx="6" presStyleCnt="7"/>
      <dgm:spPr/>
    </dgm:pt>
    <dgm:pt modelId="{1E1A29B7-2FFA-4425-80A7-8D8D7B1C57B7}" type="pres">
      <dgm:prSet presAssocID="{75FA81BB-0A28-47DD-B235-48AFF4DA2A40}"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tatistics"/>
        </a:ext>
      </dgm:extLst>
    </dgm:pt>
    <dgm:pt modelId="{28926369-6DC2-4AB4-A989-1D2B00EF6366}" type="pres">
      <dgm:prSet presAssocID="{75FA81BB-0A28-47DD-B235-48AFF4DA2A40}" presName="spaceRect" presStyleCnt="0"/>
      <dgm:spPr/>
    </dgm:pt>
    <dgm:pt modelId="{8D0DCC59-FBFD-4BEF-A8A2-DD96F6D5CAA2}" type="pres">
      <dgm:prSet presAssocID="{75FA81BB-0A28-47DD-B235-48AFF4DA2A40}" presName="textRect" presStyleLbl="revTx" presStyleIdx="6" presStyleCnt="7">
        <dgm:presLayoutVars>
          <dgm:chMax val="1"/>
          <dgm:chPref val="1"/>
        </dgm:presLayoutVars>
      </dgm:prSet>
      <dgm:spPr/>
    </dgm:pt>
  </dgm:ptLst>
  <dgm:cxnLst>
    <dgm:cxn modelId="{5DF28E02-FDFB-4AE9-BA46-60502C0AE9E7}" srcId="{098412E5-84A5-4D82-AE97-A40971632DA8}" destId="{92D34C88-7D9C-481D-9522-A764A5B5C7B1}" srcOrd="0" destOrd="0" parTransId="{51ADAF28-02B9-4FF7-BA0E-7BAB2C427489}" sibTransId="{B551D580-0A5E-48FF-8A31-4632F9E9D92F}"/>
    <dgm:cxn modelId="{85083E1F-AC3F-44E7-BAC0-3C79B462D7D3}" srcId="{098412E5-84A5-4D82-AE97-A40971632DA8}" destId="{A47A3D36-2020-426D-9DC6-72381B0432D4}" srcOrd="3" destOrd="0" parTransId="{8676C010-B400-4C3A-8CE1-4C8A972B0D93}" sibTransId="{C3C3B2A7-6011-4081-BC19-BC2DEAC0519F}"/>
    <dgm:cxn modelId="{4A8B7871-7D8D-42F8-9E7D-2D7DFD150CBD}" type="presOf" srcId="{B551D580-0A5E-48FF-8A31-4632F9E9D92F}" destId="{65FF8DD4-FED7-4AEB-A137-84331A98C475}" srcOrd="0" destOrd="0" presId="urn:microsoft.com/office/officeart/2018/2/layout/IconCircleList"/>
    <dgm:cxn modelId="{BAC1CC51-8FF5-48EF-98FF-AF40CA03C521}" type="presOf" srcId="{A797D970-7079-4EA2-ACAF-E39E6E4864FC}" destId="{6DD9AD6A-7133-40AC-94D2-6EEA699B7F3F}" srcOrd="0" destOrd="0" presId="urn:microsoft.com/office/officeart/2018/2/layout/IconCircleList"/>
    <dgm:cxn modelId="{3FE42B72-76BD-42C1-A06D-03C060FD72DE}" type="presOf" srcId="{86F7F9E9-043C-4996-8563-4ACCBD75FEA5}" destId="{E0A54F16-41A2-46F4-B1D0-58588E08F3BE}" srcOrd="0" destOrd="0" presId="urn:microsoft.com/office/officeart/2018/2/layout/IconCircleList"/>
    <dgm:cxn modelId="{47196655-F228-48CA-9FB3-B9E7011C6844}" srcId="{098412E5-84A5-4D82-AE97-A40971632DA8}" destId="{DC43D3CF-DCC7-41C9-BC27-AD668EA77899}" srcOrd="1" destOrd="0" parTransId="{D666BE60-1C14-49F7-B1D1-087F63A9086A}" sibTransId="{86F7F9E9-043C-4996-8563-4ACCBD75FEA5}"/>
    <dgm:cxn modelId="{C9B16556-A156-4762-8AE1-EAD08CA1FF61}" type="presOf" srcId="{098412E5-84A5-4D82-AE97-A40971632DA8}" destId="{80D89E14-DA5E-47BA-8003-6D1D805B44A1}" srcOrd="0" destOrd="0" presId="urn:microsoft.com/office/officeart/2018/2/layout/IconCircleList"/>
    <dgm:cxn modelId="{E64FAA7F-32A7-47E5-AF22-C7C220AAC4E7}" type="presOf" srcId="{A47A3D36-2020-426D-9DC6-72381B0432D4}" destId="{DB769692-5F42-4627-BE91-DA8E33046D1C}" srcOrd="0" destOrd="0" presId="urn:microsoft.com/office/officeart/2018/2/layout/IconCircleList"/>
    <dgm:cxn modelId="{E685C785-6A6F-4AF9-9B52-95FC3EBDFDF5}" type="presOf" srcId="{C3C3B2A7-6011-4081-BC19-BC2DEAC0519F}" destId="{B738EB27-3903-4004-A49A-CB0DDEA5C91A}" srcOrd="0" destOrd="0" presId="urn:microsoft.com/office/officeart/2018/2/layout/IconCircleList"/>
    <dgm:cxn modelId="{555BF48A-F8E6-4D58-A93D-F995FCBA06C9}" type="presOf" srcId="{75FA81BB-0A28-47DD-B235-48AFF4DA2A40}" destId="{8D0DCC59-FBFD-4BEF-A8A2-DD96F6D5CAA2}" srcOrd="0" destOrd="0" presId="urn:microsoft.com/office/officeart/2018/2/layout/IconCircleList"/>
    <dgm:cxn modelId="{D65938A7-3F34-47D8-BEFF-DBA199602029}" type="presOf" srcId="{29C1ACC6-70F0-4679-A6D6-64F5881B2424}" destId="{6C6BF06C-A273-4CCD-8626-E599CDDC462B}" srcOrd="0" destOrd="0" presId="urn:microsoft.com/office/officeart/2018/2/layout/IconCircleList"/>
    <dgm:cxn modelId="{6FF0E7AE-609B-4397-AE79-1FE4B13D9882}" srcId="{098412E5-84A5-4D82-AE97-A40971632DA8}" destId="{A797D970-7079-4EA2-ACAF-E39E6E4864FC}" srcOrd="5" destOrd="0" parTransId="{60021458-7897-4E45-94E3-B4E99C290FDB}" sibTransId="{6CDE4798-207D-40DF-92A2-01441E13CD68}"/>
    <dgm:cxn modelId="{01CB25C2-1740-4B6E-8171-CBEC741A1E53}" type="presOf" srcId="{DC43D3CF-DCC7-41C9-BC27-AD668EA77899}" destId="{8B8564BB-7994-4E63-A509-ED5F52B1AB75}" srcOrd="0" destOrd="0" presId="urn:microsoft.com/office/officeart/2018/2/layout/IconCircleList"/>
    <dgm:cxn modelId="{C2BA5DCE-2288-48AC-A8E3-91C229BD14A7}" srcId="{098412E5-84A5-4D82-AE97-A40971632DA8}" destId="{0F2EA078-2B5C-4DF1-AB22-DF34D22DCA4A}" srcOrd="2" destOrd="0" parTransId="{71686213-F148-4541-BDCF-CCAC8A50F748}" sibTransId="{829B70B5-14EB-45F8-BCE5-94FFE3675C5E}"/>
    <dgm:cxn modelId="{F56FABD2-6988-4769-AE33-FB81BD0DD46E}" type="presOf" srcId="{92D34C88-7D9C-481D-9522-A764A5B5C7B1}" destId="{88941E4B-F565-45C1-880C-3127B9D619A8}" srcOrd="0" destOrd="0" presId="urn:microsoft.com/office/officeart/2018/2/layout/IconCircleList"/>
    <dgm:cxn modelId="{965BF3D3-4ECC-4333-96AE-71B4339AF7CC}" type="presOf" srcId="{829B70B5-14EB-45F8-BCE5-94FFE3675C5E}" destId="{13A3075C-FA24-42E3-AD5A-5E5C10F66268}" srcOrd="0" destOrd="0" presId="urn:microsoft.com/office/officeart/2018/2/layout/IconCircleList"/>
    <dgm:cxn modelId="{047BCEE3-6097-4E33-9BD5-EAABD2202DDD}" type="presOf" srcId="{3630BF23-6993-4624-A61E-7E900CF17BF6}" destId="{0D1BCD03-C9F8-4E87-9566-C4630178BDDB}" srcOrd="0" destOrd="0" presId="urn:microsoft.com/office/officeart/2018/2/layout/IconCircleList"/>
    <dgm:cxn modelId="{2FC1DCE5-929D-4C00-A436-B2322103BBA1}" srcId="{098412E5-84A5-4D82-AE97-A40971632DA8}" destId="{75FA81BB-0A28-47DD-B235-48AFF4DA2A40}" srcOrd="6" destOrd="0" parTransId="{68166D1E-9955-40B8-80E4-1DB783C2B33A}" sibTransId="{DF91C87C-B4DA-4DDB-96D3-051055B2DC2D}"/>
    <dgm:cxn modelId="{CE0067E6-A125-4AFF-832E-A7C586BC0738}" srcId="{098412E5-84A5-4D82-AE97-A40971632DA8}" destId="{3630BF23-6993-4624-A61E-7E900CF17BF6}" srcOrd="4" destOrd="0" parTransId="{5FB1C12B-F58F-4F56-8303-805502989DA2}" sibTransId="{29C1ACC6-70F0-4679-A6D6-64F5881B2424}"/>
    <dgm:cxn modelId="{5DB246F2-5895-439F-8CC9-59457BDC3DA8}" type="presOf" srcId="{6CDE4798-207D-40DF-92A2-01441E13CD68}" destId="{EEE6A058-D119-4203-86E4-BF956D825D06}" srcOrd="0" destOrd="0" presId="urn:microsoft.com/office/officeart/2018/2/layout/IconCircleList"/>
    <dgm:cxn modelId="{8DBCE8F5-DF5D-45FF-A569-3B7218F99932}" type="presOf" srcId="{0F2EA078-2B5C-4DF1-AB22-DF34D22DCA4A}" destId="{188C6989-631D-4DBF-B6E3-A1828DAD0985}" srcOrd="0" destOrd="0" presId="urn:microsoft.com/office/officeart/2018/2/layout/IconCircleList"/>
    <dgm:cxn modelId="{999B5336-8C31-4EEB-A9BD-B9EB5E44E23A}" type="presParOf" srcId="{80D89E14-DA5E-47BA-8003-6D1D805B44A1}" destId="{A7E0A38C-263B-4661-A4ED-B060ADE22BDF}" srcOrd="0" destOrd="0" presId="urn:microsoft.com/office/officeart/2018/2/layout/IconCircleList"/>
    <dgm:cxn modelId="{25731B8E-A1D2-4A69-A9BC-391AA82A6C4A}" type="presParOf" srcId="{A7E0A38C-263B-4661-A4ED-B060ADE22BDF}" destId="{60B8F087-8A3F-46AA-8947-C49E6D1E47ED}" srcOrd="0" destOrd="0" presId="urn:microsoft.com/office/officeart/2018/2/layout/IconCircleList"/>
    <dgm:cxn modelId="{4AB58752-1D01-44CA-AC87-33CE9578FDE1}" type="presParOf" srcId="{60B8F087-8A3F-46AA-8947-C49E6D1E47ED}" destId="{38A989F1-4210-4494-B1D1-43BC415A5428}" srcOrd="0" destOrd="0" presId="urn:microsoft.com/office/officeart/2018/2/layout/IconCircleList"/>
    <dgm:cxn modelId="{5B94594B-7552-43DF-BDEE-229120616930}" type="presParOf" srcId="{60B8F087-8A3F-46AA-8947-C49E6D1E47ED}" destId="{D25CBFBC-6CE7-4A11-819B-1F9EA33D70F0}" srcOrd="1" destOrd="0" presId="urn:microsoft.com/office/officeart/2018/2/layout/IconCircleList"/>
    <dgm:cxn modelId="{9F46C6FC-39D7-4C7B-887F-0B83BA583ABE}" type="presParOf" srcId="{60B8F087-8A3F-46AA-8947-C49E6D1E47ED}" destId="{9D03F436-F7D9-48AD-95BB-49FBE0EA3EAA}" srcOrd="2" destOrd="0" presId="urn:microsoft.com/office/officeart/2018/2/layout/IconCircleList"/>
    <dgm:cxn modelId="{8397B203-A356-4A2C-B7C8-0F5C545F9D55}" type="presParOf" srcId="{60B8F087-8A3F-46AA-8947-C49E6D1E47ED}" destId="{88941E4B-F565-45C1-880C-3127B9D619A8}" srcOrd="3" destOrd="0" presId="urn:microsoft.com/office/officeart/2018/2/layout/IconCircleList"/>
    <dgm:cxn modelId="{67D1F827-29C2-453C-8642-F302B510D914}" type="presParOf" srcId="{A7E0A38C-263B-4661-A4ED-B060ADE22BDF}" destId="{65FF8DD4-FED7-4AEB-A137-84331A98C475}" srcOrd="1" destOrd="0" presId="urn:microsoft.com/office/officeart/2018/2/layout/IconCircleList"/>
    <dgm:cxn modelId="{4BCA33B1-0416-4FE9-96CC-728147D8A725}" type="presParOf" srcId="{A7E0A38C-263B-4661-A4ED-B060ADE22BDF}" destId="{17B0E993-FE20-46ED-85B5-16DBDECD69E0}" srcOrd="2" destOrd="0" presId="urn:microsoft.com/office/officeart/2018/2/layout/IconCircleList"/>
    <dgm:cxn modelId="{015432F3-944C-40B9-953F-9056979025BE}" type="presParOf" srcId="{17B0E993-FE20-46ED-85B5-16DBDECD69E0}" destId="{61A21398-528A-45AF-AD0F-16214F453562}" srcOrd="0" destOrd="0" presId="urn:microsoft.com/office/officeart/2018/2/layout/IconCircleList"/>
    <dgm:cxn modelId="{56FD206B-B428-41A7-B727-7BC6B4EBBC0D}" type="presParOf" srcId="{17B0E993-FE20-46ED-85B5-16DBDECD69E0}" destId="{AC62966C-BCA8-470E-A8D1-4096C6FB83BE}" srcOrd="1" destOrd="0" presId="urn:microsoft.com/office/officeart/2018/2/layout/IconCircleList"/>
    <dgm:cxn modelId="{5BBD8E06-180F-48DF-9FA1-39AEEDB3F60B}" type="presParOf" srcId="{17B0E993-FE20-46ED-85B5-16DBDECD69E0}" destId="{44372260-2E72-4122-8650-DB5CD98A6E9D}" srcOrd="2" destOrd="0" presId="urn:microsoft.com/office/officeart/2018/2/layout/IconCircleList"/>
    <dgm:cxn modelId="{1A29C051-AA11-4529-83F4-5B9416E19417}" type="presParOf" srcId="{17B0E993-FE20-46ED-85B5-16DBDECD69E0}" destId="{8B8564BB-7994-4E63-A509-ED5F52B1AB75}" srcOrd="3" destOrd="0" presId="urn:microsoft.com/office/officeart/2018/2/layout/IconCircleList"/>
    <dgm:cxn modelId="{1675CF6E-EC1B-4C77-AE43-2EA3179F4B7A}" type="presParOf" srcId="{A7E0A38C-263B-4661-A4ED-B060ADE22BDF}" destId="{E0A54F16-41A2-46F4-B1D0-58588E08F3BE}" srcOrd="3" destOrd="0" presId="urn:microsoft.com/office/officeart/2018/2/layout/IconCircleList"/>
    <dgm:cxn modelId="{DA53599F-12E8-46ED-97E9-2A55C58A4C2B}" type="presParOf" srcId="{A7E0A38C-263B-4661-A4ED-B060ADE22BDF}" destId="{7875F6A5-0250-4578-8F18-D4B8FBD422E1}" srcOrd="4" destOrd="0" presId="urn:microsoft.com/office/officeart/2018/2/layout/IconCircleList"/>
    <dgm:cxn modelId="{1E650A0A-31B3-4F6E-9002-06A87169E6D4}" type="presParOf" srcId="{7875F6A5-0250-4578-8F18-D4B8FBD422E1}" destId="{A6872F89-2CA4-4315-A81D-EFE8B6205084}" srcOrd="0" destOrd="0" presId="urn:microsoft.com/office/officeart/2018/2/layout/IconCircleList"/>
    <dgm:cxn modelId="{B525FB3E-8909-4D41-8060-4526F29F8DE1}" type="presParOf" srcId="{7875F6A5-0250-4578-8F18-D4B8FBD422E1}" destId="{6D1F5E73-B188-4EBB-840A-6E73B7F49B5C}" srcOrd="1" destOrd="0" presId="urn:microsoft.com/office/officeart/2018/2/layout/IconCircleList"/>
    <dgm:cxn modelId="{9AACA5DC-C118-4885-809C-73D82E749346}" type="presParOf" srcId="{7875F6A5-0250-4578-8F18-D4B8FBD422E1}" destId="{DF8C7AE3-09CC-4DFE-BB9B-9E6DA4206B30}" srcOrd="2" destOrd="0" presId="urn:microsoft.com/office/officeart/2018/2/layout/IconCircleList"/>
    <dgm:cxn modelId="{629FB7A5-AFEC-4431-9913-055C2D0DE628}" type="presParOf" srcId="{7875F6A5-0250-4578-8F18-D4B8FBD422E1}" destId="{188C6989-631D-4DBF-B6E3-A1828DAD0985}" srcOrd="3" destOrd="0" presId="urn:microsoft.com/office/officeart/2018/2/layout/IconCircleList"/>
    <dgm:cxn modelId="{24827C57-228B-4DE8-9C75-AACFC9E92F9B}" type="presParOf" srcId="{A7E0A38C-263B-4661-A4ED-B060ADE22BDF}" destId="{13A3075C-FA24-42E3-AD5A-5E5C10F66268}" srcOrd="5" destOrd="0" presId="urn:microsoft.com/office/officeart/2018/2/layout/IconCircleList"/>
    <dgm:cxn modelId="{81F538C7-39A6-4EF9-89E5-3AF3982D0676}" type="presParOf" srcId="{A7E0A38C-263B-4661-A4ED-B060ADE22BDF}" destId="{80E54876-EEB9-412F-8444-636FAD9A4B0C}" srcOrd="6" destOrd="0" presId="urn:microsoft.com/office/officeart/2018/2/layout/IconCircleList"/>
    <dgm:cxn modelId="{0B967B32-478C-4A52-851F-AC97065B8B67}" type="presParOf" srcId="{80E54876-EEB9-412F-8444-636FAD9A4B0C}" destId="{2B5AF8F3-447B-40A7-887E-3E320E6D300C}" srcOrd="0" destOrd="0" presId="urn:microsoft.com/office/officeart/2018/2/layout/IconCircleList"/>
    <dgm:cxn modelId="{EEB4C0EF-5D8E-476D-AC78-E7045F912575}" type="presParOf" srcId="{80E54876-EEB9-412F-8444-636FAD9A4B0C}" destId="{23E2C2D4-CD07-490D-8314-4F07C8BC5AD0}" srcOrd="1" destOrd="0" presId="urn:microsoft.com/office/officeart/2018/2/layout/IconCircleList"/>
    <dgm:cxn modelId="{5D8236F5-F75E-4BC7-8478-8A53BA1C56AA}" type="presParOf" srcId="{80E54876-EEB9-412F-8444-636FAD9A4B0C}" destId="{9B0A2F90-506D-42B5-8F34-244DF11579EC}" srcOrd="2" destOrd="0" presId="urn:microsoft.com/office/officeart/2018/2/layout/IconCircleList"/>
    <dgm:cxn modelId="{BAD65B35-C388-443B-B28F-77B1C911F18B}" type="presParOf" srcId="{80E54876-EEB9-412F-8444-636FAD9A4B0C}" destId="{DB769692-5F42-4627-BE91-DA8E33046D1C}" srcOrd="3" destOrd="0" presId="urn:microsoft.com/office/officeart/2018/2/layout/IconCircleList"/>
    <dgm:cxn modelId="{E3984DCC-34D1-4D6F-8279-5D7D9A808661}" type="presParOf" srcId="{A7E0A38C-263B-4661-A4ED-B060ADE22BDF}" destId="{B738EB27-3903-4004-A49A-CB0DDEA5C91A}" srcOrd="7" destOrd="0" presId="urn:microsoft.com/office/officeart/2018/2/layout/IconCircleList"/>
    <dgm:cxn modelId="{3CCB5CE9-4F3F-4744-847A-19B41FFC219B}" type="presParOf" srcId="{A7E0A38C-263B-4661-A4ED-B060ADE22BDF}" destId="{B33EF239-1C68-42BB-9C50-73BEDAF5F3A9}" srcOrd="8" destOrd="0" presId="urn:microsoft.com/office/officeart/2018/2/layout/IconCircleList"/>
    <dgm:cxn modelId="{E153CC89-3BC0-4768-A46C-4CAA5256E0AE}" type="presParOf" srcId="{B33EF239-1C68-42BB-9C50-73BEDAF5F3A9}" destId="{B7C56B6A-32A5-4271-AD93-2C8B7723619A}" srcOrd="0" destOrd="0" presId="urn:microsoft.com/office/officeart/2018/2/layout/IconCircleList"/>
    <dgm:cxn modelId="{C74D35E0-D2B3-4674-AAFE-0EC4D0353C8D}" type="presParOf" srcId="{B33EF239-1C68-42BB-9C50-73BEDAF5F3A9}" destId="{1020D887-B2BD-46B5-B2C9-F51669BD72C5}" srcOrd="1" destOrd="0" presId="urn:microsoft.com/office/officeart/2018/2/layout/IconCircleList"/>
    <dgm:cxn modelId="{232E5F21-2B45-4AD8-9F6E-D7C7F39ADBD1}" type="presParOf" srcId="{B33EF239-1C68-42BB-9C50-73BEDAF5F3A9}" destId="{500FF546-0433-4A58-ADB3-2E61D5998D14}" srcOrd="2" destOrd="0" presId="urn:microsoft.com/office/officeart/2018/2/layout/IconCircleList"/>
    <dgm:cxn modelId="{ABE12193-15AA-4D4C-9B3A-B769C605EDB8}" type="presParOf" srcId="{B33EF239-1C68-42BB-9C50-73BEDAF5F3A9}" destId="{0D1BCD03-C9F8-4E87-9566-C4630178BDDB}" srcOrd="3" destOrd="0" presId="urn:microsoft.com/office/officeart/2018/2/layout/IconCircleList"/>
    <dgm:cxn modelId="{9F691344-29E1-433E-9046-21F54854BB8A}" type="presParOf" srcId="{A7E0A38C-263B-4661-A4ED-B060ADE22BDF}" destId="{6C6BF06C-A273-4CCD-8626-E599CDDC462B}" srcOrd="9" destOrd="0" presId="urn:microsoft.com/office/officeart/2018/2/layout/IconCircleList"/>
    <dgm:cxn modelId="{1A8D182E-1015-493E-B3CB-5784855914C1}" type="presParOf" srcId="{A7E0A38C-263B-4661-A4ED-B060ADE22BDF}" destId="{6DA2F557-0435-4C65-8259-842297D29AD4}" srcOrd="10" destOrd="0" presId="urn:microsoft.com/office/officeart/2018/2/layout/IconCircleList"/>
    <dgm:cxn modelId="{2080A2DC-D205-498F-9BFA-06E4252AFCD5}" type="presParOf" srcId="{6DA2F557-0435-4C65-8259-842297D29AD4}" destId="{805505D5-47E0-45AD-AC3B-1981AF9A0D24}" srcOrd="0" destOrd="0" presId="urn:microsoft.com/office/officeart/2018/2/layout/IconCircleList"/>
    <dgm:cxn modelId="{67B3BE60-839E-4318-9417-D151AA55D442}" type="presParOf" srcId="{6DA2F557-0435-4C65-8259-842297D29AD4}" destId="{3D5081B1-3069-4817-AE27-A74A38C540A2}" srcOrd="1" destOrd="0" presId="urn:microsoft.com/office/officeart/2018/2/layout/IconCircleList"/>
    <dgm:cxn modelId="{B794AEFF-D505-40A6-9FA6-6638C66B077E}" type="presParOf" srcId="{6DA2F557-0435-4C65-8259-842297D29AD4}" destId="{FA4A2929-0657-4BE2-9A8C-8028F5863E01}" srcOrd="2" destOrd="0" presId="urn:microsoft.com/office/officeart/2018/2/layout/IconCircleList"/>
    <dgm:cxn modelId="{CC47927D-FCE0-4D7C-84DC-8C92FFF1EE10}" type="presParOf" srcId="{6DA2F557-0435-4C65-8259-842297D29AD4}" destId="{6DD9AD6A-7133-40AC-94D2-6EEA699B7F3F}" srcOrd="3" destOrd="0" presId="urn:microsoft.com/office/officeart/2018/2/layout/IconCircleList"/>
    <dgm:cxn modelId="{2417A369-8967-422B-8D34-9EC7F1E3FB0A}" type="presParOf" srcId="{A7E0A38C-263B-4661-A4ED-B060ADE22BDF}" destId="{EEE6A058-D119-4203-86E4-BF956D825D06}" srcOrd="11" destOrd="0" presId="urn:microsoft.com/office/officeart/2018/2/layout/IconCircleList"/>
    <dgm:cxn modelId="{79AC9FF9-C40B-4792-AF0A-AF78893E3542}" type="presParOf" srcId="{A7E0A38C-263B-4661-A4ED-B060ADE22BDF}" destId="{D1F849DB-A4E7-4C94-8EEF-461D3702647B}" srcOrd="12" destOrd="0" presId="urn:microsoft.com/office/officeart/2018/2/layout/IconCircleList"/>
    <dgm:cxn modelId="{74DE22FE-3ED6-4F29-A31F-DEA8B0D664C4}" type="presParOf" srcId="{D1F849DB-A4E7-4C94-8EEF-461D3702647B}" destId="{5677688D-27C7-4E13-9AB4-59D65646D859}" srcOrd="0" destOrd="0" presId="urn:microsoft.com/office/officeart/2018/2/layout/IconCircleList"/>
    <dgm:cxn modelId="{A8CECF02-0D17-431E-AEA8-0918A55E3D0E}" type="presParOf" srcId="{D1F849DB-A4E7-4C94-8EEF-461D3702647B}" destId="{1E1A29B7-2FFA-4425-80A7-8D8D7B1C57B7}" srcOrd="1" destOrd="0" presId="urn:microsoft.com/office/officeart/2018/2/layout/IconCircleList"/>
    <dgm:cxn modelId="{3F482555-919F-49D3-B2A3-3BD5C003C2B1}" type="presParOf" srcId="{D1F849DB-A4E7-4C94-8EEF-461D3702647B}" destId="{28926369-6DC2-4AB4-A989-1D2B00EF6366}" srcOrd="2" destOrd="0" presId="urn:microsoft.com/office/officeart/2018/2/layout/IconCircleList"/>
    <dgm:cxn modelId="{821B32B4-2F69-418B-94B4-914A559414CF}" type="presParOf" srcId="{D1F849DB-A4E7-4C94-8EEF-461D3702647B}" destId="{8D0DCC59-FBFD-4BEF-A8A2-DD96F6D5CAA2}"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D90EA5-81FF-4FF8-A7D9-7B24D1CF1D59}">
      <dsp:nvSpPr>
        <dsp:cNvPr id="0" name=""/>
        <dsp:cNvSpPr/>
      </dsp:nvSpPr>
      <dsp:spPr>
        <a:xfrm>
          <a:off x="12756"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6F32FC-CB51-4649-BA8B-E680B2B5400C}">
      <dsp:nvSpPr>
        <dsp:cNvPr id="0" name=""/>
        <dsp:cNvSpPr/>
      </dsp:nvSpPr>
      <dsp:spPr>
        <a:xfrm>
          <a:off x="494178"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In this session, we’ll cover Simple and Multiple Linear Regression.</a:t>
          </a:r>
        </a:p>
      </dsp:txBody>
      <dsp:txXfrm>
        <a:off x="574762" y="538547"/>
        <a:ext cx="4171627" cy="2590157"/>
      </dsp:txXfrm>
    </dsp:sp>
    <dsp:sp modelId="{8AC650F8-318C-496A-96BB-567059CC7630}">
      <dsp:nvSpPr>
        <dsp:cNvPr id="0" name=""/>
        <dsp:cNvSpPr/>
      </dsp:nvSpPr>
      <dsp:spPr>
        <a:xfrm>
          <a:off x="5308395" y="612"/>
          <a:ext cx="457586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20956A-F8F0-41F9-8221-E298D536F5F4}">
      <dsp:nvSpPr>
        <dsp:cNvPr id="0" name=""/>
        <dsp:cNvSpPr/>
      </dsp:nvSpPr>
      <dsp:spPr>
        <a:xfrm>
          <a:off x="5789817" y="457963"/>
          <a:ext cx="457586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We can answer the questions, “What is regression?” and “Why use regression?”</a:t>
          </a:r>
        </a:p>
      </dsp:txBody>
      <dsp:txXfrm>
        <a:off x="5870401" y="538547"/>
        <a:ext cx="4414697" cy="25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8E890-FED8-40A7-B80E-71B819C684CE}">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7F4540-93BF-4963-A957-3DC06C6E88CE}">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536E15-84DF-49F3-8B02-2CC751C92292}">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There are 2 approaches in testing hypotheses : 1) Balance our sample on all important things and then test (e.g., correlation or  t-test) or 2) gather data on all important things, then balance mathematically when we test.</a:t>
          </a:r>
        </a:p>
      </dsp:txBody>
      <dsp:txXfrm>
        <a:off x="1437631" y="531"/>
        <a:ext cx="9077968" cy="1244702"/>
      </dsp:txXfrm>
    </dsp:sp>
    <dsp:sp modelId="{DAB3C354-3F00-4CCE-A844-7A556E14592A}">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45CFEB-44F0-4880-8D5B-5805F14FD646}">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FCE84E8-235B-49E1-837E-464336F49DB6}">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dirty="0"/>
            <a:t>#1 is called an “experiment” and #2 is an “observational study”. Observational studies always work in health care. Experiments with randomization can be impractical or even unethical in health care.</a:t>
          </a:r>
        </a:p>
      </dsp:txBody>
      <dsp:txXfrm>
        <a:off x="1437631" y="1556410"/>
        <a:ext cx="9077968" cy="1244702"/>
      </dsp:txXfrm>
    </dsp:sp>
    <dsp:sp modelId="{E527F3B2-0EB4-4407-BCDF-E0EE5BA60CB8}">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29063F-519D-469E-99D6-663DF5E13870}">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08C531-1E31-47BB-A35F-9E7D3AD0DC01}">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Regression allows us to simultaneously test relationships, reducing Type-I errors. Otherwise, we would need to do separate tests. </a:t>
          </a:r>
        </a:p>
      </dsp:txBody>
      <dsp:txXfrm>
        <a:off x="1437631" y="3112289"/>
        <a:ext cx="9077968" cy="12447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DA507-F0E7-4479-9AAD-5B7FE1859D87}">
      <dsp:nvSpPr>
        <dsp:cNvPr id="0" name=""/>
        <dsp:cNvSpPr/>
      </dsp:nvSpPr>
      <dsp:spPr>
        <a:xfrm>
          <a:off x="0" y="133588"/>
          <a:ext cx="3283267" cy="196996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Linearity: The relationships between the predictors and the outcome variable is linear. This assumption can be relaxed with the use of nonlinear regression terms, Y = A + B + B^2. </a:t>
          </a:r>
        </a:p>
      </dsp:txBody>
      <dsp:txXfrm>
        <a:off x="0" y="133588"/>
        <a:ext cx="3283267" cy="1969960"/>
      </dsp:txXfrm>
    </dsp:sp>
    <dsp:sp modelId="{ED66BE33-BFDC-4BDD-A257-FAF07B941360}">
      <dsp:nvSpPr>
        <dsp:cNvPr id="0" name=""/>
        <dsp:cNvSpPr/>
      </dsp:nvSpPr>
      <dsp:spPr>
        <a:xfrm>
          <a:off x="3611594" y="133588"/>
          <a:ext cx="3283267" cy="1969960"/>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Additivity: The impact of different covariates is additive, Y = A + B1 + B2. This assumption can be relaxed by using interactions, </a:t>
          </a:r>
        </a:p>
        <a:p>
          <a:pPr marL="0" lvl="0" indent="0" algn="ctr" defTabSz="844550">
            <a:lnSpc>
              <a:spcPct val="90000"/>
            </a:lnSpc>
            <a:spcBef>
              <a:spcPct val="0"/>
            </a:spcBef>
            <a:spcAft>
              <a:spcPct val="35000"/>
            </a:spcAft>
            <a:buNone/>
          </a:pPr>
          <a:r>
            <a:rPr lang="en-US" sz="1900" kern="1200" dirty="0"/>
            <a:t>Y = A + B1 * B2. </a:t>
          </a:r>
        </a:p>
      </dsp:txBody>
      <dsp:txXfrm>
        <a:off x="3611594" y="133588"/>
        <a:ext cx="3283267" cy="1969960"/>
      </dsp:txXfrm>
    </dsp:sp>
    <dsp:sp modelId="{3E3611E3-62F4-424A-B84D-D854B545A146}">
      <dsp:nvSpPr>
        <dsp:cNvPr id="0" name=""/>
        <dsp:cNvSpPr/>
      </dsp:nvSpPr>
      <dsp:spPr>
        <a:xfrm>
          <a:off x="7223188" y="133588"/>
          <a:ext cx="3283267" cy="1969960"/>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Independence: The errors associated with one observation are not correlated with the errors of any other observation. </a:t>
          </a:r>
        </a:p>
      </dsp:txBody>
      <dsp:txXfrm>
        <a:off x="7223188" y="133588"/>
        <a:ext cx="3283267" cy="1969960"/>
      </dsp:txXfrm>
    </dsp:sp>
    <dsp:sp modelId="{A0E95ADB-CE84-4840-A766-6639316535F5}">
      <dsp:nvSpPr>
        <dsp:cNvPr id="0" name=""/>
        <dsp:cNvSpPr/>
      </dsp:nvSpPr>
      <dsp:spPr>
        <a:xfrm>
          <a:off x="0" y="2431875"/>
          <a:ext cx="3283267" cy="1969960"/>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Normality: Errors are normally distributed. We can observe with histograms and examine residuals.</a:t>
          </a:r>
        </a:p>
      </dsp:txBody>
      <dsp:txXfrm>
        <a:off x="0" y="2431875"/>
        <a:ext cx="3283267" cy="1969960"/>
      </dsp:txXfrm>
    </dsp:sp>
    <dsp:sp modelId="{819E9E05-1C78-4613-917D-B776DA7456E5}">
      <dsp:nvSpPr>
        <dsp:cNvPr id="0" name=""/>
        <dsp:cNvSpPr/>
      </dsp:nvSpPr>
      <dsp:spPr>
        <a:xfrm>
          <a:off x="3611594" y="2431875"/>
          <a:ext cx="3283267" cy="1969960"/>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Homogeneity of variance (homoscedasticity): The error variance should be constant across levels of X. Check residual graphs.</a:t>
          </a:r>
        </a:p>
      </dsp:txBody>
      <dsp:txXfrm>
        <a:off x="3611594" y="2431875"/>
        <a:ext cx="3283267" cy="1969960"/>
      </dsp:txXfrm>
    </dsp:sp>
    <dsp:sp modelId="{0A70AC33-1748-4206-8212-11B5CB55AB22}">
      <dsp:nvSpPr>
        <dsp:cNvPr id="0" name=""/>
        <dsp:cNvSpPr/>
      </dsp:nvSpPr>
      <dsp:spPr>
        <a:xfrm>
          <a:off x="7223188" y="2431875"/>
          <a:ext cx="3283267" cy="1969960"/>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Model specification: The model is specified correctly. This is based on your judgement (i.e., “Did I include the important variables?”).</a:t>
          </a:r>
        </a:p>
      </dsp:txBody>
      <dsp:txXfrm>
        <a:off x="7223188" y="2431875"/>
        <a:ext cx="3283267" cy="1969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989F1-4210-4494-B1D1-43BC415A5428}">
      <dsp:nvSpPr>
        <dsp:cNvPr id="0" name=""/>
        <dsp:cNvSpPr/>
      </dsp:nvSpPr>
      <dsp:spPr>
        <a:xfrm>
          <a:off x="205509" y="16114"/>
          <a:ext cx="911674" cy="911674"/>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5CBFBC-6CE7-4A11-819B-1F9EA33D70F0}">
      <dsp:nvSpPr>
        <dsp:cNvPr id="0" name=""/>
        <dsp:cNvSpPr/>
      </dsp:nvSpPr>
      <dsp:spPr>
        <a:xfrm>
          <a:off x="396960" y="207566"/>
          <a:ext cx="528770" cy="5287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941E4B-F565-45C1-880C-3127B9D619A8}">
      <dsp:nvSpPr>
        <dsp:cNvPr id="0" name=""/>
        <dsp:cNvSpPr/>
      </dsp:nvSpPr>
      <dsp:spPr>
        <a:xfrm>
          <a:off x="1312541" y="16114"/>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Research design</a:t>
          </a:r>
        </a:p>
      </dsp:txBody>
      <dsp:txXfrm>
        <a:off x="1312541" y="16114"/>
        <a:ext cx="2148945" cy="911674"/>
      </dsp:txXfrm>
    </dsp:sp>
    <dsp:sp modelId="{61A21398-528A-45AF-AD0F-16214F453562}">
      <dsp:nvSpPr>
        <dsp:cNvPr id="0" name=""/>
        <dsp:cNvSpPr/>
      </dsp:nvSpPr>
      <dsp:spPr>
        <a:xfrm>
          <a:off x="3835925" y="16114"/>
          <a:ext cx="911674" cy="911674"/>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62966C-BCA8-470E-A8D1-4096C6FB83BE}">
      <dsp:nvSpPr>
        <dsp:cNvPr id="0" name=""/>
        <dsp:cNvSpPr/>
      </dsp:nvSpPr>
      <dsp:spPr>
        <a:xfrm>
          <a:off x="4027376" y="207566"/>
          <a:ext cx="528770" cy="5287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B8564BB-7994-4E63-A509-ED5F52B1AB75}">
      <dsp:nvSpPr>
        <dsp:cNvPr id="0" name=""/>
        <dsp:cNvSpPr/>
      </dsp:nvSpPr>
      <dsp:spPr>
        <a:xfrm>
          <a:off x="4942957" y="16114"/>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dirty="0"/>
            <a:t>Data collection: Don’t categorize continuous predictors when possible, get wide distributions. Use well defined groups.</a:t>
          </a:r>
        </a:p>
      </dsp:txBody>
      <dsp:txXfrm>
        <a:off x="4942957" y="16114"/>
        <a:ext cx="2148945" cy="911674"/>
      </dsp:txXfrm>
    </dsp:sp>
    <dsp:sp modelId="{A6872F89-2CA4-4315-A81D-EFE8B6205084}">
      <dsp:nvSpPr>
        <dsp:cNvPr id="0" name=""/>
        <dsp:cNvSpPr/>
      </dsp:nvSpPr>
      <dsp:spPr>
        <a:xfrm>
          <a:off x="7466341" y="16114"/>
          <a:ext cx="911674" cy="91167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1F5E73-B188-4EBB-840A-6E73B7F49B5C}">
      <dsp:nvSpPr>
        <dsp:cNvPr id="0" name=""/>
        <dsp:cNvSpPr/>
      </dsp:nvSpPr>
      <dsp:spPr>
        <a:xfrm>
          <a:off x="7657792" y="207566"/>
          <a:ext cx="528770" cy="5287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8C6989-631D-4DBF-B6E3-A1828DAD0985}">
      <dsp:nvSpPr>
        <dsp:cNvPr id="0" name=""/>
        <dsp:cNvSpPr/>
      </dsp:nvSpPr>
      <dsp:spPr>
        <a:xfrm>
          <a:off x="8573374" y="16114"/>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Descriptive statistics, examine outcome means by quartiles or categories.</a:t>
          </a:r>
        </a:p>
      </dsp:txBody>
      <dsp:txXfrm>
        <a:off x="8573374" y="16114"/>
        <a:ext cx="2148945" cy="911674"/>
      </dsp:txXfrm>
    </dsp:sp>
    <dsp:sp modelId="{2B5AF8F3-447B-40A7-887E-3E320E6D300C}">
      <dsp:nvSpPr>
        <dsp:cNvPr id="0" name=""/>
        <dsp:cNvSpPr/>
      </dsp:nvSpPr>
      <dsp:spPr>
        <a:xfrm>
          <a:off x="205509" y="1640565"/>
          <a:ext cx="911674" cy="911674"/>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E2C2D4-CD07-490D-8314-4F07C8BC5AD0}">
      <dsp:nvSpPr>
        <dsp:cNvPr id="0" name=""/>
        <dsp:cNvSpPr/>
      </dsp:nvSpPr>
      <dsp:spPr>
        <a:xfrm>
          <a:off x="396960" y="1832017"/>
          <a:ext cx="528770" cy="52877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769692-5F42-4627-BE91-DA8E33046D1C}">
      <dsp:nvSpPr>
        <dsp:cNvPr id="0" name=""/>
        <dsp:cNvSpPr/>
      </dsp:nvSpPr>
      <dsp:spPr>
        <a:xfrm>
          <a:off x="1312541" y="1640565"/>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Run and assess the model.</a:t>
          </a:r>
        </a:p>
      </dsp:txBody>
      <dsp:txXfrm>
        <a:off x="1312541" y="1640565"/>
        <a:ext cx="2148945" cy="911674"/>
      </dsp:txXfrm>
    </dsp:sp>
    <dsp:sp modelId="{B7C56B6A-32A5-4271-AD93-2C8B7723619A}">
      <dsp:nvSpPr>
        <dsp:cNvPr id="0" name=""/>
        <dsp:cNvSpPr/>
      </dsp:nvSpPr>
      <dsp:spPr>
        <a:xfrm>
          <a:off x="3835925" y="1640565"/>
          <a:ext cx="911674" cy="911674"/>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20D887-B2BD-46B5-B2C9-F51669BD72C5}">
      <dsp:nvSpPr>
        <dsp:cNvPr id="0" name=""/>
        <dsp:cNvSpPr/>
      </dsp:nvSpPr>
      <dsp:spPr>
        <a:xfrm>
          <a:off x="4027376" y="1832017"/>
          <a:ext cx="528770" cy="52877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1BCD03-C9F8-4E87-9566-C4630178BDDB}">
      <dsp:nvSpPr>
        <dsp:cNvPr id="0" name=""/>
        <dsp:cNvSpPr/>
      </dsp:nvSpPr>
      <dsp:spPr>
        <a:xfrm>
          <a:off x="4942957" y="1640565"/>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Diagnostics and revisions (if needed).</a:t>
          </a:r>
        </a:p>
      </dsp:txBody>
      <dsp:txXfrm>
        <a:off x="4942957" y="1640565"/>
        <a:ext cx="2148945" cy="911674"/>
      </dsp:txXfrm>
    </dsp:sp>
    <dsp:sp modelId="{805505D5-47E0-45AD-AC3B-1981AF9A0D24}">
      <dsp:nvSpPr>
        <dsp:cNvPr id="0" name=""/>
        <dsp:cNvSpPr/>
      </dsp:nvSpPr>
      <dsp:spPr>
        <a:xfrm>
          <a:off x="7466341" y="1640565"/>
          <a:ext cx="911674" cy="911674"/>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5081B1-3069-4817-AE27-A74A38C540A2}">
      <dsp:nvSpPr>
        <dsp:cNvPr id="0" name=""/>
        <dsp:cNvSpPr/>
      </dsp:nvSpPr>
      <dsp:spPr>
        <a:xfrm>
          <a:off x="7657792" y="1832017"/>
          <a:ext cx="528770" cy="52877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D9AD6A-7133-40AC-94D2-6EEA699B7F3F}">
      <dsp:nvSpPr>
        <dsp:cNvPr id="0" name=""/>
        <dsp:cNvSpPr/>
      </dsp:nvSpPr>
      <dsp:spPr>
        <a:xfrm>
          <a:off x="8573374" y="1640565"/>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Interpret results.</a:t>
          </a:r>
        </a:p>
      </dsp:txBody>
      <dsp:txXfrm>
        <a:off x="8573374" y="1640565"/>
        <a:ext cx="2148945" cy="911674"/>
      </dsp:txXfrm>
    </dsp:sp>
    <dsp:sp modelId="{5677688D-27C7-4E13-9AB4-59D65646D859}">
      <dsp:nvSpPr>
        <dsp:cNvPr id="0" name=""/>
        <dsp:cNvSpPr/>
      </dsp:nvSpPr>
      <dsp:spPr>
        <a:xfrm>
          <a:off x="205509" y="3265016"/>
          <a:ext cx="911674" cy="911674"/>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1A29B7-2FFA-4425-80A7-8D8D7B1C57B7}">
      <dsp:nvSpPr>
        <dsp:cNvPr id="0" name=""/>
        <dsp:cNvSpPr/>
      </dsp:nvSpPr>
      <dsp:spPr>
        <a:xfrm>
          <a:off x="396960" y="3456467"/>
          <a:ext cx="528770" cy="528770"/>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0DCC59-FBFD-4BEF-A8A2-DD96F6D5CAA2}">
      <dsp:nvSpPr>
        <dsp:cNvPr id="0" name=""/>
        <dsp:cNvSpPr/>
      </dsp:nvSpPr>
      <dsp:spPr>
        <a:xfrm>
          <a:off x="1312541" y="3265016"/>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Consider strategies: 1) Data reduction to avoid collinearity, 2) identify outliers, 3) use N/15= variables to avoid overfitting.</a:t>
          </a:r>
        </a:p>
      </dsp:txBody>
      <dsp:txXfrm>
        <a:off x="1312541" y="3265016"/>
        <a:ext cx="2148945" cy="9116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D9226-8140-DF65-AB84-3C0F5D8C57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7E3CAC-FE6A-1C41-6537-44C63F2D69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3435E8-3B76-913B-736A-38B04EA5B58D}"/>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5" name="Footer Placeholder 4">
            <a:extLst>
              <a:ext uri="{FF2B5EF4-FFF2-40B4-BE49-F238E27FC236}">
                <a16:creationId xmlns:a16="http://schemas.microsoft.com/office/drawing/2014/main" id="{E00F4ED5-2295-0ADF-EDD6-993D086E8D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6BA446-D1EB-9534-85F4-A0F8C9892EBD}"/>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285210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8676A-86B7-28E4-B8B5-73E568CC46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A3BDE1-FC1D-0B5B-3C03-D42BAF9265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C24334-EAE7-6511-4A81-4509ADFD9DCD}"/>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5" name="Footer Placeholder 4">
            <a:extLst>
              <a:ext uri="{FF2B5EF4-FFF2-40B4-BE49-F238E27FC236}">
                <a16:creationId xmlns:a16="http://schemas.microsoft.com/office/drawing/2014/main" id="{1ECA459B-B3C6-5AAE-6318-81F4870B96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AF00B4-78D4-344D-2AE4-A6828ADE3FF3}"/>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3244574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DB1F40-BA32-1A07-220F-C7C7800DFF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6D8769-FBF0-D5D7-ED34-631E9000A4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EE78D-FCD1-FBF0-A320-6E286DEAC215}"/>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5" name="Footer Placeholder 4">
            <a:extLst>
              <a:ext uri="{FF2B5EF4-FFF2-40B4-BE49-F238E27FC236}">
                <a16:creationId xmlns:a16="http://schemas.microsoft.com/office/drawing/2014/main" id="{58DB0373-808F-B61F-C7DB-49E99CEE68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65CBA2-99C6-8812-AD41-E31A31F7EC1D}"/>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1336290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160361-4BFD-4C3D-87FA-FA33AB079D63}"/>
              </a:ext>
            </a:extLst>
          </p:cNvPr>
          <p:cNvSpPr/>
          <p:nvPr userDrawn="1"/>
        </p:nvSpPr>
        <p:spPr>
          <a:xfrm rot="10800000">
            <a:off x="0" y="3713995"/>
            <a:ext cx="12192000" cy="2739968"/>
          </a:xfrm>
          <a:prstGeom prst="rect">
            <a:avLst/>
          </a:prstGeom>
          <a:gradFill>
            <a:gsLst>
              <a:gs pos="0">
                <a:srgbClr val="92CCF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Rectangle 2">
            <a:extLst>
              <a:ext uri="{FF2B5EF4-FFF2-40B4-BE49-F238E27FC236}">
                <a16:creationId xmlns:a16="http://schemas.microsoft.com/office/drawing/2014/main" id="{49427065-64FE-46EB-A34D-A2E4641A163F}"/>
              </a:ext>
            </a:extLst>
          </p:cNvPr>
          <p:cNvSpPr/>
          <p:nvPr userDrawn="1"/>
        </p:nvSpPr>
        <p:spPr>
          <a:xfrm>
            <a:off x="0" y="0"/>
            <a:ext cx="12192000" cy="2614298"/>
          </a:xfrm>
          <a:prstGeom prst="rect">
            <a:avLst/>
          </a:prstGeom>
          <a:gradFill>
            <a:gsLst>
              <a:gs pos="0">
                <a:srgbClr val="92CCF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4" name="Graphic 3">
            <a:extLst>
              <a:ext uri="{FF2B5EF4-FFF2-40B4-BE49-F238E27FC236}">
                <a16:creationId xmlns:a16="http://schemas.microsoft.com/office/drawing/2014/main" id="{A90F5BF2-2452-4011-A44E-CCAECF92F15E}"/>
              </a:ext>
            </a:extLst>
          </p:cNvPr>
          <p:cNvPicPr>
            <a:picLocks noChangeAspect="1"/>
          </p:cNvPicPr>
          <p:nvPr userDrawn="1"/>
        </p:nvPicPr>
        <p:blipFill rotWithShape="1">
          <a:blip r:embed="rId2">
            <a:alphaModFix amt="64000"/>
            <a:extLst>
              <a:ext uri="{96DAC541-7B7A-43D3-8B79-37D633B846F1}">
                <asvg:svgBlip xmlns:asvg="http://schemas.microsoft.com/office/drawing/2016/SVG/main" r:embed="rId3"/>
              </a:ext>
            </a:extLst>
          </a:blip>
          <a:srcRect l="19245"/>
          <a:stretch/>
        </p:blipFill>
        <p:spPr>
          <a:xfrm>
            <a:off x="-1" y="707955"/>
            <a:ext cx="3815157" cy="4572000"/>
          </a:xfrm>
          <a:prstGeom prst="rect">
            <a:avLst/>
          </a:prstGeom>
        </p:spPr>
      </p:pic>
      <p:sp>
        <p:nvSpPr>
          <p:cNvPr id="5" name="Rectangle 4">
            <a:extLst>
              <a:ext uri="{FF2B5EF4-FFF2-40B4-BE49-F238E27FC236}">
                <a16:creationId xmlns:a16="http://schemas.microsoft.com/office/drawing/2014/main" id="{099814AD-A23C-42BD-A540-C4C5A1A732F7}"/>
              </a:ext>
            </a:extLst>
          </p:cNvPr>
          <p:cNvSpPr/>
          <p:nvPr userDrawn="1"/>
        </p:nvSpPr>
        <p:spPr>
          <a:xfrm>
            <a:off x="-1" y="1733266"/>
            <a:ext cx="12192001" cy="3052549"/>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97315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1338" y="413616"/>
            <a:ext cx="11862881" cy="608975"/>
          </a:xfrm>
        </p:spPr>
        <p:txBody>
          <a:bodyPr>
            <a:normAutofit/>
          </a:bodyPr>
          <a:lstStyle>
            <a:lvl1pPr>
              <a:defRPr sz="2400" b="1">
                <a:solidFill>
                  <a:srgbClr val="0078B3"/>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181337" y="1163783"/>
            <a:ext cx="11862880" cy="5061527"/>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92922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9388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8375" y="842168"/>
            <a:ext cx="11159076" cy="2852737"/>
          </a:xfrm>
        </p:spPr>
        <p:txBody>
          <a:bodyPr anchor="b">
            <a:normAutofit/>
          </a:bodyPr>
          <a:lstStyle>
            <a:lvl1pPr>
              <a:defRPr sz="4000"/>
            </a:lvl1pPr>
          </a:lstStyle>
          <a:p>
            <a:r>
              <a:rPr lang="en-US" dirty="0"/>
              <a:t>Click to edit Master title style</a:t>
            </a:r>
          </a:p>
        </p:txBody>
      </p:sp>
      <p:sp>
        <p:nvSpPr>
          <p:cNvPr id="3" name="Text Placeholder 2"/>
          <p:cNvSpPr>
            <a:spLocks noGrp="1"/>
          </p:cNvSpPr>
          <p:nvPr>
            <p:ph type="body" idx="1"/>
          </p:nvPr>
        </p:nvSpPr>
        <p:spPr>
          <a:xfrm>
            <a:off x="188375" y="3733932"/>
            <a:ext cx="1115907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31192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19841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518181"/>
            <a:ext cx="10515600" cy="1325563"/>
          </a:xfrm>
        </p:spPr>
        <p:txBody>
          <a:bodyPr/>
          <a:lstStyle/>
          <a:p>
            <a:r>
              <a:rPr lang="en-US"/>
              <a:t>Click to edit Master title style</a:t>
            </a:r>
            <a:endParaRPr lang="en-US" dirty="0"/>
          </a:p>
        </p:txBody>
      </p:sp>
    </p:spTree>
    <p:extLst>
      <p:ext uri="{BB962C8B-B14F-4D97-AF65-F5344CB8AC3E}">
        <p14:creationId xmlns:p14="http://schemas.microsoft.com/office/powerpoint/2010/main" val="3128499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73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4463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E342E-82E3-08D8-A0AD-83D69B850F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18B028-7D66-95FF-AA07-D869C344BF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279EE-AECE-9002-FA1E-38E9C484A8FF}"/>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5" name="Footer Placeholder 4">
            <a:extLst>
              <a:ext uri="{FF2B5EF4-FFF2-40B4-BE49-F238E27FC236}">
                <a16:creationId xmlns:a16="http://schemas.microsoft.com/office/drawing/2014/main" id="{F44BEB77-30F0-2DE0-6E6C-547EE2016C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B95F58-8152-299A-B113-A71723FD2E55}"/>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796242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4007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7071-2CC2-242B-46FF-50A6E038B4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F8197F-F279-D416-7EF7-31CF10260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5DFAEA-5596-7CED-DB01-9AC52088A554}"/>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5" name="Footer Placeholder 4">
            <a:extLst>
              <a:ext uri="{FF2B5EF4-FFF2-40B4-BE49-F238E27FC236}">
                <a16:creationId xmlns:a16="http://schemas.microsoft.com/office/drawing/2014/main" id="{076669E0-9C72-5BD6-3394-51D7717175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05C258-6E81-EEB0-F457-D13D65A4634B}"/>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2613603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0D3D0-F8A8-4F9E-00AD-180DE4E5B6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E1CF47-6359-2D63-9004-E1D2388F31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4F9931-C24E-DE17-271A-0B3D079AA0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0A8683-C16E-AE82-3F91-9F763D77B900}"/>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6" name="Footer Placeholder 5">
            <a:extLst>
              <a:ext uri="{FF2B5EF4-FFF2-40B4-BE49-F238E27FC236}">
                <a16:creationId xmlns:a16="http://schemas.microsoft.com/office/drawing/2014/main" id="{000B965A-6520-6D8F-A09F-61DBACA4B12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460249-E598-C617-4280-636A6139E979}"/>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772894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5D482-71BC-1E7F-20DE-2E2FC8FCF2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153E3C-626A-C537-220D-EEBFF1E83F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ABECED-F843-48F8-6240-3FBD9BAEA9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370E85-ABDC-641A-E7B5-D53F93908E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B54C86-FFD8-4F6A-FE55-89566A4842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8E3DEE-A1B4-897F-685C-8850CB71083B}"/>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8" name="Footer Placeholder 7">
            <a:extLst>
              <a:ext uri="{FF2B5EF4-FFF2-40B4-BE49-F238E27FC236}">
                <a16:creationId xmlns:a16="http://schemas.microsoft.com/office/drawing/2014/main" id="{F022A30F-EA00-2087-F513-A2423F06E05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FD7EDB-1089-D29A-5CBA-51861D00F684}"/>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1375781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4AEEC-411E-C938-B3AF-DE9608FCE5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587AD-4228-878C-022D-F026BF08F5FB}"/>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4" name="Footer Placeholder 3">
            <a:extLst>
              <a:ext uri="{FF2B5EF4-FFF2-40B4-BE49-F238E27FC236}">
                <a16:creationId xmlns:a16="http://schemas.microsoft.com/office/drawing/2014/main" id="{E07EE776-275E-8A37-17C1-4C8B8FA1E2D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2864632-0EE3-EC17-21ED-5980C8D5E181}"/>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726220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A7335D-7DB4-424A-1221-01F9C5E9DF65}"/>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3" name="Footer Placeholder 2">
            <a:extLst>
              <a:ext uri="{FF2B5EF4-FFF2-40B4-BE49-F238E27FC236}">
                <a16:creationId xmlns:a16="http://schemas.microsoft.com/office/drawing/2014/main" id="{BC238419-40DF-C308-CB41-3CF17643D86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B441BF-CFEA-7E6E-5D36-93BEA282CA02}"/>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226057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A55AF-9B84-8B9A-3FCC-91010E5FE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C371FE-9F66-8B19-AAC0-4084506AEA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0D117D-43AE-A877-F425-103ECC80F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E87CB8-F3EE-DDB0-294E-766588359030}"/>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6" name="Footer Placeholder 5">
            <a:extLst>
              <a:ext uri="{FF2B5EF4-FFF2-40B4-BE49-F238E27FC236}">
                <a16:creationId xmlns:a16="http://schemas.microsoft.com/office/drawing/2014/main" id="{BAD0A152-0FEE-388D-E0AF-574BA26061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8911DC-7F63-CF00-C403-7E1990B8DB09}"/>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575588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08EE-B88C-026D-0EA1-932228AA12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06C877-7971-DD4D-303D-309F5AB8F3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14AAB0-7D0A-A2AE-3E26-E08F2749E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2A35E4-0CFC-006E-02FF-D6A78B7039F7}"/>
              </a:ext>
            </a:extLst>
          </p:cNvPr>
          <p:cNvSpPr>
            <a:spLocks noGrp="1"/>
          </p:cNvSpPr>
          <p:nvPr>
            <p:ph type="dt" sz="half" idx="10"/>
          </p:nvPr>
        </p:nvSpPr>
        <p:spPr/>
        <p:txBody>
          <a:bodyPr/>
          <a:lstStyle/>
          <a:p>
            <a:fld id="{CA14F718-E510-4090-814E-75B649658BBF}" type="datetimeFigureOut">
              <a:rPr lang="en-US" smtClean="0"/>
              <a:t>10/22/2024</a:t>
            </a:fld>
            <a:endParaRPr lang="en-US" dirty="0"/>
          </a:p>
        </p:txBody>
      </p:sp>
      <p:sp>
        <p:nvSpPr>
          <p:cNvPr id="6" name="Footer Placeholder 5">
            <a:extLst>
              <a:ext uri="{FF2B5EF4-FFF2-40B4-BE49-F238E27FC236}">
                <a16:creationId xmlns:a16="http://schemas.microsoft.com/office/drawing/2014/main" id="{4B4B4F7B-7E54-10FB-F3F0-206D7BB37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DB69632-BF34-6718-A88B-A267EBB49C37}"/>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3011354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sv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35D024-34DB-1FA1-BC8D-A5E7FF16B2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F7C673-8D06-CF74-1C18-2EAA803F4F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0173C-D855-1156-C2A5-BE78310F25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14F718-E510-4090-814E-75B649658BBF}" type="datetimeFigureOut">
              <a:rPr lang="en-US" smtClean="0"/>
              <a:t>10/22/2024</a:t>
            </a:fld>
            <a:endParaRPr lang="en-US" dirty="0"/>
          </a:p>
        </p:txBody>
      </p:sp>
      <p:sp>
        <p:nvSpPr>
          <p:cNvPr id="5" name="Footer Placeholder 4">
            <a:extLst>
              <a:ext uri="{FF2B5EF4-FFF2-40B4-BE49-F238E27FC236}">
                <a16:creationId xmlns:a16="http://schemas.microsoft.com/office/drawing/2014/main" id="{3CB267B4-0EB7-D6F7-42F2-FB0D1A4242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ED32A4-DE2B-0231-F402-EA8B8D7CD2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AFEC9-6166-40C2-8F97-1FB26DEE973E}" type="slidenum">
              <a:rPr lang="en-US" smtClean="0"/>
              <a:t>‹#›</a:t>
            </a:fld>
            <a:endParaRPr lang="en-US" dirty="0"/>
          </a:p>
        </p:txBody>
      </p:sp>
    </p:spTree>
    <p:extLst>
      <p:ext uri="{BB962C8B-B14F-4D97-AF65-F5344CB8AC3E}">
        <p14:creationId xmlns:p14="http://schemas.microsoft.com/office/powerpoint/2010/main" val="1136386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B08C08C-129B-40D1-9B23-B95246AE186C}"/>
              </a:ext>
            </a:extLst>
          </p:cNvPr>
          <p:cNvSpPr/>
          <p:nvPr userDrawn="1"/>
        </p:nvSpPr>
        <p:spPr>
          <a:xfrm rot="10800000">
            <a:off x="0" y="5772926"/>
            <a:ext cx="12192000" cy="681037"/>
          </a:xfrm>
          <a:prstGeom prst="rect">
            <a:avLst/>
          </a:prstGeom>
          <a:gradFill>
            <a:gsLst>
              <a:gs pos="0">
                <a:srgbClr val="92CCF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a:extLst>
              <a:ext uri="{FF2B5EF4-FFF2-40B4-BE49-F238E27FC236}">
                <a16:creationId xmlns:a16="http://schemas.microsoft.com/office/drawing/2014/main" id="{8F61B530-E879-4C88-9908-F39D68E4F042}"/>
              </a:ext>
            </a:extLst>
          </p:cNvPr>
          <p:cNvSpPr/>
          <p:nvPr userDrawn="1"/>
        </p:nvSpPr>
        <p:spPr>
          <a:xfrm>
            <a:off x="0" y="11013"/>
            <a:ext cx="12192000" cy="804515"/>
          </a:xfrm>
          <a:prstGeom prst="rect">
            <a:avLst/>
          </a:prstGeom>
          <a:gradFill>
            <a:gsLst>
              <a:gs pos="0">
                <a:srgbClr val="92CCF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0" y="253275"/>
            <a:ext cx="12192000" cy="5298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11DC95F6-0904-4129-88D1-7DFFC81053C6}"/>
              </a:ext>
            </a:extLst>
          </p:cNvPr>
          <p:cNvSpPr/>
          <p:nvPr userDrawn="1"/>
        </p:nvSpPr>
        <p:spPr>
          <a:xfrm>
            <a:off x="0" y="-1191"/>
            <a:ext cx="12192000" cy="254466"/>
          </a:xfrm>
          <a:prstGeom prst="rect">
            <a:avLst/>
          </a:prstGeom>
          <a:solidFill>
            <a:srgbClr val="0078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Title Placeholder 1">
            <a:extLst>
              <a:ext uri="{FF2B5EF4-FFF2-40B4-BE49-F238E27FC236}">
                <a16:creationId xmlns:a16="http://schemas.microsoft.com/office/drawing/2014/main" id="{009AA420-9F93-4402-B372-C82E2F219F12}"/>
              </a:ext>
            </a:extLst>
          </p:cNvPr>
          <p:cNvSpPr txBox="1">
            <a:spLocks/>
          </p:cNvSpPr>
          <p:nvPr userDrawn="1"/>
        </p:nvSpPr>
        <p:spPr>
          <a:xfrm>
            <a:off x="0" y="-1191"/>
            <a:ext cx="12192000" cy="25446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rgbClr val="003B71"/>
                </a:solidFill>
                <a:latin typeface="Arial" panose="020B0604020202020204" pitchFamily="34" charset="0"/>
                <a:ea typeface="+mj-ea"/>
                <a:cs typeface="Arial" panose="020B0604020202020204" pitchFamily="34" charset="0"/>
              </a:defRPr>
            </a:lvl1pPr>
          </a:lstStyle>
          <a:p>
            <a:endParaRPr lang="en-US" sz="1100" b="1" dirty="0">
              <a:solidFill>
                <a:schemeClr val="bg1"/>
              </a:solidFill>
            </a:endParaRPr>
          </a:p>
        </p:txBody>
      </p:sp>
      <p:sp>
        <p:nvSpPr>
          <p:cNvPr id="15" name="Title Placeholder 1">
            <a:extLst>
              <a:ext uri="{FF2B5EF4-FFF2-40B4-BE49-F238E27FC236}">
                <a16:creationId xmlns:a16="http://schemas.microsoft.com/office/drawing/2014/main" id="{7D8363B5-B201-422A-B4EB-A83E22256E44}"/>
              </a:ext>
            </a:extLst>
          </p:cNvPr>
          <p:cNvSpPr txBox="1">
            <a:spLocks/>
          </p:cNvSpPr>
          <p:nvPr userDrawn="1"/>
        </p:nvSpPr>
        <p:spPr>
          <a:xfrm>
            <a:off x="0" y="-1"/>
            <a:ext cx="12192000" cy="25327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2400" b="0" kern="1200">
                <a:solidFill>
                  <a:srgbClr val="003B71"/>
                </a:solidFill>
                <a:latin typeface="Arial" panose="020B0604020202020204" pitchFamily="34" charset="0"/>
                <a:ea typeface="+mj-ea"/>
                <a:cs typeface="Arial" panose="020B0604020202020204" pitchFamily="34" charset="0"/>
              </a:defRPr>
            </a:lvl1pPr>
          </a:lstStyle>
          <a:p>
            <a:pPr algn="r"/>
            <a:endParaRPr lang="en-US" sz="1400" dirty="0">
              <a:solidFill>
                <a:schemeClr val="bg1"/>
              </a:solidFill>
            </a:endParaRPr>
          </a:p>
        </p:txBody>
      </p:sp>
      <p:pic>
        <p:nvPicPr>
          <p:cNvPr id="16" name="Graphic 15">
            <a:extLst>
              <a:ext uri="{FF2B5EF4-FFF2-40B4-BE49-F238E27FC236}">
                <a16:creationId xmlns:a16="http://schemas.microsoft.com/office/drawing/2014/main" id="{49DE1FD4-F463-41BF-826A-A873FA8B41BF}"/>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10551573" y="6577438"/>
            <a:ext cx="1517416" cy="168602"/>
          </a:xfrm>
          <a:prstGeom prst="rect">
            <a:avLst/>
          </a:prstGeom>
        </p:spPr>
      </p:pic>
      <p:pic>
        <p:nvPicPr>
          <p:cNvPr id="17" name="Graphic 9">
            <a:extLst>
              <a:ext uri="{FF2B5EF4-FFF2-40B4-BE49-F238E27FC236}">
                <a16:creationId xmlns:a16="http://schemas.microsoft.com/office/drawing/2014/main" id="{24A4B253-5F8B-472D-9279-E6C50FB66685}"/>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23011" y="6577438"/>
            <a:ext cx="2777166" cy="164915"/>
          </a:xfrm>
          <a:prstGeom prst="rect">
            <a:avLst/>
          </a:prstGeom>
        </p:spPr>
      </p:pic>
    </p:spTree>
    <p:extLst>
      <p:ext uri="{BB962C8B-B14F-4D97-AF65-F5344CB8AC3E}">
        <p14:creationId xmlns:p14="http://schemas.microsoft.com/office/powerpoint/2010/main" val="29487857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2400" b="0" kern="1200">
          <a:solidFill>
            <a:srgbClr val="0078B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lumMod val="60000"/>
              <a:lumOff val="4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forms.office.com/r/4SNtN4dMvk" TargetMode="Externa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hyperlink" Target="https://forms.office.com/r/bPnDSpPWPP"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3DF3-C2E9-B4C1-DDF8-B3503CB1687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Statistic Session 8 Pre-Knowledge check </a:t>
            </a:r>
          </a:p>
        </p:txBody>
      </p:sp>
      <p:sp>
        <p:nvSpPr>
          <p:cNvPr id="4" name="Content Placeholder 3">
            <a:extLst>
              <a:ext uri="{FF2B5EF4-FFF2-40B4-BE49-F238E27FC236}">
                <a16:creationId xmlns:a16="http://schemas.microsoft.com/office/drawing/2014/main" id="{ACA0E3BA-6B08-01C9-8F17-726DDCCB2546}"/>
              </a:ext>
            </a:extLst>
          </p:cNvPr>
          <p:cNvSpPr>
            <a:spLocks noGrp="1"/>
          </p:cNvSpPr>
          <p:nvPr>
            <p:ph idx="1"/>
          </p:nvPr>
        </p:nvSpPr>
        <p:spPr/>
        <p:txBody>
          <a:bodyPr/>
          <a:lstStyle/>
          <a:p>
            <a:endParaRPr lang="en-US" dirty="0"/>
          </a:p>
          <a:p>
            <a:endParaRPr lang="en-US" dirty="0"/>
          </a:p>
          <a:p>
            <a:pPr algn="ctr"/>
            <a:r>
              <a:rPr lang="en-US" sz="2400" dirty="0">
                <a:latin typeface="Times New Roman" panose="02020603050405020304" pitchFamily="18" charset="0"/>
                <a:cs typeface="Times New Roman" panose="02020603050405020304" pitchFamily="18" charset="0"/>
                <a:hlinkClick r:id="rId2"/>
              </a:rPr>
              <a:t>https://forms.office.com/r/4SNtN4dMvk</a:t>
            </a:r>
            <a:endParaRPr lang="en-US" sz="2400" dirty="0">
              <a:latin typeface="Times New Roman" panose="02020603050405020304" pitchFamily="18" charset="0"/>
              <a:cs typeface="Times New Roman" panose="02020603050405020304" pitchFamily="18" charset="0"/>
            </a:endParaRPr>
          </a:p>
          <a:p>
            <a:pPr algn="ctr"/>
            <a:endParaRPr lang="en-US" dirty="0"/>
          </a:p>
          <a:p>
            <a:pPr algn="ctr"/>
            <a:endParaRPr lang="en-US" dirty="0"/>
          </a:p>
          <a:p>
            <a:pPr marL="0" indent="0" algn="ctr">
              <a:buNone/>
            </a:pPr>
            <a:endParaRPr lang="en-US" dirty="0"/>
          </a:p>
        </p:txBody>
      </p:sp>
      <p:pic>
        <p:nvPicPr>
          <p:cNvPr id="8" name="Picture 7">
            <a:extLst>
              <a:ext uri="{FF2B5EF4-FFF2-40B4-BE49-F238E27FC236}">
                <a16:creationId xmlns:a16="http://schemas.microsoft.com/office/drawing/2014/main" id="{9C4AB5DB-DB85-49FD-417C-132606C9E2A5}"/>
              </a:ext>
            </a:extLst>
          </p:cNvPr>
          <p:cNvPicPr>
            <a:picLocks noChangeAspect="1"/>
          </p:cNvPicPr>
          <p:nvPr/>
        </p:nvPicPr>
        <p:blipFill>
          <a:blip r:embed="rId3"/>
          <a:stretch>
            <a:fillRect/>
          </a:stretch>
        </p:blipFill>
        <p:spPr>
          <a:xfrm>
            <a:off x="4233862" y="2385451"/>
            <a:ext cx="3724275" cy="3629025"/>
          </a:xfrm>
          <a:prstGeom prst="rect">
            <a:avLst/>
          </a:prstGeom>
        </p:spPr>
      </p:pic>
    </p:spTree>
    <p:extLst>
      <p:ext uri="{BB962C8B-B14F-4D97-AF65-F5344CB8AC3E}">
        <p14:creationId xmlns:p14="http://schemas.microsoft.com/office/powerpoint/2010/main" val="2130903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03B2F66-F2F4-4F44-AA7F-E0A983D4C0EA}"/>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Steps in Regression</a:t>
            </a:r>
          </a:p>
        </p:txBody>
      </p:sp>
      <p:sp>
        <p:nvSpPr>
          <p:cNvPr id="4" name="Slide Number Placeholder 3">
            <a:extLst>
              <a:ext uri="{FF2B5EF4-FFF2-40B4-BE49-F238E27FC236}">
                <a16:creationId xmlns:a16="http://schemas.microsoft.com/office/drawing/2014/main" id="{73A5D171-0938-40D8-9C54-58FBB87EA3E7}"/>
              </a:ext>
            </a:extLst>
          </p:cNvPr>
          <p:cNvSpPr>
            <a:spLocks noGrp="1"/>
          </p:cNvSpPr>
          <p:nvPr>
            <p:ph type="sldNum" sz="quarter" idx="12"/>
          </p:nvPr>
        </p:nvSpPr>
        <p:spPr>
          <a:xfrm>
            <a:off x="11704320" y="6455664"/>
            <a:ext cx="448056" cy="365125"/>
          </a:xfrm>
        </p:spPr>
        <p:txBody>
          <a:bodyPr>
            <a:normAutofit/>
          </a:bodyPr>
          <a:lstStyle/>
          <a:p>
            <a:pPr>
              <a:spcAft>
                <a:spcPts val="600"/>
              </a:spcAft>
            </a:pPr>
            <a:fld id="{35032509-D289-4CC9-8A27-14E47DC64BC2}" type="slidenum">
              <a:rPr lang="en-US" sz="1100">
                <a:solidFill>
                  <a:schemeClr val="tx1">
                    <a:lumMod val="50000"/>
                    <a:lumOff val="50000"/>
                  </a:schemeClr>
                </a:solidFill>
              </a:rPr>
              <a:pPr>
                <a:spcAft>
                  <a:spcPts val="600"/>
                </a:spcAft>
              </a:pPr>
              <a:t>10</a:t>
            </a:fld>
            <a:endParaRPr lang="en-US" sz="1100">
              <a:solidFill>
                <a:schemeClr val="tx1">
                  <a:lumMod val="50000"/>
                  <a:lumOff val="50000"/>
                </a:schemeClr>
              </a:solidFill>
            </a:endParaRPr>
          </a:p>
        </p:txBody>
      </p:sp>
      <p:graphicFrame>
        <p:nvGraphicFramePr>
          <p:cNvPr id="26" name="Content Placeholder 2">
            <a:extLst>
              <a:ext uri="{FF2B5EF4-FFF2-40B4-BE49-F238E27FC236}">
                <a16:creationId xmlns:a16="http://schemas.microsoft.com/office/drawing/2014/main" id="{D5AB72BD-A875-C042-23A8-C0DC01EBD26A}"/>
              </a:ext>
            </a:extLst>
          </p:cNvPr>
          <p:cNvGraphicFramePr>
            <a:graphicFrameLocks noGrp="1"/>
          </p:cNvGraphicFramePr>
          <p:nvPr>
            <p:ph idx="1"/>
            <p:extLst>
              <p:ext uri="{D42A27DB-BD31-4B8C-83A1-F6EECF244321}">
                <p14:modId xmlns:p14="http://schemas.microsoft.com/office/powerpoint/2010/main" val="4294261907"/>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0636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1B768-63E4-4FA5-965B-9437AAF444B9}"/>
              </a:ext>
            </a:extLst>
          </p:cNvPr>
          <p:cNvSpPr>
            <a:spLocks noGrp="1"/>
          </p:cNvSpPr>
          <p:nvPr>
            <p:ph type="title"/>
          </p:nvPr>
        </p:nvSpPr>
        <p:spPr/>
        <p:txBody>
          <a:bodyPr>
            <a:normAutofit/>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Interpreting model parameters. </a:t>
            </a:r>
            <a:r>
              <a:rPr lang="en-US"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We are testing if the coefficient B = 0 (H0: B=0)</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
        <p:nvSpPr>
          <p:cNvPr id="6" name="TextBox 5">
            <a:extLst>
              <a:ext uri="{FF2B5EF4-FFF2-40B4-BE49-F238E27FC236}">
                <a16:creationId xmlns:a16="http://schemas.microsoft.com/office/drawing/2014/main" id="{7E154635-CED6-4C09-9001-15AAFD7F34B0}"/>
              </a:ext>
            </a:extLst>
          </p:cNvPr>
          <p:cNvSpPr txBox="1"/>
          <p:nvPr/>
        </p:nvSpPr>
        <p:spPr>
          <a:xfrm>
            <a:off x="291830" y="2180381"/>
            <a:ext cx="2869660" cy="646331"/>
          </a:xfrm>
          <a:prstGeom prst="rect">
            <a:avLst/>
          </a:prstGeom>
          <a:noFill/>
        </p:spPr>
        <p:txBody>
          <a:bodyPr wrap="square" rtlCol="0">
            <a:spAutoFit/>
          </a:bodyPr>
          <a:lstStyle/>
          <a:p>
            <a:r>
              <a:rPr lang="en-US" dirty="0"/>
              <a:t>Intercept: The FEV of 0.28 is when all predictors = 0.</a:t>
            </a:r>
          </a:p>
        </p:txBody>
      </p:sp>
      <p:sp>
        <p:nvSpPr>
          <p:cNvPr id="7" name="TextBox 6">
            <a:extLst>
              <a:ext uri="{FF2B5EF4-FFF2-40B4-BE49-F238E27FC236}">
                <a16:creationId xmlns:a16="http://schemas.microsoft.com/office/drawing/2014/main" id="{C2B97617-C896-4A95-9348-9FB3E7F93BDD}"/>
              </a:ext>
            </a:extLst>
          </p:cNvPr>
          <p:cNvSpPr txBox="1"/>
          <p:nvPr/>
        </p:nvSpPr>
        <p:spPr>
          <a:xfrm>
            <a:off x="81092" y="3491617"/>
            <a:ext cx="3122578" cy="1200329"/>
          </a:xfrm>
          <a:prstGeom prst="rect">
            <a:avLst/>
          </a:prstGeom>
          <a:noFill/>
        </p:spPr>
        <p:txBody>
          <a:bodyPr wrap="square" rtlCol="0">
            <a:spAutoFit/>
          </a:bodyPr>
          <a:lstStyle/>
          <a:p>
            <a:r>
              <a:rPr lang="en-US" dirty="0">
                <a:solidFill>
                  <a:srgbClr val="FF0000"/>
                </a:solidFill>
              </a:rPr>
              <a:t>Age</a:t>
            </a:r>
            <a:r>
              <a:rPr lang="en-US" dirty="0"/>
              <a:t>: For every 1-unit increase, there is an increase in FEV by 0.22, controlling for all other predictors (i.e., Sex).</a:t>
            </a:r>
          </a:p>
        </p:txBody>
      </p:sp>
      <p:sp>
        <p:nvSpPr>
          <p:cNvPr id="8" name="TextBox 7">
            <a:extLst>
              <a:ext uri="{FF2B5EF4-FFF2-40B4-BE49-F238E27FC236}">
                <a16:creationId xmlns:a16="http://schemas.microsoft.com/office/drawing/2014/main" id="{36B16B08-F89D-44A3-AC28-DFB565B74024}"/>
              </a:ext>
            </a:extLst>
          </p:cNvPr>
          <p:cNvSpPr txBox="1"/>
          <p:nvPr/>
        </p:nvSpPr>
        <p:spPr>
          <a:xfrm>
            <a:off x="71895" y="5077624"/>
            <a:ext cx="3122578" cy="1477328"/>
          </a:xfrm>
          <a:prstGeom prst="rect">
            <a:avLst/>
          </a:prstGeom>
          <a:noFill/>
        </p:spPr>
        <p:txBody>
          <a:bodyPr wrap="square" rtlCol="0">
            <a:spAutoFit/>
          </a:bodyPr>
          <a:lstStyle/>
          <a:p>
            <a:r>
              <a:rPr lang="en-US" dirty="0">
                <a:solidFill>
                  <a:srgbClr val="FF0000"/>
                </a:solidFill>
              </a:rPr>
              <a:t>Sex</a:t>
            </a:r>
            <a:r>
              <a:rPr lang="en-US" dirty="0"/>
              <a:t>: For males, there is an increase in FEV by 0.32 compared to females, controlling for all other predictors (i.e., Age).</a:t>
            </a:r>
          </a:p>
        </p:txBody>
      </p:sp>
      <p:sp>
        <p:nvSpPr>
          <p:cNvPr id="10" name="TextBox 9">
            <a:extLst>
              <a:ext uri="{FF2B5EF4-FFF2-40B4-BE49-F238E27FC236}">
                <a16:creationId xmlns:a16="http://schemas.microsoft.com/office/drawing/2014/main" id="{943164F1-DCB7-4775-8A9C-A123FF474A21}"/>
              </a:ext>
            </a:extLst>
          </p:cNvPr>
          <p:cNvSpPr txBox="1"/>
          <p:nvPr/>
        </p:nvSpPr>
        <p:spPr>
          <a:xfrm>
            <a:off x="9309370" y="2503546"/>
            <a:ext cx="2595507" cy="646331"/>
          </a:xfrm>
          <a:prstGeom prst="rect">
            <a:avLst/>
          </a:prstGeom>
          <a:noFill/>
        </p:spPr>
        <p:txBody>
          <a:bodyPr wrap="square" rtlCol="0">
            <a:spAutoFit/>
          </a:bodyPr>
          <a:lstStyle/>
          <a:p>
            <a:r>
              <a:rPr lang="en-US" dirty="0"/>
              <a:t>Intercept: This is almost always  significant.</a:t>
            </a:r>
          </a:p>
        </p:txBody>
      </p:sp>
      <p:sp>
        <p:nvSpPr>
          <p:cNvPr id="11" name="TextBox 10">
            <a:extLst>
              <a:ext uri="{FF2B5EF4-FFF2-40B4-BE49-F238E27FC236}">
                <a16:creationId xmlns:a16="http://schemas.microsoft.com/office/drawing/2014/main" id="{7A572BEE-31D7-4219-B3FC-974C041BEA2F}"/>
              </a:ext>
            </a:extLst>
          </p:cNvPr>
          <p:cNvSpPr txBox="1"/>
          <p:nvPr/>
        </p:nvSpPr>
        <p:spPr>
          <a:xfrm>
            <a:off x="9254802" y="3423354"/>
            <a:ext cx="2824263" cy="1200329"/>
          </a:xfrm>
          <a:prstGeom prst="rect">
            <a:avLst/>
          </a:prstGeom>
          <a:noFill/>
        </p:spPr>
        <p:txBody>
          <a:bodyPr wrap="square" rtlCol="0">
            <a:spAutoFit/>
          </a:bodyPr>
          <a:lstStyle/>
          <a:p>
            <a:r>
              <a:rPr lang="en-US" dirty="0">
                <a:solidFill>
                  <a:srgbClr val="FF0000"/>
                </a:solidFill>
              </a:rPr>
              <a:t>Age</a:t>
            </a:r>
            <a:r>
              <a:rPr lang="en-US" dirty="0"/>
              <a:t>: This is very significant, i.e., the confidence interval on coefficients does not contain 0 as a possibility.</a:t>
            </a:r>
          </a:p>
        </p:txBody>
      </p:sp>
      <p:sp>
        <p:nvSpPr>
          <p:cNvPr id="12" name="TextBox 11">
            <a:extLst>
              <a:ext uri="{FF2B5EF4-FFF2-40B4-BE49-F238E27FC236}">
                <a16:creationId xmlns:a16="http://schemas.microsoft.com/office/drawing/2014/main" id="{D623978B-25FE-4740-A280-62695D2BA36A}"/>
              </a:ext>
            </a:extLst>
          </p:cNvPr>
          <p:cNvSpPr txBox="1"/>
          <p:nvPr/>
        </p:nvSpPr>
        <p:spPr>
          <a:xfrm>
            <a:off x="9254802" y="5077624"/>
            <a:ext cx="2824263" cy="1477328"/>
          </a:xfrm>
          <a:prstGeom prst="rect">
            <a:avLst/>
          </a:prstGeom>
          <a:noFill/>
        </p:spPr>
        <p:txBody>
          <a:bodyPr wrap="square" rtlCol="0">
            <a:spAutoFit/>
          </a:bodyPr>
          <a:lstStyle/>
          <a:p>
            <a:r>
              <a:rPr lang="en-US" dirty="0">
                <a:solidFill>
                  <a:srgbClr val="FF0000"/>
                </a:solidFill>
              </a:rPr>
              <a:t>Sex</a:t>
            </a:r>
            <a:r>
              <a:rPr lang="en-US" dirty="0"/>
              <a:t>: This is also significant. We feel confident that males have significantly higher FEV levels than females.</a:t>
            </a:r>
          </a:p>
        </p:txBody>
      </p:sp>
      <p:sp>
        <p:nvSpPr>
          <p:cNvPr id="14" name="TextBox 13">
            <a:extLst>
              <a:ext uri="{FF2B5EF4-FFF2-40B4-BE49-F238E27FC236}">
                <a16:creationId xmlns:a16="http://schemas.microsoft.com/office/drawing/2014/main" id="{DE940338-86F3-4BD0-A28C-736B99404EF7}"/>
              </a:ext>
            </a:extLst>
          </p:cNvPr>
          <p:cNvSpPr txBox="1"/>
          <p:nvPr/>
        </p:nvSpPr>
        <p:spPr>
          <a:xfrm>
            <a:off x="9423591" y="1679530"/>
            <a:ext cx="2367064" cy="646331"/>
          </a:xfrm>
          <a:prstGeom prst="rect">
            <a:avLst/>
          </a:prstGeom>
          <a:noFill/>
        </p:spPr>
        <p:txBody>
          <a:bodyPr wrap="square" rtlCol="0">
            <a:spAutoFit/>
          </a:bodyPr>
          <a:lstStyle/>
          <a:p>
            <a:r>
              <a:rPr lang="en-US" dirty="0">
                <a:highlight>
                  <a:srgbClr val="FFFF00"/>
                </a:highlight>
              </a:rPr>
              <a:t>The model fits the data well (R2 = 0.61). </a:t>
            </a:r>
          </a:p>
        </p:txBody>
      </p:sp>
      <p:sp>
        <p:nvSpPr>
          <p:cNvPr id="3" name="Slide Number Placeholder 2">
            <a:extLst>
              <a:ext uri="{FF2B5EF4-FFF2-40B4-BE49-F238E27FC236}">
                <a16:creationId xmlns:a16="http://schemas.microsoft.com/office/drawing/2014/main" id="{84A15A30-14EC-4026-9692-2B2C97826B81}"/>
              </a:ext>
            </a:extLst>
          </p:cNvPr>
          <p:cNvSpPr>
            <a:spLocks noGrp="1"/>
          </p:cNvSpPr>
          <p:nvPr>
            <p:ph type="sldNum" sz="quarter" idx="12"/>
          </p:nvPr>
        </p:nvSpPr>
        <p:spPr/>
        <p:txBody>
          <a:bodyPr/>
          <a:lstStyle/>
          <a:p>
            <a:fld id="{35032509-D289-4CC9-8A27-14E47DC64BC2}" type="slidenum">
              <a:rPr lang="en-US" smtClean="0"/>
              <a:t>11</a:t>
            </a:fld>
            <a:endParaRPr lang="en-US" dirty="0"/>
          </a:p>
        </p:txBody>
      </p:sp>
      <p:pic>
        <p:nvPicPr>
          <p:cNvPr id="21" name="Content Placeholder 20">
            <a:extLst>
              <a:ext uri="{FF2B5EF4-FFF2-40B4-BE49-F238E27FC236}">
                <a16:creationId xmlns:a16="http://schemas.microsoft.com/office/drawing/2014/main" id="{45E289E5-7A41-E89B-8493-A692F7B45516}"/>
              </a:ext>
            </a:extLst>
          </p:cNvPr>
          <p:cNvPicPr>
            <a:picLocks noGrp="1" noChangeAspect="1"/>
          </p:cNvPicPr>
          <p:nvPr>
            <p:ph idx="1"/>
          </p:nvPr>
        </p:nvPicPr>
        <p:blipFill>
          <a:blip r:embed="rId2"/>
          <a:stretch>
            <a:fillRect/>
          </a:stretch>
        </p:blipFill>
        <p:spPr>
          <a:xfrm>
            <a:off x="3232323" y="1690689"/>
            <a:ext cx="5951647" cy="4802186"/>
          </a:xfrm>
        </p:spPr>
      </p:pic>
      <p:sp>
        <p:nvSpPr>
          <p:cNvPr id="22" name="Rectangle 21">
            <a:extLst>
              <a:ext uri="{FF2B5EF4-FFF2-40B4-BE49-F238E27FC236}">
                <a16:creationId xmlns:a16="http://schemas.microsoft.com/office/drawing/2014/main" id="{4584E245-CA7B-B4DD-133D-B800504FC6D9}"/>
              </a:ext>
            </a:extLst>
          </p:cNvPr>
          <p:cNvSpPr/>
          <p:nvPr/>
        </p:nvSpPr>
        <p:spPr>
          <a:xfrm>
            <a:off x="6640564" y="5631622"/>
            <a:ext cx="935893" cy="86125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0BEC3336-26A3-B82E-024F-B17B7F884070}"/>
              </a:ext>
            </a:extLst>
          </p:cNvPr>
          <p:cNvSpPr/>
          <p:nvPr/>
        </p:nvSpPr>
        <p:spPr>
          <a:xfrm>
            <a:off x="7390123" y="2328741"/>
            <a:ext cx="1651240" cy="282266"/>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14B49C83-EFE4-DC59-782E-17042FB363F1}"/>
              </a:ext>
            </a:extLst>
          </p:cNvPr>
          <p:cNvSpPr/>
          <p:nvPr/>
        </p:nvSpPr>
        <p:spPr>
          <a:xfrm>
            <a:off x="3106922" y="5077624"/>
            <a:ext cx="2131521" cy="17150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4775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7A9E1-A6A2-3C5C-F535-599897590EB6}"/>
              </a:ext>
            </a:extLst>
          </p:cNvPr>
          <p:cNvSpPr>
            <a:spLocks noGrp="1"/>
          </p:cNvSpPr>
          <p:nvPr>
            <p:ph type="title"/>
          </p:nvPr>
        </p:nvSpPr>
        <p:spPr/>
        <p:txBody>
          <a:bodyPr/>
          <a:lstStyle/>
          <a:p>
            <a:r>
              <a:rPr lang="en-US" dirty="0"/>
              <a:t>Relaxing </a:t>
            </a:r>
            <a:r>
              <a:rPr lang="en-US" u="sng" dirty="0"/>
              <a:t>Linearity</a:t>
            </a:r>
            <a:r>
              <a:rPr lang="en-US" dirty="0"/>
              <a:t> and </a:t>
            </a:r>
            <a:r>
              <a:rPr lang="en-US" u="sng" dirty="0"/>
              <a:t>Additivity</a:t>
            </a:r>
            <a:r>
              <a:rPr lang="en-US" dirty="0"/>
              <a:t> assumptions to get more powerful regression models</a:t>
            </a:r>
          </a:p>
        </p:txBody>
      </p:sp>
      <p:pic>
        <p:nvPicPr>
          <p:cNvPr id="1030" name="Picture 6" descr="Plot object">
            <a:extLst>
              <a:ext uri="{FF2B5EF4-FFF2-40B4-BE49-F238E27FC236}">
                <a16:creationId xmlns:a16="http://schemas.microsoft.com/office/drawing/2014/main" id="{A979125C-16CC-7779-F2DC-4721ED9F8E8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38200" y="1891522"/>
            <a:ext cx="5181600" cy="421954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lot object">
            <a:extLst>
              <a:ext uri="{FF2B5EF4-FFF2-40B4-BE49-F238E27FC236}">
                <a16:creationId xmlns:a16="http://schemas.microsoft.com/office/drawing/2014/main" id="{2DAB044E-0085-564D-177A-9EDF22C6F5ED}"/>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1891522"/>
            <a:ext cx="5181600" cy="421954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FD86265-0BA3-2767-2ED0-9C62E59A813E}"/>
              </a:ext>
            </a:extLst>
          </p:cNvPr>
          <p:cNvSpPr txBox="1"/>
          <p:nvPr/>
        </p:nvSpPr>
        <p:spPr>
          <a:xfrm>
            <a:off x="6736375" y="2332673"/>
            <a:ext cx="2367064" cy="923330"/>
          </a:xfrm>
          <a:prstGeom prst="rect">
            <a:avLst/>
          </a:prstGeom>
          <a:noFill/>
        </p:spPr>
        <p:txBody>
          <a:bodyPr wrap="square" rtlCol="0">
            <a:spAutoFit/>
          </a:bodyPr>
          <a:lstStyle/>
          <a:p>
            <a:r>
              <a:rPr lang="en-US" dirty="0">
                <a:highlight>
                  <a:srgbClr val="FFFF00"/>
                </a:highlight>
              </a:rPr>
              <a:t>R2 significantly increased from 0.61  to 0.68 in the new model. </a:t>
            </a:r>
          </a:p>
        </p:txBody>
      </p:sp>
      <p:sp>
        <p:nvSpPr>
          <p:cNvPr id="4" name="TextBox 3">
            <a:extLst>
              <a:ext uri="{FF2B5EF4-FFF2-40B4-BE49-F238E27FC236}">
                <a16:creationId xmlns:a16="http://schemas.microsoft.com/office/drawing/2014/main" id="{F0A5C236-E74D-DD89-2CA2-7D62E6D79139}"/>
              </a:ext>
            </a:extLst>
          </p:cNvPr>
          <p:cNvSpPr txBox="1"/>
          <p:nvPr/>
        </p:nvSpPr>
        <p:spPr>
          <a:xfrm>
            <a:off x="1253085" y="2332673"/>
            <a:ext cx="2367064" cy="646331"/>
          </a:xfrm>
          <a:prstGeom prst="rect">
            <a:avLst/>
          </a:prstGeom>
          <a:noFill/>
        </p:spPr>
        <p:txBody>
          <a:bodyPr wrap="square" rtlCol="0">
            <a:spAutoFit/>
          </a:bodyPr>
          <a:lstStyle/>
          <a:p>
            <a:r>
              <a:rPr lang="en-US" dirty="0"/>
              <a:t>Age trend lines for </a:t>
            </a:r>
            <a:r>
              <a:rPr lang="en-US" dirty="0">
                <a:solidFill>
                  <a:srgbClr val="00B0F0"/>
                </a:solidFill>
              </a:rPr>
              <a:t>Boys </a:t>
            </a:r>
            <a:r>
              <a:rPr lang="en-US" dirty="0"/>
              <a:t>and </a:t>
            </a:r>
            <a:r>
              <a:rPr lang="en-US" dirty="0">
                <a:solidFill>
                  <a:srgbClr val="FF33CC"/>
                </a:solidFill>
              </a:rPr>
              <a:t>Girls</a:t>
            </a:r>
          </a:p>
        </p:txBody>
      </p:sp>
      <p:sp>
        <p:nvSpPr>
          <p:cNvPr id="5" name="TextBox 4">
            <a:extLst>
              <a:ext uri="{FF2B5EF4-FFF2-40B4-BE49-F238E27FC236}">
                <a16:creationId xmlns:a16="http://schemas.microsoft.com/office/drawing/2014/main" id="{9B42A5B5-CB6E-759D-FF7E-B4833292AB19}"/>
              </a:ext>
            </a:extLst>
          </p:cNvPr>
          <p:cNvSpPr txBox="1"/>
          <p:nvPr/>
        </p:nvSpPr>
        <p:spPr>
          <a:xfrm>
            <a:off x="1253085" y="6111065"/>
            <a:ext cx="10100716" cy="646331"/>
          </a:xfrm>
          <a:prstGeom prst="rect">
            <a:avLst/>
          </a:prstGeom>
          <a:noFill/>
        </p:spPr>
        <p:txBody>
          <a:bodyPr wrap="square" rtlCol="0">
            <a:spAutoFit/>
          </a:bodyPr>
          <a:lstStyle/>
          <a:p>
            <a:r>
              <a:rPr lang="en-US" dirty="0"/>
              <a:t>Relaxing </a:t>
            </a:r>
            <a:r>
              <a:rPr lang="en-US" u="sng" dirty="0"/>
              <a:t>linearity</a:t>
            </a:r>
            <a:r>
              <a:rPr lang="en-US" dirty="0"/>
              <a:t> : Using squared terms Age + Age^2. Relaxing </a:t>
            </a:r>
            <a:r>
              <a:rPr lang="en-US" u="sng" dirty="0"/>
              <a:t>additivity</a:t>
            </a:r>
            <a:r>
              <a:rPr lang="en-US" dirty="0"/>
              <a:t>: Using Age*Sex interaction. This gives a more informative model (e.g., trends look different after age 10).</a:t>
            </a:r>
          </a:p>
        </p:txBody>
      </p:sp>
    </p:spTree>
    <p:extLst>
      <p:ext uri="{BB962C8B-B14F-4D97-AF65-F5344CB8AC3E}">
        <p14:creationId xmlns:p14="http://schemas.microsoft.com/office/powerpoint/2010/main" val="3301559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3DF3-C2E9-B4C1-DDF8-B3503CB1687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Statistic Session 8 Post-Knowledge check </a:t>
            </a:r>
          </a:p>
        </p:txBody>
      </p:sp>
      <p:sp>
        <p:nvSpPr>
          <p:cNvPr id="4" name="TextBox 3">
            <a:extLst>
              <a:ext uri="{FF2B5EF4-FFF2-40B4-BE49-F238E27FC236}">
                <a16:creationId xmlns:a16="http://schemas.microsoft.com/office/drawing/2014/main" id="{09FF856C-0B85-280E-076B-97CEE74FD4E5}"/>
              </a:ext>
            </a:extLst>
          </p:cNvPr>
          <p:cNvSpPr txBox="1"/>
          <p:nvPr/>
        </p:nvSpPr>
        <p:spPr>
          <a:xfrm>
            <a:off x="3064778" y="1486099"/>
            <a:ext cx="6096000" cy="83099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hlinkClick r:id="rId2"/>
              </a:rPr>
              <a:t>https://forms.office.com/r/bPnDSpPWPP</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6" name="Picture 5">
            <a:extLst>
              <a:ext uri="{FF2B5EF4-FFF2-40B4-BE49-F238E27FC236}">
                <a16:creationId xmlns:a16="http://schemas.microsoft.com/office/drawing/2014/main" id="{FDA8B4AF-61DA-2E01-7C36-8400519B8359}"/>
              </a:ext>
            </a:extLst>
          </p:cNvPr>
          <p:cNvPicPr>
            <a:picLocks noChangeAspect="1"/>
          </p:cNvPicPr>
          <p:nvPr/>
        </p:nvPicPr>
        <p:blipFill>
          <a:blip r:embed="rId3"/>
          <a:stretch>
            <a:fillRect/>
          </a:stretch>
        </p:blipFill>
        <p:spPr>
          <a:xfrm>
            <a:off x="4245878" y="2317096"/>
            <a:ext cx="3733800" cy="3514725"/>
          </a:xfrm>
          <a:prstGeom prst="rect">
            <a:avLst/>
          </a:prstGeom>
        </p:spPr>
      </p:pic>
    </p:spTree>
    <p:extLst>
      <p:ext uri="{BB962C8B-B14F-4D97-AF65-F5344CB8AC3E}">
        <p14:creationId xmlns:p14="http://schemas.microsoft.com/office/powerpoint/2010/main" val="3002521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7667732-17FA-8D19-038D-DBAEED302F0A}"/>
              </a:ext>
            </a:extLst>
          </p:cNvPr>
          <p:cNvSpPr>
            <a:spLocks noGrp="1"/>
          </p:cNvSpPr>
          <p:nvPr>
            <p:ph type="title"/>
          </p:nvPr>
        </p:nvSpPr>
        <p:spPr>
          <a:xfrm>
            <a:off x="838200" y="1412488"/>
            <a:ext cx="2899189" cy="4363844"/>
          </a:xfrm>
        </p:spPr>
        <p:txBody>
          <a:bodyPr anchor="t">
            <a:normAutofit/>
          </a:bodyPr>
          <a:lstStyle/>
          <a:p>
            <a:r>
              <a:rPr lang="en-US" sz="4000" dirty="0">
                <a:solidFill>
                  <a:srgbClr val="FFFFFF"/>
                </a:solidFill>
              </a:rPr>
              <a:t>Knowledge check</a:t>
            </a:r>
          </a:p>
        </p:txBody>
      </p:sp>
      <p:sp>
        <p:nvSpPr>
          <p:cNvPr id="3" name="Content Placeholder 2">
            <a:extLst>
              <a:ext uri="{FF2B5EF4-FFF2-40B4-BE49-F238E27FC236}">
                <a16:creationId xmlns:a16="http://schemas.microsoft.com/office/drawing/2014/main" id="{BE8FAB0B-3712-9746-4479-1B885CD41D1F}"/>
              </a:ext>
            </a:extLst>
          </p:cNvPr>
          <p:cNvSpPr>
            <a:spLocks noGrp="1"/>
          </p:cNvSpPr>
          <p:nvPr>
            <p:ph sz="half" idx="1"/>
          </p:nvPr>
        </p:nvSpPr>
        <p:spPr>
          <a:xfrm>
            <a:off x="4380855" y="1412489"/>
            <a:ext cx="3427283" cy="4363844"/>
          </a:xfrm>
        </p:spPr>
        <p:txBody>
          <a:bodyPr>
            <a:normAutofit lnSpcReduction="10000"/>
          </a:bodyPr>
          <a:lstStyle/>
          <a:p>
            <a:pPr marL="342900" indent="-342900">
              <a:spcBef>
                <a:spcPts val="0"/>
              </a:spcBef>
              <a:spcAft>
                <a:spcPts val="600"/>
              </a:spcAft>
              <a:buFont typeface="+mj-lt"/>
              <a:buAutoNum type="arabicParenR"/>
            </a:pPr>
            <a:r>
              <a:rPr lang="en-US" sz="2000" dirty="0">
                <a:effectLst/>
                <a:latin typeface="Calibri" panose="020F0502020204030204" pitchFamily="34" charset="0"/>
                <a:ea typeface="Times New Roman" panose="02020603050405020304" pitchFamily="18" charset="0"/>
              </a:rPr>
              <a:t>Which type of regression best describes when we have 2 predictor variables?</a:t>
            </a:r>
          </a:p>
          <a:p>
            <a:pPr marL="0" indent="0">
              <a:spcBef>
                <a:spcPts val="0"/>
              </a:spcBef>
              <a:spcAft>
                <a:spcPts val="600"/>
              </a:spcAft>
              <a:buNone/>
            </a:pPr>
            <a:endParaRPr lang="en-US" sz="2000" dirty="0">
              <a:effectLst/>
              <a:latin typeface="Calibri" panose="020F0502020204030204" pitchFamily="34" charset="0"/>
              <a:ea typeface="Times New Roman" panose="02020603050405020304" pitchFamily="18" charset="0"/>
            </a:endParaRPr>
          </a:p>
          <a:p>
            <a:pPr marL="342900" indent="-342900">
              <a:spcBef>
                <a:spcPts val="0"/>
              </a:spcBef>
              <a:spcAft>
                <a:spcPts val="600"/>
              </a:spcAft>
              <a:buAutoNum type="alphaUcParenR"/>
            </a:pPr>
            <a:r>
              <a:rPr lang="en-US" sz="2000" dirty="0">
                <a:latin typeface="Calibri" panose="020F0502020204030204" pitchFamily="34" charset="0"/>
                <a:ea typeface="Times New Roman" panose="02020603050405020304" pitchFamily="18" charset="0"/>
              </a:rPr>
              <a:t>Simple linear regression.</a:t>
            </a:r>
          </a:p>
          <a:p>
            <a:pPr marL="342900" indent="-342900">
              <a:spcBef>
                <a:spcPts val="0"/>
              </a:spcBef>
              <a:spcAft>
                <a:spcPts val="600"/>
              </a:spcAft>
              <a:buAutoNum type="alphaUcParenR"/>
            </a:pPr>
            <a:r>
              <a:rPr lang="en-US" sz="2000" dirty="0">
                <a:latin typeface="Calibri" panose="020F0502020204030204" pitchFamily="34" charset="0"/>
                <a:ea typeface="Times New Roman" panose="02020603050405020304" pitchFamily="18" charset="0"/>
              </a:rPr>
              <a:t>Multiple linear regression.</a:t>
            </a:r>
          </a:p>
          <a:p>
            <a:pPr marL="342900" indent="-342900">
              <a:spcBef>
                <a:spcPts val="0"/>
              </a:spcBef>
              <a:spcAft>
                <a:spcPts val="600"/>
              </a:spcAft>
              <a:buAutoNum type="alphaUcParenR"/>
            </a:pPr>
            <a:endParaRPr lang="en-US" sz="2000" dirty="0">
              <a:effectLst/>
              <a:latin typeface="Calibri" panose="020F0502020204030204" pitchFamily="34" charset="0"/>
              <a:ea typeface="Calibri" panose="020F0502020204030204" pitchFamily="34" charset="0"/>
            </a:endParaRPr>
          </a:p>
        </p:txBody>
      </p:sp>
      <p:cxnSp>
        <p:nvCxnSpPr>
          <p:cNvPr id="12" name="Straight Connector 11">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013DA11-4961-DD8E-D6CD-BF541AF466F3}"/>
              </a:ext>
            </a:extLst>
          </p:cNvPr>
          <p:cNvSpPr>
            <a:spLocks noGrp="1"/>
          </p:cNvSpPr>
          <p:nvPr>
            <p:ph sz="half" idx="2"/>
          </p:nvPr>
        </p:nvSpPr>
        <p:spPr>
          <a:xfrm>
            <a:off x="8451604" y="1412489"/>
            <a:ext cx="3427281" cy="4363844"/>
          </a:xfrm>
        </p:spPr>
        <p:txBody>
          <a:bodyPr>
            <a:normAutofit lnSpcReduction="10000"/>
          </a:bodyPr>
          <a:lstStyle/>
          <a:p>
            <a:pPr marL="0" marR="0" lvl="0" indent="0">
              <a:spcBef>
                <a:spcPts val="0"/>
              </a:spcBef>
              <a:spcAft>
                <a:spcPts val="600"/>
              </a:spcAft>
              <a:buNone/>
            </a:pPr>
            <a:r>
              <a:rPr lang="en-US" sz="2000" dirty="0">
                <a:effectLst/>
                <a:latin typeface="Calibri" panose="020F0502020204030204" pitchFamily="34" charset="0"/>
                <a:ea typeface="Times New Roman" panose="02020603050405020304" pitchFamily="18" charset="0"/>
              </a:rPr>
              <a:t>2) Select the correct answer(s). What are some of the </a:t>
            </a:r>
            <a:r>
              <a:rPr lang="en-US" sz="2000" dirty="0">
                <a:latin typeface="Calibri" panose="020F0502020204030204" pitchFamily="34" charset="0"/>
                <a:ea typeface="Times New Roman" panose="02020603050405020304" pitchFamily="18" charset="0"/>
              </a:rPr>
              <a:t>defining characteristics of regression?</a:t>
            </a:r>
            <a:r>
              <a:rPr lang="en-US" sz="2000" dirty="0">
                <a:effectLst/>
                <a:latin typeface="Calibri" panose="020F0502020204030204" pitchFamily="34" charset="0"/>
                <a:ea typeface="Times New Roman" panose="02020603050405020304" pitchFamily="18" charset="0"/>
              </a:rPr>
              <a:t> (Select all that apply)</a:t>
            </a:r>
          </a:p>
          <a:p>
            <a:pPr marL="0" marR="0" lvl="0" indent="0">
              <a:spcBef>
                <a:spcPts val="0"/>
              </a:spcBef>
              <a:spcAft>
                <a:spcPts val="600"/>
              </a:spcAft>
              <a:buNone/>
            </a:pPr>
            <a:endParaRPr lang="en-US" sz="2000" dirty="0">
              <a:effectLst/>
              <a:latin typeface="Calibri" panose="020F0502020204030204" pitchFamily="34" charset="0"/>
              <a:ea typeface="Times New Roman" panose="02020603050405020304" pitchFamily="18" charset="0"/>
            </a:endParaRPr>
          </a:p>
          <a:p>
            <a:pPr marL="342900" indent="-342900">
              <a:spcBef>
                <a:spcPts val="0"/>
              </a:spcBef>
              <a:spcAft>
                <a:spcPts val="600"/>
              </a:spcAft>
              <a:buAutoNum type="alphaUcParenR"/>
            </a:pPr>
            <a:r>
              <a:rPr lang="en-US" sz="2000" dirty="0">
                <a:effectLst/>
                <a:latin typeface="Calibri" panose="020F0502020204030204" pitchFamily="34" charset="0"/>
                <a:ea typeface="Times New Roman" panose="02020603050405020304" pitchFamily="18" charset="0"/>
              </a:rPr>
              <a:t>Coefficients can be used to form a trend line.</a:t>
            </a:r>
          </a:p>
          <a:p>
            <a:pPr marL="342900" indent="-342900">
              <a:spcBef>
                <a:spcPts val="0"/>
              </a:spcBef>
              <a:spcAft>
                <a:spcPts val="600"/>
              </a:spcAft>
              <a:buAutoNum type="alphaUcParenR"/>
            </a:pPr>
            <a:r>
              <a:rPr lang="en-US" sz="2000" dirty="0">
                <a:effectLst/>
                <a:latin typeface="Calibri" panose="020F0502020204030204" pitchFamily="34" charset="0"/>
                <a:ea typeface="Times New Roman" panose="02020603050405020304" pitchFamily="18" charset="0"/>
              </a:rPr>
              <a:t>It mathematically allows us to estimate effects while controlling for other variables</a:t>
            </a:r>
            <a:r>
              <a:rPr lang="en-US" sz="2000" dirty="0">
                <a:latin typeface="Calibri" panose="020F0502020204030204" pitchFamily="34" charset="0"/>
                <a:ea typeface="Times New Roman" panose="02020603050405020304" pitchFamily="18" charset="0"/>
              </a:rPr>
              <a:t>.</a:t>
            </a:r>
            <a:endParaRPr lang="en-US" sz="2000" dirty="0">
              <a:effectLst/>
              <a:latin typeface="Calibri" panose="020F0502020204030204" pitchFamily="34" charset="0"/>
              <a:ea typeface="Times New Roman" panose="02020603050405020304" pitchFamily="18" charset="0"/>
            </a:endParaRPr>
          </a:p>
          <a:p>
            <a:pPr marL="342900" indent="-342900">
              <a:spcBef>
                <a:spcPts val="0"/>
              </a:spcBef>
              <a:spcAft>
                <a:spcPts val="600"/>
              </a:spcAft>
              <a:buAutoNum type="alphaUcParenR"/>
            </a:pPr>
            <a:r>
              <a:rPr lang="en-US" sz="2000" dirty="0">
                <a:latin typeface="Calibri" panose="020F0502020204030204" pitchFamily="34" charset="0"/>
                <a:ea typeface="Times New Roman" panose="02020603050405020304" pitchFamily="18" charset="0"/>
              </a:rPr>
              <a:t>Uses R2 to assess model fit. </a:t>
            </a:r>
          </a:p>
          <a:p>
            <a:pPr marL="342900" indent="-342900">
              <a:spcBef>
                <a:spcPts val="0"/>
              </a:spcBef>
              <a:spcAft>
                <a:spcPts val="600"/>
              </a:spcAft>
              <a:buAutoNum type="alphaUcParenR"/>
            </a:pPr>
            <a:r>
              <a:rPr lang="en-US" sz="2000" dirty="0">
                <a:effectLst/>
                <a:latin typeface="Calibri" panose="020F0502020204030204" pitchFamily="34" charset="0"/>
                <a:ea typeface="Calibri" panose="020F0502020204030204" pitchFamily="34" charset="0"/>
              </a:rPr>
              <a:t>All of the above.</a:t>
            </a:r>
          </a:p>
          <a:p>
            <a:pPr marL="0" marR="0" lvl="0" indent="0">
              <a:spcBef>
                <a:spcPts val="0"/>
              </a:spcBef>
              <a:spcAft>
                <a:spcPts val="600"/>
              </a:spcAft>
              <a:buNone/>
            </a:pPr>
            <a:r>
              <a:rPr lang="en-US" sz="2000" dirty="0">
                <a:effectLst/>
                <a:latin typeface="Calibri" panose="020F0502020204030204" pitchFamily="34" charset="0"/>
                <a:ea typeface="Times New Roman" panose="02020603050405020304" pitchFamily="18" charset="0"/>
              </a:rPr>
              <a:t> </a:t>
            </a:r>
            <a:endParaRPr lang="en-US" sz="2000" dirty="0">
              <a:effectLst/>
              <a:latin typeface="Calibri" panose="020F0502020204030204" pitchFamily="34" charset="0"/>
              <a:ea typeface="Calibri" panose="020F0502020204030204" pitchFamily="34" charset="0"/>
            </a:endParaRPr>
          </a:p>
        </p:txBody>
      </p:sp>
      <p:sp>
        <p:nvSpPr>
          <p:cNvPr id="5" name="Slide Number Placeholder 4">
            <a:extLst>
              <a:ext uri="{FF2B5EF4-FFF2-40B4-BE49-F238E27FC236}">
                <a16:creationId xmlns:a16="http://schemas.microsoft.com/office/drawing/2014/main" id="{4F7B0D79-EB94-62C2-8979-C1FE6B1D4701}"/>
              </a:ext>
            </a:extLst>
          </p:cNvPr>
          <p:cNvSpPr>
            <a:spLocks noGrp="1"/>
          </p:cNvSpPr>
          <p:nvPr>
            <p:ph type="sldNum" sz="quarter" idx="12"/>
          </p:nvPr>
        </p:nvSpPr>
        <p:spPr>
          <a:xfrm>
            <a:off x="9202366" y="6356350"/>
            <a:ext cx="2151434" cy="365125"/>
          </a:xfrm>
        </p:spPr>
        <p:txBody>
          <a:bodyPr>
            <a:normAutofit/>
          </a:bodyPr>
          <a:lstStyle/>
          <a:p>
            <a:pPr>
              <a:spcAft>
                <a:spcPts val="600"/>
              </a:spcAft>
            </a:pPr>
            <a:fld id="{2D9AFEC9-6166-40C2-8F97-1FB26DEE973E}" type="slidenum">
              <a:rPr lang="en-US" smtClean="0"/>
              <a:pPr>
                <a:spcAft>
                  <a:spcPts val="600"/>
                </a:spcAft>
              </a:pPr>
              <a:t>14</a:t>
            </a:fld>
            <a:endParaRPr lang="en-US" dirty="0"/>
          </a:p>
        </p:txBody>
      </p:sp>
    </p:spTree>
    <p:extLst>
      <p:ext uri="{BB962C8B-B14F-4D97-AF65-F5344CB8AC3E}">
        <p14:creationId xmlns:p14="http://schemas.microsoft.com/office/powerpoint/2010/main" val="1972652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B29298-3CDE-D4B6-DC1A-B3A36E1A3A1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C339E31E-D605-AA9D-ABA6-A6A2000BEE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C4B9E8A-5127-6319-9BA8-D706512D6A81}"/>
              </a:ext>
            </a:extLst>
          </p:cNvPr>
          <p:cNvSpPr>
            <a:spLocks noGrp="1"/>
          </p:cNvSpPr>
          <p:nvPr>
            <p:ph type="title"/>
          </p:nvPr>
        </p:nvSpPr>
        <p:spPr>
          <a:xfrm>
            <a:off x="838200" y="1412488"/>
            <a:ext cx="2899189" cy="4363844"/>
          </a:xfrm>
        </p:spPr>
        <p:txBody>
          <a:bodyPr anchor="t">
            <a:normAutofit/>
          </a:bodyPr>
          <a:lstStyle/>
          <a:p>
            <a:r>
              <a:rPr lang="en-US" sz="4000" dirty="0">
                <a:solidFill>
                  <a:srgbClr val="FFFFFF"/>
                </a:solidFill>
              </a:rPr>
              <a:t>Knowledge check</a:t>
            </a:r>
            <a:r>
              <a:rPr lang="en-US" sz="4000" dirty="0">
                <a:solidFill>
                  <a:srgbClr val="FFFF00"/>
                </a:solidFill>
              </a:rPr>
              <a:t> --</a:t>
            </a:r>
            <a:br>
              <a:rPr lang="en-US" sz="4000" dirty="0">
                <a:solidFill>
                  <a:srgbClr val="FFFF00"/>
                </a:solidFill>
              </a:rPr>
            </a:br>
            <a:r>
              <a:rPr lang="en-US" sz="4000" dirty="0">
                <a:solidFill>
                  <a:srgbClr val="FFFF00"/>
                </a:solidFill>
              </a:rPr>
              <a:t>Answers</a:t>
            </a:r>
            <a:endParaRPr lang="en-US" sz="4000" dirty="0">
              <a:solidFill>
                <a:srgbClr val="FFFFFF"/>
              </a:solidFill>
            </a:endParaRPr>
          </a:p>
        </p:txBody>
      </p:sp>
      <p:sp>
        <p:nvSpPr>
          <p:cNvPr id="3" name="Content Placeholder 2">
            <a:extLst>
              <a:ext uri="{FF2B5EF4-FFF2-40B4-BE49-F238E27FC236}">
                <a16:creationId xmlns:a16="http://schemas.microsoft.com/office/drawing/2014/main" id="{1ED39951-13A7-DECE-24E8-AB0835AFC1FB}"/>
              </a:ext>
            </a:extLst>
          </p:cNvPr>
          <p:cNvSpPr>
            <a:spLocks noGrp="1"/>
          </p:cNvSpPr>
          <p:nvPr>
            <p:ph sz="half" idx="1"/>
          </p:nvPr>
        </p:nvSpPr>
        <p:spPr>
          <a:xfrm>
            <a:off x="4380855" y="1412489"/>
            <a:ext cx="3427283" cy="4363844"/>
          </a:xfrm>
        </p:spPr>
        <p:txBody>
          <a:bodyPr>
            <a:normAutofit lnSpcReduction="10000"/>
          </a:bodyPr>
          <a:lstStyle/>
          <a:p>
            <a:pPr marL="342900" indent="-342900">
              <a:spcBef>
                <a:spcPts val="0"/>
              </a:spcBef>
              <a:spcAft>
                <a:spcPts val="600"/>
              </a:spcAft>
              <a:buFont typeface="+mj-lt"/>
              <a:buAutoNum type="arabicParenR"/>
            </a:pPr>
            <a:r>
              <a:rPr lang="en-US" sz="2000" dirty="0">
                <a:effectLst/>
                <a:latin typeface="Calibri" panose="020F0502020204030204" pitchFamily="34" charset="0"/>
                <a:ea typeface="Times New Roman" panose="02020603050405020304" pitchFamily="18" charset="0"/>
              </a:rPr>
              <a:t>Which type of regression best describes when we have 2 predictor variables?</a:t>
            </a:r>
          </a:p>
          <a:p>
            <a:pPr marL="0" indent="0">
              <a:spcBef>
                <a:spcPts val="0"/>
              </a:spcBef>
              <a:spcAft>
                <a:spcPts val="600"/>
              </a:spcAft>
              <a:buNone/>
            </a:pPr>
            <a:endParaRPr lang="en-US" sz="2000" dirty="0">
              <a:effectLst/>
              <a:latin typeface="Calibri" panose="020F0502020204030204" pitchFamily="34" charset="0"/>
              <a:ea typeface="Times New Roman" panose="02020603050405020304" pitchFamily="18" charset="0"/>
            </a:endParaRPr>
          </a:p>
          <a:p>
            <a:pPr marL="342900" indent="-342900">
              <a:spcBef>
                <a:spcPts val="0"/>
              </a:spcBef>
              <a:spcAft>
                <a:spcPts val="600"/>
              </a:spcAft>
              <a:buAutoNum type="alphaUcParenR"/>
            </a:pPr>
            <a:r>
              <a:rPr lang="en-US" sz="2000" dirty="0">
                <a:latin typeface="Calibri" panose="020F0502020204030204" pitchFamily="34" charset="0"/>
                <a:ea typeface="Times New Roman" panose="02020603050405020304" pitchFamily="18" charset="0"/>
              </a:rPr>
              <a:t>Simple linear regression.</a:t>
            </a:r>
          </a:p>
          <a:p>
            <a:pPr marL="342900" indent="-342900">
              <a:spcBef>
                <a:spcPts val="0"/>
              </a:spcBef>
              <a:spcAft>
                <a:spcPts val="600"/>
              </a:spcAft>
              <a:buAutoNum type="alphaUcParenR"/>
            </a:pPr>
            <a:r>
              <a:rPr lang="en-US" sz="2000" dirty="0">
                <a:solidFill>
                  <a:srgbClr val="FFFF00"/>
                </a:solidFill>
                <a:latin typeface="Calibri" panose="020F0502020204030204" pitchFamily="34" charset="0"/>
                <a:ea typeface="Times New Roman" panose="02020603050405020304" pitchFamily="18" charset="0"/>
              </a:rPr>
              <a:t>Multiple linear regression.</a:t>
            </a:r>
          </a:p>
          <a:p>
            <a:pPr marL="342900" indent="-342900">
              <a:spcBef>
                <a:spcPts val="0"/>
              </a:spcBef>
              <a:spcAft>
                <a:spcPts val="600"/>
              </a:spcAft>
              <a:buAutoNum type="alphaUcParenR"/>
            </a:pPr>
            <a:endParaRPr lang="en-US" sz="2000" dirty="0">
              <a:effectLst/>
              <a:latin typeface="Calibri" panose="020F0502020204030204" pitchFamily="34" charset="0"/>
              <a:ea typeface="Calibri" panose="020F0502020204030204" pitchFamily="34" charset="0"/>
            </a:endParaRPr>
          </a:p>
        </p:txBody>
      </p:sp>
      <p:cxnSp>
        <p:nvCxnSpPr>
          <p:cNvPr id="12" name="Straight Connector 11">
            <a:extLst>
              <a:ext uri="{FF2B5EF4-FFF2-40B4-BE49-F238E27FC236}">
                <a16:creationId xmlns:a16="http://schemas.microsoft.com/office/drawing/2014/main" id="{6B73AB03-D322-C191-C8D3-61000B9685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36E5BC36-0176-8961-30A0-8D45D775A479}"/>
              </a:ext>
            </a:extLst>
          </p:cNvPr>
          <p:cNvSpPr>
            <a:spLocks noGrp="1"/>
          </p:cNvSpPr>
          <p:nvPr>
            <p:ph sz="half" idx="2"/>
          </p:nvPr>
        </p:nvSpPr>
        <p:spPr>
          <a:xfrm>
            <a:off x="8451604" y="1412489"/>
            <a:ext cx="3427281" cy="4363844"/>
          </a:xfrm>
        </p:spPr>
        <p:txBody>
          <a:bodyPr>
            <a:normAutofit lnSpcReduction="10000"/>
          </a:bodyPr>
          <a:lstStyle/>
          <a:p>
            <a:pPr marL="0" marR="0" lvl="0" indent="0">
              <a:spcBef>
                <a:spcPts val="0"/>
              </a:spcBef>
              <a:spcAft>
                <a:spcPts val="600"/>
              </a:spcAft>
              <a:buNone/>
            </a:pPr>
            <a:r>
              <a:rPr lang="en-US" sz="2000" dirty="0">
                <a:effectLst/>
                <a:latin typeface="Calibri" panose="020F0502020204030204" pitchFamily="34" charset="0"/>
                <a:ea typeface="Times New Roman" panose="02020603050405020304" pitchFamily="18" charset="0"/>
              </a:rPr>
              <a:t>2) Select the correct answer(s). What are some of the </a:t>
            </a:r>
            <a:r>
              <a:rPr lang="en-US" sz="2000" dirty="0">
                <a:latin typeface="Calibri" panose="020F0502020204030204" pitchFamily="34" charset="0"/>
                <a:ea typeface="Times New Roman" panose="02020603050405020304" pitchFamily="18" charset="0"/>
              </a:rPr>
              <a:t>defining characteristics of regression?</a:t>
            </a:r>
            <a:r>
              <a:rPr lang="en-US" sz="2000" dirty="0">
                <a:effectLst/>
                <a:latin typeface="Calibri" panose="020F0502020204030204" pitchFamily="34" charset="0"/>
                <a:ea typeface="Times New Roman" panose="02020603050405020304" pitchFamily="18" charset="0"/>
              </a:rPr>
              <a:t> (Select all that apply)</a:t>
            </a:r>
          </a:p>
          <a:p>
            <a:pPr marL="0" marR="0" lvl="0" indent="0">
              <a:spcBef>
                <a:spcPts val="0"/>
              </a:spcBef>
              <a:spcAft>
                <a:spcPts val="600"/>
              </a:spcAft>
              <a:buNone/>
            </a:pPr>
            <a:endParaRPr lang="en-US" sz="2000" dirty="0">
              <a:effectLst/>
              <a:latin typeface="Calibri" panose="020F0502020204030204" pitchFamily="34" charset="0"/>
              <a:ea typeface="Times New Roman" panose="02020603050405020304" pitchFamily="18" charset="0"/>
            </a:endParaRPr>
          </a:p>
          <a:p>
            <a:pPr marL="342900" indent="-342900">
              <a:spcBef>
                <a:spcPts val="0"/>
              </a:spcBef>
              <a:spcAft>
                <a:spcPts val="600"/>
              </a:spcAft>
              <a:buAutoNum type="alphaUcParenR"/>
            </a:pPr>
            <a:r>
              <a:rPr lang="en-US" sz="2000" dirty="0">
                <a:effectLst/>
                <a:latin typeface="Calibri" panose="020F0502020204030204" pitchFamily="34" charset="0"/>
                <a:ea typeface="Times New Roman" panose="02020603050405020304" pitchFamily="18" charset="0"/>
              </a:rPr>
              <a:t>Coefficients can be used to form a trend line.</a:t>
            </a:r>
          </a:p>
          <a:p>
            <a:pPr marL="342900" indent="-342900">
              <a:spcBef>
                <a:spcPts val="0"/>
              </a:spcBef>
              <a:spcAft>
                <a:spcPts val="600"/>
              </a:spcAft>
              <a:buAutoNum type="alphaUcParenR"/>
            </a:pPr>
            <a:r>
              <a:rPr lang="en-US" sz="2000" dirty="0">
                <a:effectLst/>
                <a:latin typeface="Calibri" panose="020F0502020204030204" pitchFamily="34" charset="0"/>
                <a:ea typeface="Times New Roman" panose="02020603050405020304" pitchFamily="18" charset="0"/>
              </a:rPr>
              <a:t>It mathematically allows us to estimate effects while controlling for other variables</a:t>
            </a:r>
            <a:r>
              <a:rPr lang="en-US" sz="2000" dirty="0">
                <a:latin typeface="Calibri" panose="020F0502020204030204" pitchFamily="34" charset="0"/>
                <a:ea typeface="Times New Roman" panose="02020603050405020304" pitchFamily="18" charset="0"/>
              </a:rPr>
              <a:t>.</a:t>
            </a:r>
            <a:endParaRPr lang="en-US" sz="2000" dirty="0">
              <a:effectLst/>
              <a:latin typeface="Calibri" panose="020F0502020204030204" pitchFamily="34" charset="0"/>
              <a:ea typeface="Times New Roman" panose="02020603050405020304" pitchFamily="18" charset="0"/>
            </a:endParaRPr>
          </a:p>
          <a:p>
            <a:pPr marL="342900" indent="-342900">
              <a:spcBef>
                <a:spcPts val="0"/>
              </a:spcBef>
              <a:spcAft>
                <a:spcPts val="600"/>
              </a:spcAft>
              <a:buAutoNum type="alphaUcParenR"/>
            </a:pPr>
            <a:r>
              <a:rPr lang="en-US" sz="2000" dirty="0">
                <a:latin typeface="Calibri" panose="020F0502020204030204" pitchFamily="34" charset="0"/>
                <a:ea typeface="Times New Roman" panose="02020603050405020304" pitchFamily="18" charset="0"/>
              </a:rPr>
              <a:t>Uses R2 to assess model fit. </a:t>
            </a:r>
          </a:p>
          <a:p>
            <a:pPr marL="342900" indent="-342900">
              <a:spcBef>
                <a:spcPts val="0"/>
              </a:spcBef>
              <a:spcAft>
                <a:spcPts val="600"/>
              </a:spcAft>
              <a:buAutoNum type="alphaUcParenR"/>
            </a:pPr>
            <a:r>
              <a:rPr lang="en-US" sz="2000" dirty="0">
                <a:solidFill>
                  <a:srgbClr val="FFFF00"/>
                </a:solidFill>
                <a:effectLst/>
                <a:latin typeface="Calibri" panose="020F0502020204030204" pitchFamily="34" charset="0"/>
                <a:ea typeface="Calibri" panose="020F0502020204030204" pitchFamily="34" charset="0"/>
              </a:rPr>
              <a:t>All of the above.</a:t>
            </a:r>
          </a:p>
          <a:p>
            <a:pPr marL="0" marR="0" lvl="0" indent="0">
              <a:spcBef>
                <a:spcPts val="0"/>
              </a:spcBef>
              <a:spcAft>
                <a:spcPts val="600"/>
              </a:spcAft>
              <a:buNone/>
            </a:pPr>
            <a:r>
              <a:rPr lang="en-US" sz="2000" dirty="0">
                <a:effectLst/>
                <a:latin typeface="Calibri" panose="020F0502020204030204" pitchFamily="34" charset="0"/>
                <a:ea typeface="Times New Roman" panose="02020603050405020304" pitchFamily="18" charset="0"/>
              </a:rPr>
              <a:t> </a:t>
            </a:r>
            <a:endParaRPr lang="en-US" sz="2000" dirty="0">
              <a:effectLst/>
              <a:latin typeface="Calibri" panose="020F0502020204030204" pitchFamily="34" charset="0"/>
              <a:ea typeface="Calibri" panose="020F0502020204030204" pitchFamily="34" charset="0"/>
            </a:endParaRPr>
          </a:p>
        </p:txBody>
      </p:sp>
      <p:sp>
        <p:nvSpPr>
          <p:cNvPr id="5" name="Slide Number Placeholder 4">
            <a:extLst>
              <a:ext uri="{FF2B5EF4-FFF2-40B4-BE49-F238E27FC236}">
                <a16:creationId xmlns:a16="http://schemas.microsoft.com/office/drawing/2014/main" id="{0A0F78DD-ACE2-5FE4-E61F-713917E3157A}"/>
              </a:ext>
            </a:extLst>
          </p:cNvPr>
          <p:cNvSpPr>
            <a:spLocks noGrp="1"/>
          </p:cNvSpPr>
          <p:nvPr>
            <p:ph type="sldNum" sz="quarter" idx="12"/>
          </p:nvPr>
        </p:nvSpPr>
        <p:spPr>
          <a:xfrm>
            <a:off x="9202366" y="6356350"/>
            <a:ext cx="2151434" cy="365125"/>
          </a:xfrm>
        </p:spPr>
        <p:txBody>
          <a:bodyPr>
            <a:normAutofit/>
          </a:bodyPr>
          <a:lstStyle/>
          <a:p>
            <a:pPr>
              <a:spcAft>
                <a:spcPts val="600"/>
              </a:spcAft>
            </a:pPr>
            <a:fld id="{2D9AFEC9-6166-40C2-8F97-1FB26DEE973E}" type="slidenum">
              <a:rPr lang="en-US" smtClean="0"/>
              <a:pPr>
                <a:spcAft>
                  <a:spcPts val="600"/>
                </a:spcAft>
              </a:pPr>
              <a:t>15</a:t>
            </a:fld>
            <a:endParaRPr lang="en-US" dirty="0"/>
          </a:p>
        </p:txBody>
      </p:sp>
    </p:spTree>
    <p:extLst>
      <p:ext uri="{BB962C8B-B14F-4D97-AF65-F5344CB8AC3E}">
        <p14:creationId xmlns:p14="http://schemas.microsoft.com/office/powerpoint/2010/main" val="110592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ight Triangle 2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DEE0AF-5EFA-C9EF-3488-79D3017BF94F}"/>
              </a:ext>
            </a:extLst>
          </p:cNvPr>
          <p:cNvSpPr>
            <a:spLocks noGrp="1"/>
          </p:cNvSpPr>
          <p:nvPr>
            <p:ph type="ctrTitle"/>
          </p:nvPr>
        </p:nvSpPr>
        <p:spPr>
          <a:xfrm>
            <a:off x="1285241" y="1008993"/>
            <a:ext cx="9231410" cy="3542045"/>
          </a:xfrm>
        </p:spPr>
        <p:txBody>
          <a:bodyPr anchor="b">
            <a:normAutofit/>
          </a:bodyPr>
          <a:lstStyle/>
          <a:p>
            <a:pPr algn="l"/>
            <a:r>
              <a:rPr lang="en-US" sz="11500" dirty="0"/>
              <a:t>Research and Statistics</a:t>
            </a:r>
          </a:p>
        </p:txBody>
      </p:sp>
      <p:sp>
        <p:nvSpPr>
          <p:cNvPr id="3" name="Subtitle 2">
            <a:extLst>
              <a:ext uri="{FF2B5EF4-FFF2-40B4-BE49-F238E27FC236}">
                <a16:creationId xmlns:a16="http://schemas.microsoft.com/office/drawing/2014/main" id="{A3BB4076-5E3E-E48A-556D-65CBFEC8903A}"/>
              </a:ext>
            </a:extLst>
          </p:cNvPr>
          <p:cNvSpPr>
            <a:spLocks noGrp="1"/>
          </p:cNvSpPr>
          <p:nvPr>
            <p:ph type="subTitle" idx="1"/>
          </p:nvPr>
        </p:nvSpPr>
        <p:spPr>
          <a:xfrm>
            <a:off x="1285241" y="4582814"/>
            <a:ext cx="7132335" cy="1312657"/>
          </a:xfrm>
        </p:spPr>
        <p:txBody>
          <a:bodyPr anchor="t">
            <a:normAutofit/>
          </a:bodyPr>
          <a:lstStyle/>
          <a:p>
            <a:pPr algn="l"/>
            <a:r>
              <a:rPr lang="en-US" dirty="0"/>
              <a:t>Session 8: </a:t>
            </a:r>
            <a:r>
              <a:rPr lang="en-US" dirty="0">
                <a:solidFill>
                  <a:srgbClr val="000000"/>
                </a:solidFill>
                <a:latin typeface="Aptos" panose="020B0004020202020204" pitchFamily="34" charset="0"/>
                <a:ea typeface="Calibri" panose="020F0502020204030204" pitchFamily="34" charset="0"/>
              </a:rPr>
              <a:t>Linear Regression</a:t>
            </a:r>
            <a:endParaRPr lang="en-US"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2641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844A05-2629-A611-915D-A6286781C077}"/>
              </a:ext>
            </a:extLst>
          </p:cNvPr>
          <p:cNvSpPr>
            <a:spLocks noGrp="1"/>
          </p:cNvSpPr>
          <p:nvPr>
            <p:ph type="title"/>
          </p:nvPr>
        </p:nvSpPr>
        <p:spPr>
          <a:xfrm>
            <a:off x="1043631" y="809898"/>
            <a:ext cx="10173010" cy="1554480"/>
          </a:xfrm>
        </p:spPr>
        <p:txBody>
          <a:bodyPr anchor="ctr">
            <a:normAutofit/>
          </a:bodyPr>
          <a:lstStyle/>
          <a:p>
            <a:r>
              <a:rPr lang="en-US" sz="4800" dirty="0"/>
              <a:t>Linear Regression</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56D6544-DF70-A2B7-CB7A-7666ABE9B6C8}"/>
              </a:ext>
            </a:extLst>
          </p:cNvPr>
          <p:cNvGraphicFramePr>
            <a:graphicFrameLocks noGrp="1"/>
          </p:cNvGraphicFramePr>
          <p:nvPr>
            <p:ph idx="1"/>
            <p:extLst>
              <p:ext uri="{D42A27DB-BD31-4B8C-83A1-F6EECF244321}">
                <p14:modId xmlns:p14="http://schemas.microsoft.com/office/powerpoint/2010/main" val="694310383"/>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364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66C96-D01B-4A06-97D9-F4BC11E4AA8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Glossary</a:t>
            </a:r>
          </a:p>
        </p:txBody>
      </p:sp>
      <p:sp>
        <p:nvSpPr>
          <p:cNvPr id="3" name="Content Placeholder 2">
            <a:extLst>
              <a:ext uri="{FF2B5EF4-FFF2-40B4-BE49-F238E27FC236}">
                <a16:creationId xmlns:a16="http://schemas.microsoft.com/office/drawing/2014/main" id="{179CDC51-DBA8-493E-9E1B-D5A4F27BC38C}"/>
              </a:ext>
            </a:extLst>
          </p:cNvPr>
          <p:cNvSpPr>
            <a:spLocks noGrp="1"/>
          </p:cNvSpPr>
          <p:nvPr>
            <p:ph idx="1"/>
          </p:nvPr>
        </p:nvSpPr>
        <p:spPr>
          <a:xfrm>
            <a:off x="4810259" y="649480"/>
            <a:ext cx="6555347" cy="5546047"/>
          </a:xfrm>
        </p:spPr>
        <p:txBody>
          <a:bodyPr anchor="ctr">
            <a:normAutofit/>
          </a:bodyPr>
          <a:lstStyle/>
          <a:p>
            <a:r>
              <a:rPr lang="en-US" sz="1700" dirty="0">
                <a:solidFill>
                  <a:srgbClr val="FF0000"/>
                </a:solidFill>
              </a:rPr>
              <a:t>Regression</a:t>
            </a:r>
            <a:r>
              <a:rPr lang="en-US" sz="1700" dirty="0"/>
              <a:t>: The process of defining an outcome by one or more predictive variables. For continuous outcomes, we often use the “ordinary least squares” method to calculate regression coefficients. Also referred to as simple linear or multiple linear regression.</a:t>
            </a:r>
          </a:p>
          <a:p>
            <a:r>
              <a:rPr lang="en-US" sz="1700" dirty="0">
                <a:solidFill>
                  <a:srgbClr val="FF0000"/>
                </a:solidFill>
              </a:rPr>
              <a:t>Model</a:t>
            </a:r>
            <a:r>
              <a:rPr lang="en-US" sz="1700" dirty="0"/>
              <a:t>:  The set of variables used to explain the outcome of interest. For example, life expectancy might be modeled as: 	         Years lived = Gender + health status. </a:t>
            </a:r>
          </a:p>
          <a:p>
            <a:r>
              <a:rPr lang="en-US" sz="1700" dirty="0">
                <a:solidFill>
                  <a:srgbClr val="FF0000"/>
                </a:solidFill>
              </a:rPr>
              <a:t>Coefficients</a:t>
            </a:r>
            <a:r>
              <a:rPr lang="en-US" sz="1700" dirty="0"/>
              <a:t>: These are the regression weights used to calculate model predictions. For example, in a model that predicts weight, a height coefficient of 2 indicates that for every added inch in height, it adds 2 pounds to predicted weight. </a:t>
            </a:r>
          </a:p>
          <a:p>
            <a:r>
              <a:rPr lang="en-US" sz="1700" dirty="0">
                <a:solidFill>
                  <a:srgbClr val="FF0000"/>
                </a:solidFill>
              </a:rPr>
              <a:t>“Y”</a:t>
            </a:r>
            <a:r>
              <a:rPr lang="en-US" sz="1700" dirty="0"/>
              <a:t>: Outcome variable, response variable, or dependent variable.</a:t>
            </a:r>
          </a:p>
          <a:p>
            <a:r>
              <a:rPr lang="en-US" sz="1700" dirty="0">
                <a:solidFill>
                  <a:srgbClr val="FF0000"/>
                </a:solidFill>
              </a:rPr>
              <a:t>“X”</a:t>
            </a:r>
            <a:r>
              <a:rPr lang="en-US" sz="1700" dirty="0"/>
              <a:t>: Predictor variable(s), explanatory variable(s), or independent variable(s).</a:t>
            </a:r>
          </a:p>
          <a:p>
            <a:r>
              <a:rPr lang="en-US" sz="1700" dirty="0">
                <a:solidFill>
                  <a:srgbClr val="FF0000"/>
                </a:solidFill>
              </a:rPr>
              <a:t>R-Squared (R^2, R2)</a:t>
            </a:r>
            <a:r>
              <a:rPr lang="en-US" sz="1700" dirty="0"/>
              <a:t>: </a:t>
            </a:r>
            <a:r>
              <a:rPr lang="en-US" sz="1700" dirty="0">
                <a:effectLst/>
                <a:ea typeface="Calibri" panose="020F0502020204030204" pitchFamily="34" charset="0"/>
              </a:rPr>
              <a:t>The proportion of variance of the </a:t>
            </a:r>
            <a:r>
              <a:rPr lang="en-US" sz="1700" dirty="0">
                <a:effectLst/>
              </a:rPr>
              <a:t>outcome accounted for by the predictors, m</a:t>
            </a:r>
            <a:r>
              <a:rPr lang="en-US" sz="1700" dirty="0"/>
              <a:t>odel reliability</a:t>
            </a:r>
            <a:r>
              <a:rPr lang="en-US" sz="1700" dirty="0">
                <a:effectLst/>
              </a:rPr>
              <a:t>. i.e., how well the trend line aligns to the actual data points.</a:t>
            </a:r>
            <a:r>
              <a:rPr lang="en-US" sz="1700" dirty="0">
                <a:effectLst/>
                <a:ea typeface="Calibri" panose="020F0502020204030204" pitchFamily="34" charset="0"/>
              </a:rPr>
              <a:t>​ More alignment= </a:t>
            </a:r>
            <a:r>
              <a:rPr lang="en-US" sz="1700" dirty="0">
                <a:effectLst/>
              </a:rPr>
              <a:t>higher R^2.</a:t>
            </a:r>
            <a:endParaRPr lang="en-US" sz="1700" dirty="0"/>
          </a:p>
        </p:txBody>
      </p:sp>
      <p:sp>
        <p:nvSpPr>
          <p:cNvPr id="4" name="Slide Number Placeholder 3">
            <a:extLst>
              <a:ext uri="{FF2B5EF4-FFF2-40B4-BE49-F238E27FC236}">
                <a16:creationId xmlns:a16="http://schemas.microsoft.com/office/drawing/2014/main" id="{0528E152-649A-4810-9C1E-3E3E980FB995}"/>
              </a:ext>
            </a:extLst>
          </p:cNvPr>
          <p:cNvSpPr>
            <a:spLocks noGrp="1"/>
          </p:cNvSpPr>
          <p:nvPr>
            <p:ph type="sldNum" sz="quarter" idx="12"/>
          </p:nvPr>
        </p:nvSpPr>
        <p:spPr>
          <a:xfrm>
            <a:off x="11704320" y="6455664"/>
            <a:ext cx="448056" cy="365125"/>
          </a:xfrm>
        </p:spPr>
        <p:txBody>
          <a:bodyPr>
            <a:normAutofit/>
          </a:bodyPr>
          <a:lstStyle/>
          <a:p>
            <a:pPr>
              <a:spcAft>
                <a:spcPts val="600"/>
              </a:spcAft>
            </a:pPr>
            <a:fld id="{35032509-D289-4CC9-8A27-14E47DC64BC2}"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spTree>
    <p:extLst>
      <p:ext uri="{BB962C8B-B14F-4D97-AF65-F5344CB8AC3E}">
        <p14:creationId xmlns:p14="http://schemas.microsoft.com/office/powerpoint/2010/main" val="201843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A3FE71-71D5-4844-86CA-D9C59C5E3928}"/>
              </a:ext>
            </a:extLst>
          </p:cNvPr>
          <p:cNvSpPr>
            <a:spLocks noGrp="1"/>
          </p:cNvSpPr>
          <p:nvPr>
            <p:ph type="title"/>
          </p:nvPr>
        </p:nvSpPr>
        <p:spPr>
          <a:xfrm>
            <a:off x="841248" y="256032"/>
            <a:ext cx="10506456" cy="1014984"/>
          </a:xfrm>
        </p:spPr>
        <p:txBody>
          <a:bodyPr anchor="b">
            <a:normAutofit/>
          </a:bodyPr>
          <a:lstStyle/>
          <a:p>
            <a:r>
              <a:rPr lang="en-US" dirty="0"/>
              <a:t>Motivation for multiple linear regression</a:t>
            </a:r>
          </a:p>
        </p:txBody>
      </p:sp>
      <p:sp>
        <p:nvSpPr>
          <p:cNvPr id="12" name="Rectangle 11">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Slide Number Placeholder 3">
            <a:extLst>
              <a:ext uri="{FF2B5EF4-FFF2-40B4-BE49-F238E27FC236}">
                <a16:creationId xmlns:a16="http://schemas.microsoft.com/office/drawing/2014/main" id="{3A352083-B748-4FCD-8520-3743C66EEE0F}"/>
              </a:ext>
            </a:extLst>
          </p:cNvPr>
          <p:cNvSpPr>
            <a:spLocks noGrp="1"/>
          </p:cNvSpPr>
          <p:nvPr>
            <p:ph type="sldNum" sz="quarter" idx="12"/>
          </p:nvPr>
        </p:nvSpPr>
        <p:spPr>
          <a:xfrm>
            <a:off x="8873254" y="6356350"/>
            <a:ext cx="2477498" cy="365125"/>
          </a:xfrm>
        </p:spPr>
        <p:txBody>
          <a:bodyPr>
            <a:normAutofit/>
          </a:bodyPr>
          <a:lstStyle/>
          <a:p>
            <a:pPr>
              <a:spcAft>
                <a:spcPts val="600"/>
              </a:spcAft>
            </a:pPr>
            <a:fld id="{35032509-D289-4CC9-8A27-14E47DC64BC2}" type="slidenum">
              <a:rPr lang="en-US">
                <a:solidFill>
                  <a:schemeClr val="tx1">
                    <a:lumMod val="50000"/>
                    <a:lumOff val="50000"/>
                  </a:schemeClr>
                </a:solidFill>
              </a:rPr>
              <a:pPr>
                <a:spcAft>
                  <a:spcPts val="600"/>
                </a:spcAft>
              </a:pPr>
              <a:t>5</a:t>
            </a:fld>
            <a:endParaRPr lang="en-US">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4905B6C2-5E0A-3B43-3B48-1A8202076048}"/>
              </a:ext>
            </a:extLst>
          </p:cNvPr>
          <p:cNvGraphicFramePr>
            <a:graphicFrameLocks noGrp="1"/>
          </p:cNvGraphicFramePr>
          <p:nvPr>
            <p:ph idx="1"/>
            <p:extLst>
              <p:ext uri="{D42A27DB-BD31-4B8C-83A1-F6EECF244321}">
                <p14:modId xmlns:p14="http://schemas.microsoft.com/office/powerpoint/2010/main" val="328382692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1626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60E5E9-F2A1-4B87-AD48-E6478F9A518A}"/>
              </a:ext>
            </a:extLst>
          </p:cNvPr>
          <p:cNvSpPr>
            <a:spLocks noGrp="1"/>
          </p:cNvSpPr>
          <p:nvPr>
            <p:ph type="title"/>
          </p:nvPr>
        </p:nvSpPr>
        <p:spPr>
          <a:xfrm>
            <a:off x="686834" y="1153572"/>
            <a:ext cx="3200400" cy="4461163"/>
          </a:xfrm>
        </p:spPr>
        <p:txBody>
          <a:bodyPr>
            <a:normAutofit/>
          </a:bodyPr>
          <a:lstStyle/>
          <a:p>
            <a:r>
              <a:rPr lang="en-US">
                <a:solidFill>
                  <a:srgbClr val="FFFFFF"/>
                </a:solidFill>
              </a:rPr>
              <a:t>Linear Regression (Ordinary Least Squares)</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371AA85-1B22-430B-BBD2-873F905D5EF8}"/>
              </a:ext>
            </a:extLst>
          </p:cNvPr>
          <p:cNvSpPr>
            <a:spLocks noGrp="1"/>
          </p:cNvSpPr>
          <p:nvPr>
            <p:ph idx="1"/>
          </p:nvPr>
        </p:nvSpPr>
        <p:spPr>
          <a:xfrm>
            <a:off x="4447308" y="591344"/>
            <a:ext cx="6906491" cy="5585619"/>
          </a:xfrm>
        </p:spPr>
        <p:txBody>
          <a:bodyPr anchor="ctr">
            <a:normAutofit/>
          </a:bodyPr>
          <a:lstStyle/>
          <a:p>
            <a:r>
              <a:rPr lang="en-US" sz="2400" u="sng" dirty="0"/>
              <a:t>Regression</a:t>
            </a:r>
            <a:r>
              <a:rPr lang="en-US" sz="2400" dirty="0"/>
              <a:t>: Regressing the outcome on one (</a:t>
            </a:r>
            <a:r>
              <a:rPr lang="en-US" sz="2400" dirty="0">
                <a:solidFill>
                  <a:srgbClr val="FF0000"/>
                </a:solidFill>
              </a:rPr>
              <a:t>simple</a:t>
            </a:r>
            <a:r>
              <a:rPr lang="en-US" sz="2400" dirty="0"/>
              <a:t>) or more predictors (</a:t>
            </a:r>
            <a:r>
              <a:rPr lang="en-US" sz="2400" dirty="0">
                <a:solidFill>
                  <a:srgbClr val="FF0000"/>
                </a:solidFill>
              </a:rPr>
              <a:t>multiple</a:t>
            </a:r>
            <a:r>
              <a:rPr lang="en-US" sz="2400" dirty="0"/>
              <a:t>).</a:t>
            </a:r>
          </a:p>
          <a:p>
            <a:r>
              <a:rPr lang="en-US" sz="2400" u="sng" dirty="0"/>
              <a:t>Linear</a:t>
            </a:r>
            <a:r>
              <a:rPr lang="en-US" sz="2400" dirty="0"/>
              <a:t>: Refers to a line that best represents the association between the outcome and the predictor (Y ~ X).</a:t>
            </a:r>
          </a:p>
          <a:p>
            <a:r>
              <a:rPr lang="en-US" sz="2400" u="sng" dirty="0"/>
              <a:t>Outcomes</a:t>
            </a:r>
            <a:r>
              <a:rPr lang="en-US" sz="2400" dirty="0"/>
              <a:t>: In ordinary least squares, the outcome is continuous. These are variables with many values (e.g., length of stay, cost, etc.). Predictors can be continuous or categorical variables. </a:t>
            </a:r>
          </a:p>
          <a:p>
            <a:r>
              <a:rPr lang="en-US" sz="2400" dirty="0"/>
              <a:t>We can use regression for 3 purposes: 1) Hypothesis testing, 2) effect size estimation—e.g., cost savings from intervention, and 3) predictive modeling—e.g., predicted LOS based on patient info. </a:t>
            </a:r>
          </a:p>
          <a:p>
            <a:endParaRPr lang="en-US" sz="2400" dirty="0"/>
          </a:p>
        </p:txBody>
      </p:sp>
      <p:sp>
        <p:nvSpPr>
          <p:cNvPr id="4" name="Slide Number Placeholder 3">
            <a:extLst>
              <a:ext uri="{FF2B5EF4-FFF2-40B4-BE49-F238E27FC236}">
                <a16:creationId xmlns:a16="http://schemas.microsoft.com/office/drawing/2014/main" id="{2923E0FE-CA86-4CB7-8493-1CA929F68484}"/>
              </a:ext>
            </a:extLst>
          </p:cNvPr>
          <p:cNvSpPr>
            <a:spLocks noGrp="1"/>
          </p:cNvSpPr>
          <p:nvPr>
            <p:ph type="sldNum" sz="quarter" idx="12"/>
          </p:nvPr>
        </p:nvSpPr>
        <p:spPr>
          <a:xfrm>
            <a:off x="9541564" y="6356350"/>
            <a:ext cx="1812235" cy="365125"/>
          </a:xfrm>
        </p:spPr>
        <p:txBody>
          <a:bodyPr>
            <a:normAutofit/>
          </a:bodyPr>
          <a:lstStyle/>
          <a:p>
            <a:pPr>
              <a:spcAft>
                <a:spcPts val="600"/>
              </a:spcAft>
            </a:pPr>
            <a:fld id="{35032509-D289-4CC9-8A27-14E47DC64BC2}" type="slidenum">
              <a:rPr lang="en-US" smtClean="0"/>
              <a:pPr>
                <a:spcAft>
                  <a:spcPts val="600"/>
                </a:spcAft>
              </a:pPr>
              <a:t>6</a:t>
            </a:fld>
            <a:endParaRPr lang="en-US"/>
          </a:p>
        </p:txBody>
      </p:sp>
    </p:spTree>
    <p:extLst>
      <p:ext uri="{BB962C8B-B14F-4D97-AF65-F5344CB8AC3E}">
        <p14:creationId xmlns:p14="http://schemas.microsoft.com/office/powerpoint/2010/main" val="958907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A105098-E295-407C-91C2-F6538C8B1EC5}"/>
              </a:ext>
            </a:extLst>
          </p:cNvPr>
          <p:cNvPicPr>
            <a:picLocks noChangeAspect="1"/>
          </p:cNvPicPr>
          <p:nvPr/>
        </p:nvPicPr>
        <p:blipFill>
          <a:blip r:embed="rId2"/>
          <a:stretch>
            <a:fillRect/>
          </a:stretch>
        </p:blipFill>
        <p:spPr>
          <a:xfrm>
            <a:off x="1463093" y="607416"/>
            <a:ext cx="8505825" cy="5762625"/>
          </a:xfrm>
          <a:prstGeom prst="rect">
            <a:avLst/>
          </a:prstGeom>
        </p:spPr>
      </p:pic>
      <p:sp>
        <p:nvSpPr>
          <p:cNvPr id="4" name="TextBox 3">
            <a:extLst>
              <a:ext uri="{FF2B5EF4-FFF2-40B4-BE49-F238E27FC236}">
                <a16:creationId xmlns:a16="http://schemas.microsoft.com/office/drawing/2014/main" id="{E34AC192-EF35-47AB-863F-055BA1D5B745}"/>
              </a:ext>
            </a:extLst>
          </p:cNvPr>
          <p:cNvSpPr txBox="1"/>
          <p:nvPr/>
        </p:nvSpPr>
        <p:spPr>
          <a:xfrm>
            <a:off x="318782" y="1451295"/>
            <a:ext cx="2424418" cy="1200329"/>
          </a:xfrm>
          <a:prstGeom prst="rect">
            <a:avLst/>
          </a:prstGeom>
          <a:noFill/>
        </p:spPr>
        <p:txBody>
          <a:bodyPr wrap="square" rtlCol="0">
            <a:spAutoFit/>
          </a:bodyPr>
          <a:lstStyle/>
          <a:p>
            <a:r>
              <a:rPr lang="en-US" dirty="0"/>
              <a:t>As mother's estriol levels increases, the average baby birthweight increases.</a:t>
            </a:r>
          </a:p>
        </p:txBody>
      </p:sp>
      <p:sp>
        <p:nvSpPr>
          <p:cNvPr id="5" name="TextBox 4">
            <a:extLst>
              <a:ext uri="{FF2B5EF4-FFF2-40B4-BE49-F238E27FC236}">
                <a16:creationId xmlns:a16="http://schemas.microsoft.com/office/drawing/2014/main" id="{1E5383B5-AEA5-4964-9EEF-B0558F58E0AF}"/>
              </a:ext>
            </a:extLst>
          </p:cNvPr>
          <p:cNvSpPr txBox="1"/>
          <p:nvPr/>
        </p:nvSpPr>
        <p:spPr>
          <a:xfrm>
            <a:off x="9902105" y="1451295"/>
            <a:ext cx="2287398" cy="923330"/>
          </a:xfrm>
          <a:prstGeom prst="rect">
            <a:avLst/>
          </a:prstGeom>
          <a:noFill/>
        </p:spPr>
        <p:txBody>
          <a:bodyPr wrap="square" rtlCol="0">
            <a:spAutoFit/>
          </a:bodyPr>
          <a:lstStyle/>
          <a:p>
            <a:r>
              <a:rPr lang="en-US" dirty="0"/>
              <a:t>As baby ages get older, their heart rates slow down.</a:t>
            </a:r>
          </a:p>
        </p:txBody>
      </p:sp>
      <p:sp>
        <p:nvSpPr>
          <p:cNvPr id="6" name="TextBox 5">
            <a:extLst>
              <a:ext uri="{FF2B5EF4-FFF2-40B4-BE49-F238E27FC236}">
                <a16:creationId xmlns:a16="http://schemas.microsoft.com/office/drawing/2014/main" id="{5FA45683-F473-4993-9791-4263463BA6DB}"/>
              </a:ext>
            </a:extLst>
          </p:cNvPr>
          <p:cNvSpPr txBox="1"/>
          <p:nvPr/>
        </p:nvSpPr>
        <p:spPr>
          <a:xfrm>
            <a:off x="2743200" y="6370041"/>
            <a:ext cx="7294381" cy="369332"/>
          </a:xfrm>
          <a:prstGeom prst="rect">
            <a:avLst/>
          </a:prstGeom>
          <a:noFill/>
        </p:spPr>
        <p:txBody>
          <a:bodyPr wrap="square" rtlCol="0">
            <a:spAutoFit/>
          </a:bodyPr>
          <a:lstStyle/>
          <a:p>
            <a:r>
              <a:rPr lang="en-US" dirty="0"/>
              <a:t>There is no relationship between birthday and birthweight, the trend is flat.</a:t>
            </a:r>
          </a:p>
        </p:txBody>
      </p:sp>
      <p:sp>
        <p:nvSpPr>
          <p:cNvPr id="7" name="TextBox 6">
            <a:extLst>
              <a:ext uri="{FF2B5EF4-FFF2-40B4-BE49-F238E27FC236}">
                <a16:creationId xmlns:a16="http://schemas.microsoft.com/office/drawing/2014/main" id="{E9254849-0D66-4496-999B-38F9C8E7ACA2}"/>
              </a:ext>
            </a:extLst>
          </p:cNvPr>
          <p:cNvSpPr txBox="1"/>
          <p:nvPr/>
        </p:nvSpPr>
        <p:spPr>
          <a:xfrm>
            <a:off x="9274816" y="5406705"/>
            <a:ext cx="1837189" cy="369332"/>
          </a:xfrm>
          <a:prstGeom prst="rect">
            <a:avLst/>
          </a:prstGeom>
          <a:noFill/>
        </p:spPr>
        <p:txBody>
          <a:bodyPr wrap="square" rtlCol="0">
            <a:spAutoFit/>
          </a:bodyPr>
          <a:lstStyle/>
          <a:p>
            <a:r>
              <a:rPr lang="en-US" dirty="0"/>
              <a:t>Rosner, p. 430</a:t>
            </a:r>
          </a:p>
        </p:txBody>
      </p:sp>
      <p:sp>
        <p:nvSpPr>
          <p:cNvPr id="8" name="TextBox 7">
            <a:extLst>
              <a:ext uri="{FF2B5EF4-FFF2-40B4-BE49-F238E27FC236}">
                <a16:creationId xmlns:a16="http://schemas.microsoft.com/office/drawing/2014/main" id="{9D3A1CBD-C106-43EF-BD58-A86594E82069}"/>
              </a:ext>
            </a:extLst>
          </p:cNvPr>
          <p:cNvSpPr txBox="1"/>
          <p:nvPr/>
        </p:nvSpPr>
        <p:spPr>
          <a:xfrm>
            <a:off x="313975" y="3826270"/>
            <a:ext cx="3818213" cy="2246769"/>
          </a:xfrm>
          <a:prstGeom prst="rect">
            <a:avLst/>
          </a:prstGeom>
          <a:noFill/>
        </p:spPr>
        <p:txBody>
          <a:bodyPr wrap="square" rtlCol="0">
            <a:spAutoFit/>
          </a:bodyPr>
          <a:lstStyle/>
          <a:p>
            <a:r>
              <a:rPr lang="en-US" sz="2800" dirty="0">
                <a:highlight>
                  <a:srgbClr val="FFFF00"/>
                </a:highlight>
              </a:rPr>
              <a:t>Y axis= Outcome</a:t>
            </a:r>
          </a:p>
          <a:p>
            <a:r>
              <a:rPr lang="en-US" sz="2800" dirty="0">
                <a:highlight>
                  <a:srgbClr val="FFFF00"/>
                </a:highlight>
              </a:rPr>
              <a:t>X axis= Predictors</a:t>
            </a:r>
          </a:p>
          <a:p>
            <a:r>
              <a:rPr lang="en-US" sz="2800" dirty="0">
                <a:highlight>
                  <a:srgbClr val="FFFF00"/>
                </a:highlight>
              </a:rPr>
              <a:t>We graph trend lines, the bottom left corner is where both X and Y= 0.</a:t>
            </a:r>
          </a:p>
        </p:txBody>
      </p:sp>
      <p:sp>
        <p:nvSpPr>
          <p:cNvPr id="9" name="TextBox 8">
            <a:extLst>
              <a:ext uri="{FF2B5EF4-FFF2-40B4-BE49-F238E27FC236}">
                <a16:creationId xmlns:a16="http://schemas.microsoft.com/office/drawing/2014/main" id="{638E17DA-1765-44FD-AE78-0C51E6BD9717}"/>
              </a:ext>
            </a:extLst>
          </p:cNvPr>
          <p:cNvSpPr txBox="1"/>
          <p:nvPr/>
        </p:nvSpPr>
        <p:spPr>
          <a:xfrm>
            <a:off x="2841520" y="1912960"/>
            <a:ext cx="398829" cy="523220"/>
          </a:xfrm>
          <a:prstGeom prst="rect">
            <a:avLst/>
          </a:prstGeom>
          <a:noFill/>
        </p:spPr>
        <p:txBody>
          <a:bodyPr wrap="square" rtlCol="0">
            <a:spAutoFit/>
          </a:bodyPr>
          <a:lstStyle/>
          <a:p>
            <a:r>
              <a:rPr lang="en-US" sz="2800" dirty="0">
                <a:highlight>
                  <a:srgbClr val="FFFF00"/>
                </a:highlight>
              </a:rPr>
              <a:t>Y </a:t>
            </a:r>
          </a:p>
        </p:txBody>
      </p:sp>
      <p:sp>
        <p:nvSpPr>
          <p:cNvPr id="10" name="TextBox 9">
            <a:extLst>
              <a:ext uri="{FF2B5EF4-FFF2-40B4-BE49-F238E27FC236}">
                <a16:creationId xmlns:a16="http://schemas.microsoft.com/office/drawing/2014/main" id="{712142E0-D1D0-4F44-8FE3-B1F4A550CC44}"/>
              </a:ext>
            </a:extLst>
          </p:cNvPr>
          <p:cNvSpPr txBox="1"/>
          <p:nvPr/>
        </p:nvSpPr>
        <p:spPr>
          <a:xfrm>
            <a:off x="4698432" y="3227119"/>
            <a:ext cx="398829" cy="523220"/>
          </a:xfrm>
          <a:prstGeom prst="rect">
            <a:avLst/>
          </a:prstGeom>
          <a:noFill/>
        </p:spPr>
        <p:txBody>
          <a:bodyPr wrap="square" rtlCol="0">
            <a:spAutoFit/>
          </a:bodyPr>
          <a:lstStyle/>
          <a:p>
            <a:r>
              <a:rPr lang="en-US" sz="2800" dirty="0">
                <a:highlight>
                  <a:srgbClr val="FFFF00"/>
                </a:highlight>
              </a:rPr>
              <a:t>X </a:t>
            </a:r>
          </a:p>
        </p:txBody>
      </p:sp>
      <p:sp>
        <p:nvSpPr>
          <p:cNvPr id="2" name="Slide Number Placeholder 1">
            <a:extLst>
              <a:ext uri="{FF2B5EF4-FFF2-40B4-BE49-F238E27FC236}">
                <a16:creationId xmlns:a16="http://schemas.microsoft.com/office/drawing/2014/main" id="{991BDE0C-3D9D-4989-A289-10C19B30ACDB}"/>
              </a:ext>
            </a:extLst>
          </p:cNvPr>
          <p:cNvSpPr>
            <a:spLocks noGrp="1"/>
          </p:cNvSpPr>
          <p:nvPr>
            <p:ph type="sldNum" sz="quarter" idx="12"/>
          </p:nvPr>
        </p:nvSpPr>
        <p:spPr/>
        <p:txBody>
          <a:bodyPr/>
          <a:lstStyle/>
          <a:p>
            <a:fld id="{35032509-D289-4CC9-8A27-14E47DC64BC2}" type="slidenum">
              <a:rPr lang="en-US" smtClean="0"/>
              <a:t>7</a:t>
            </a:fld>
            <a:endParaRPr lang="en-US" dirty="0"/>
          </a:p>
        </p:txBody>
      </p:sp>
    </p:spTree>
    <p:extLst>
      <p:ext uri="{BB962C8B-B14F-4D97-AF65-F5344CB8AC3E}">
        <p14:creationId xmlns:p14="http://schemas.microsoft.com/office/powerpoint/2010/main" val="2433140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65B9A-81EE-9BE6-4FCC-A673B7098BFB}"/>
              </a:ext>
            </a:extLst>
          </p:cNvPr>
          <p:cNvSpPr>
            <a:spLocks noGrp="1"/>
          </p:cNvSpPr>
          <p:nvPr>
            <p:ph type="title"/>
          </p:nvPr>
        </p:nvSpPr>
        <p:spPr/>
        <p:txBody>
          <a:bodyPr/>
          <a:lstStyle/>
          <a:p>
            <a:r>
              <a:rPr lang="en-US" dirty="0"/>
              <a:t>Simple Linear Regression trend line--Pediatric </a:t>
            </a:r>
            <a:r>
              <a:rPr lang="en-US" dirty="0">
                <a:solidFill>
                  <a:srgbClr val="FF0000"/>
                </a:solidFill>
              </a:rPr>
              <a:t>F</a:t>
            </a:r>
            <a:r>
              <a:rPr lang="en-US" dirty="0"/>
              <a:t>orced </a:t>
            </a:r>
            <a:r>
              <a:rPr lang="en-US" dirty="0">
                <a:solidFill>
                  <a:srgbClr val="FF0000"/>
                </a:solidFill>
              </a:rPr>
              <a:t>E</a:t>
            </a:r>
            <a:r>
              <a:rPr lang="en-US" dirty="0"/>
              <a:t>xpiratory </a:t>
            </a:r>
            <a:r>
              <a:rPr lang="en-US" dirty="0">
                <a:solidFill>
                  <a:srgbClr val="FF0000"/>
                </a:solidFill>
              </a:rPr>
              <a:t>V</a:t>
            </a:r>
            <a:r>
              <a:rPr lang="en-US" dirty="0"/>
              <a:t>olume (breathing test)</a:t>
            </a:r>
          </a:p>
        </p:txBody>
      </p:sp>
      <p:pic>
        <p:nvPicPr>
          <p:cNvPr id="2052" name="Picture 4" descr="Plot object">
            <a:extLst>
              <a:ext uri="{FF2B5EF4-FFF2-40B4-BE49-F238E27FC236}">
                <a16:creationId xmlns:a16="http://schemas.microsoft.com/office/drawing/2014/main" id="{FD829502-346A-D963-EB30-FA8E4DD43C2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31996" y="1740777"/>
            <a:ext cx="8549509" cy="435133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7C3734B-C415-3DF1-E70C-BED6A2E9AAD0}"/>
              </a:ext>
            </a:extLst>
          </p:cNvPr>
          <p:cNvSpPr txBox="1"/>
          <p:nvPr/>
        </p:nvSpPr>
        <p:spPr>
          <a:xfrm>
            <a:off x="1265844" y="6029546"/>
            <a:ext cx="3570525" cy="523220"/>
          </a:xfrm>
          <a:prstGeom prst="rect">
            <a:avLst/>
          </a:prstGeom>
          <a:noFill/>
        </p:spPr>
        <p:txBody>
          <a:bodyPr wrap="square" rtlCol="0">
            <a:spAutoFit/>
          </a:bodyPr>
          <a:lstStyle/>
          <a:p>
            <a:r>
              <a:rPr lang="en-US" sz="2800" dirty="0"/>
              <a:t>FEV = 0.43 + 0.22 * Age</a:t>
            </a:r>
          </a:p>
        </p:txBody>
      </p:sp>
      <p:sp>
        <p:nvSpPr>
          <p:cNvPr id="3" name="TextBox 2">
            <a:extLst>
              <a:ext uri="{FF2B5EF4-FFF2-40B4-BE49-F238E27FC236}">
                <a16:creationId xmlns:a16="http://schemas.microsoft.com/office/drawing/2014/main" id="{EB73484E-B6F2-8999-A1BB-22BFEAD27E50}"/>
              </a:ext>
            </a:extLst>
          </p:cNvPr>
          <p:cNvSpPr txBox="1"/>
          <p:nvPr/>
        </p:nvSpPr>
        <p:spPr>
          <a:xfrm>
            <a:off x="-27411" y="4023092"/>
            <a:ext cx="2011712" cy="923330"/>
          </a:xfrm>
          <a:prstGeom prst="rect">
            <a:avLst/>
          </a:prstGeom>
          <a:noFill/>
        </p:spPr>
        <p:txBody>
          <a:bodyPr wrap="square" rtlCol="0">
            <a:spAutoFit/>
          </a:bodyPr>
          <a:lstStyle/>
          <a:p>
            <a:r>
              <a:rPr lang="en-US" dirty="0">
                <a:highlight>
                  <a:srgbClr val="FFFF00"/>
                </a:highlight>
              </a:rPr>
              <a:t>From our results, we get an “Intercept” of 0.43. </a:t>
            </a:r>
          </a:p>
        </p:txBody>
      </p:sp>
      <p:cxnSp>
        <p:nvCxnSpPr>
          <p:cNvPr id="4" name="Straight Arrow Connector 3">
            <a:extLst>
              <a:ext uri="{FF2B5EF4-FFF2-40B4-BE49-F238E27FC236}">
                <a16:creationId xmlns:a16="http://schemas.microsoft.com/office/drawing/2014/main" id="{9012EF52-73B7-BA8D-C55F-CB8C9F364307}"/>
              </a:ext>
            </a:extLst>
          </p:cNvPr>
          <p:cNvCxnSpPr>
            <a:cxnSpLocks/>
          </p:cNvCxnSpPr>
          <p:nvPr/>
        </p:nvCxnSpPr>
        <p:spPr>
          <a:xfrm>
            <a:off x="1420923" y="4961453"/>
            <a:ext cx="563378" cy="20935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C4CDCF8-FA29-C98F-2101-DB9F1D309B1C}"/>
              </a:ext>
            </a:extLst>
          </p:cNvPr>
          <p:cNvSpPr txBox="1"/>
          <p:nvPr/>
        </p:nvSpPr>
        <p:spPr>
          <a:xfrm>
            <a:off x="9945841" y="3429000"/>
            <a:ext cx="2207434" cy="1200329"/>
          </a:xfrm>
          <a:prstGeom prst="rect">
            <a:avLst/>
          </a:prstGeom>
          <a:noFill/>
        </p:spPr>
        <p:txBody>
          <a:bodyPr wrap="square" rtlCol="0">
            <a:spAutoFit/>
          </a:bodyPr>
          <a:lstStyle/>
          <a:p>
            <a:r>
              <a:rPr lang="en-US" dirty="0">
                <a:solidFill>
                  <a:srgbClr val="0070C0"/>
                </a:solidFill>
              </a:rPr>
              <a:t>These values are always in a trend line:</a:t>
            </a:r>
          </a:p>
          <a:p>
            <a:r>
              <a:rPr lang="en-US" dirty="0">
                <a:solidFill>
                  <a:srgbClr val="0070C0"/>
                </a:solidFill>
              </a:rPr>
              <a:t>FEV mean= 2.6</a:t>
            </a:r>
          </a:p>
          <a:p>
            <a:r>
              <a:rPr lang="en-US" dirty="0">
                <a:solidFill>
                  <a:srgbClr val="0070C0"/>
                </a:solidFill>
              </a:rPr>
              <a:t>Age mean= 9.9 </a:t>
            </a:r>
          </a:p>
        </p:txBody>
      </p:sp>
      <p:sp>
        <p:nvSpPr>
          <p:cNvPr id="9" name="TextBox 8">
            <a:extLst>
              <a:ext uri="{FF2B5EF4-FFF2-40B4-BE49-F238E27FC236}">
                <a16:creationId xmlns:a16="http://schemas.microsoft.com/office/drawing/2014/main" id="{274791E4-33B5-F423-88CC-70308EA0E39C}"/>
              </a:ext>
            </a:extLst>
          </p:cNvPr>
          <p:cNvSpPr txBox="1"/>
          <p:nvPr/>
        </p:nvSpPr>
        <p:spPr>
          <a:xfrm>
            <a:off x="2246159" y="2329253"/>
            <a:ext cx="3084732" cy="1477328"/>
          </a:xfrm>
          <a:prstGeom prst="rect">
            <a:avLst/>
          </a:prstGeom>
          <a:noFill/>
        </p:spPr>
        <p:txBody>
          <a:bodyPr wrap="square" rtlCol="0">
            <a:spAutoFit/>
          </a:bodyPr>
          <a:lstStyle/>
          <a:p>
            <a:r>
              <a:rPr lang="en-US" dirty="0">
                <a:highlight>
                  <a:srgbClr val="FFFF00"/>
                </a:highlight>
              </a:rPr>
              <a:t>For each increment of 1, the line goes up by 0.22 (e.g., at age = 10, FEV is expected to be 2.2 points higher than Age=0 at 2.63). </a:t>
            </a:r>
          </a:p>
        </p:txBody>
      </p:sp>
      <p:cxnSp>
        <p:nvCxnSpPr>
          <p:cNvPr id="11" name="Straight Arrow Connector 10">
            <a:extLst>
              <a:ext uri="{FF2B5EF4-FFF2-40B4-BE49-F238E27FC236}">
                <a16:creationId xmlns:a16="http://schemas.microsoft.com/office/drawing/2014/main" id="{F0B07159-5712-95EA-AA24-D8DF83C72BC0}"/>
              </a:ext>
            </a:extLst>
          </p:cNvPr>
          <p:cNvCxnSpPr>
            <a:cxnSpLocks/>
          </p:cNvCxnSpPr>
          <p:nvPr/>
        </p:nvCxnSpPr>
        <p:spPr>
          <a:xfrm>
            <a:off x="4963886" y="3638939"/>
            <a:ext cx="952379" cy="3247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3744468-8BE3-700D-311A-FE62666DD725}"/>
              </a:ext>
            </a:extLst>
          </p:cNvPr>
          <p:cNvSpPr txBox="1"/>
          <p:nvPr/>
        </p:nvSpPr>
        <p:spPr>
          <a:xfrm>
            <a:off x="6096000" y="5622360"/>
            <a:ext cx="5411164" cy="1200329"/>
          </a:xfrm>
          <a:prstGeom prst="rect">
            <a:avLst/>
          </a:prstGeom>
          <a:noFill/>
        </p:spPr>
        <p:txBody>
          <a:bodyPr wrap="square" rtlCol="0">
            <a:spAutoFit/>
          </a:bodyPr>
          <a:lstStyle/>
          <a:p>
            <a:r>
              <a:rPr lang="en-US" dirty="0">
                <a:solidFill>
                  <a:srgbClr val="0070C0"/>
                </a:solidFill>
              </a:rPr>
              <a:t>This significant trend line has an R2 = 0.57. This reflects a moderate amount of clustering of gray data points around the red line (i.e., the line does a fairly good job of representing the relationship between FEV and Age).</a:t>
            </a:r>
          </a:p>
        </p:txBody>
      </p:sp>
    </p:spTree>
    <p:extLst>
      <p:ext uri="{BB962C8B-B14F-4D97-AF65-F5344CB8AC3E}">
        <p14:creationId xmlns:p14="http://schemas.microsoft.com/office/powerpoint/2010/main" val="248371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2E92DB-7899-4727-9451-59C2312FBBD5}"/>
              </a:ext>
            </a:extLst>
          </p:cNvPr>
          <p:cNvSpPr>
            <a:spLocks noGrp="1"/>
          </p:cNvSpPr>
          <p:nvPr>
            <p:ph type="title"/>
          </p:nvPr>
        </p:nvSpPr>
        <p:spPr>
          <a:xfrm>
            <a:off x="841248" y="334644"/>
            <a:ext cx="10509504" cy="1076914"/>
          </a:xfrm>
        </p:spPr>
        <p:txBody>
          <a:bodyPr anchor="ctr">
            <a:normAutofit/>
          </a:bodyPr>
          <a:lstStyle/>
          <a:p>
            <a:r>
              <a:rPr lang="en-US" sz="4000"/>
              <a:t>Regression Assumptions &amp; Diagnostics</a:t>
            </a:r>
          </a:p>
        </p:txBody>
      </p:sp>
      <p:sp>
        <p:nvSpPr>
          <p:cNvPr id="12" name="Rectangle 11">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B6501339-8726-4AD9-BD5E-795142840D16}"/>
              </a:ext>
            </a:extLst>
          </p:cNvPr>
          <p:cNvSpPr>
            <a:spLocks noGrp="1"/>
          </p:cNvSpPr>
          <p:nvPr>
            <p:ph type="sldNum" sz="quarter" idx="12"/>
          </p:nvPr>
        </p:nvSpPr>
        <p:spPr>
          <a:xfrm>
            <a:off x="8717280" y="6356350"/>
            <a:ext cx="2633472" cy="365125"/>
          </a:xfrm>
        </p:spPr>
        <p:txBody>
          <a:bodyPr>
            <a:normAutofit/>
          </a:bodyPr>
          <a:lstStyle/>
          <a:p>
            <a:pPr>
              <a:spcAft>
                <a:spcPts val="600"/>
              </a:spcAft>
            </a:pPr>
            <a:fld id="{35032509-D289-4CC9-8A27-14E47DC64BC2}" type="slidenum">
              <a:rPr lang="en-US">
                <a:solidFill>
                  <a:schemeClr val="tx1">
                    <a:lumMod val="50000"/>
                    <a:lumOff val="50000"/>
                  </a:schemeClr>
                </a:solidFill>
              </a:rPr>
              <a:pPr>
                <a:spcAft>
                  <a:spcPts val="600"/>
                </a:spcAft>
              </a:pPr>
              <a:t>9</a:t>
            </a:fld>
            <a:endParaRPr lang="en-US">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8486E3B7-8B4D-FD25-697B-C2D7E1113D0C}"/>
              </a:ext>
            </a:extLst>
          </p:cNvPr>
          <p:cNvGraphicFramePr>
            <a:graphicFrameLocks noGrp="1"/>
          </p:cNvGraphicFramePr>
          <p:nvPr>
            <p:ph idx="1"/>
            <p:extLst>
              <p:ext uri="{D42A27DB-BD31-4B8C-83A1-F6EECF244321}">
                <p14:modId xmlns:p14="http://schemas.microsoft.com/office/powerpoint/2010/main" val="4190640164"/>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4705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26B59EEA0D914693086788C205514A" ma:contentTypeVersion="14" ma:contentTypeDescription="Create a new document." ma:contentTypeScope="" ma:versionID="765e1b31a43bbd0bf74d0969e923d0b9">
  <xsd:schema xmlns:xsd="http://www.w3.org/2001/XMLSchema" xmlns:xs="http://www.w3.org/2001/XMLSchema" xmlns:p="http://schemas.microsoft.com/office/2006/metadata/properties" xmlns:ns2="aba761fe-1b97-423a-8ab9-448158a982e8" xmlns:ns3="2119bc4f-6d5d-454a-b490-5d5b94df6c7c" targetNamespace="http://schemas.microsoft.com/office/2006/metadata/properties" ma:root="true" ma:fieldsID="520027c1ff7faf591374388654e07c76" ns2:_="" ns3:_="">
    <xsd:import namespace="aba761fe-1b97-423a-8ab9-448158a982e8"/>
    <xsd:import namespace="2119bc4f-6d5d-454a-b490-5d5b94df6c7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a761fe-1b97-423a-8ab9-448158a982e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9112196-7e5b-431e-8fea-f50fb91bcefa"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19bc4f-6d5d-454a-b490-5d5b94df6c7c"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TaxCatchAll" ma:index="18" nillable="true" ma:displayName="Taxonomy Catch All Column" ma:hidden="true" ma:list="{3294b277-f636-448a-964a-f970df8edc12}" ma:internalName="TaxCatchAll" ma:showField="CatchAllData" ma:web="2119bc4f-6d5d-454a-b490-5d5b94df6c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119bc4f-6d5d-454a-b490-5d5b94df6c7c" xsi:nil="true"/>
    <lcf76f155ced4ddcb4097134ff3c332f xmlns="aba761fe-1b97-423a-8ab9-448158a982e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5A28B98-AC90-4D6E-B2CD-363D5396B648}"/>
</file>

<file path=customXml/itemProps2.xml><?xml version="1.0" encoding="utf-8"?>
<ds:datastoreItem xmlns:ds="http://schemas.openxmlformats.org/officeDocument/2006/customXml" ds:itemID="{77D5DB7B-CC8A-4439-99AD-6AB4FC3BDAD2}"/>
</file>

<file path=customXml/itemProps3.xml><?xml version="1.0" encoding="utf-8"?>
<ds:datastoreItem xmlns:ds="http://schemas.openxmlformats.org/officeDocument/2006/customXml" ds:itemID="{CD725E27-096E-4CAF-905A-033EF54E301C}"/>
</file>

<file path=docProps/app.xml><?xml version="1.0" encoding="utf-8"?>
<Properties xmlns="http://schemas.openxmlformats.org/officeDocument/2006/extended-properties" xmlns:vt="http://schemas.openxmlformats.org/officeDocument/2006/docPropsVTypes">
  <TotalTime>4262</TotalTime>
  <Words>1363</Words>
  <Application>Microsoft Office PowerPoint</Application>
  <PresentationFormat>Widescreen</PresentationFormat>
  <Paragraphs>106</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Aptos</vt:lpstr>
      <vt:lpstr>Arial</vt:lpstr>
      <vt:lpstr>Calibri</vt:lpstr>
      <vt:lpstr>Calibri Light</vt:lpstr>
      <vt:lpstr>Times New Roman</vt:lpstr>
      <vt:lpstr>Office Theme</vt:lpstr>
      <vt:lpstr>2_Office Theme</vt:lpstr>
      <vt:lpstr>Statistic Session 8 Pre-Knowledge check </vt:lpstr>
      <vt:lpstr>Research and Statistics</vt:lpstr>
      <vt:lpstr>Linear Regression</vt:lpstr>
      <vt:lpstr>Glossary</vt:lpstr>
      <vt:lpstr>Motivation for multiple linear regression</vt:lpstr>
      <vt:lpstr>Linear Regression (Ordinary Least Squares)</vt:lpstr>
      <vt:lpstr>PowerPoint Presentation</vt:lpstr>
      <vt:lpstr>Simple Linear Regression trend line--Pediatric Forced Expiratory Volume (breathing test)</vt:lpstr>
      <vt:lpstr>Regression Assumptions &amp; Diagnostics</vt:lpstr>
      <vt:lpstr>Steps in Regression</vt:lpstr>
      <vt:lpstr>Interpreting model parameters. We are testing if the coefficient B = 0 (H0: B=0).</vt:lpstr>
      <vt:lpstr>Relaxing Linearity and Additivity assumptions to get more powerful regression models</vt:lpstr>
      <vt:lpstr>Statistic Session 8 Post-Knowledge check </vt:lpstr>
      <vt:lpstr>Knowledge check</vt:lpstr>
      <vt:lpstr>Knowledge check --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and Statistics</dc:title>
  <dc:creator>Stephen Zuniga</dc:creator>
  <cp:lastModifiedBy>Quincyann D Tsai</cp:lastModifiedBy>
  <cp:revision>254</cp:revision>
  <dcterms:created xsi:type="dcterms:W3CDTF">2024-02-05T17:36:21Z</dcterms:created>
  <dcterms:modified xsi:type="dcterms:W3CDTF">2024-10-22T17:41:31Z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0x0101007C26B59EEA0D914693086788C205514A</vt:lpwstr>
  </property>
</Properties>
</file>