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quickStyle1.xml" ContentType="application/vnd.openxmlformats-officedocument.drawingml.diagramStyle+xml"/>
  <Override PartName="/ppt/theme/theme1.xml" ContentType="application/vnd.openxmlformats-officedocument.theme+xml"/>
  <Override PartName="/ppt/diagrams/layout1.xml" ContentType="application/vnd.openxmlformats-officedocument.drawingml.diagramLayout+xml"/>
  <Override PartName="/ppt/diagrams/quickStyle2.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colors4.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drawing5.xml" ContentType="application/vnd.ms-office.drawingml.diagramDrawing+xml"/>
  <Override PartName="/ppt/diagrams/quickStyle4.xml" ContentType="application/vnd.openxmlformats-officedocument.drawingml.diagramStyle+xml"/>
  <Override PartName="/ppt/diagrams/drawing4.xml" ContentType="application/vnd.ms-office.drawingml.diagramDrawing+xml"/>
  <Override PartName="/ppt/diagrams/layout4.xml" ContentType="application/vnd.openxmlformats-officedocument.drawingml.diagramLayout+xml"/>
  <Override PartName="/ppt/diagrams/colors5.xml" ContentType="application/vnd.openxmlformats-officedocument.drawingml.diagramColors+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6" r:id="rId4"/>
    <p:sldId id="272" r:id="rId5"/>
    <p:sldId id="550" r:id="rId6"/>
    <p:sldId id="535" r:id="rId7"/>
    <p:sldId id="553" r:id="rId8"/>
    <p:sldId id="539" r:id="rId9"/>
    <p:sldId id="275" r:id="rId10"/>
    <p:sldId id="552" r:id="rId11"/>
    <p:sldId id="536" r:id="rId12"/>
    <p:sldId id="538" r:id="rId13"/>
    <p:sldId id="504" r:id="rId14"/>
    <p:sldId id="532" r:id="rId15"/>
    <p:sldId id="554" r:id="rId16"/>
    <p:sldId id="297" r:id="rId17"/>
    <p:sldId id="543" r:id="rId18"/>
    <p:sldId id="542" r:id="rId19"/>
    <p:sldId id="544" r:id="rId20"/>
    <p:sldId id="548" r:id="rId21"/>
    <p:sldId id="549" r:id="rId22"/>
    <p:sldId id="546" r:id="rId23"/>
    <p:sldId id="545" r:id="rId24"/>
    <p:sldId id="547"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96" autoAdjust="0"/>
    <p:restoredTop sz="94660"/>
  </p:normalViewPr>
  <p:slideViewPr>
    <p:cSldViewPr snapToGrid="0">
      <p:cViewPr varScale="1">
        <p:scale>
          <a:sx n="38" d="100"/>
          <a:sy n="38" d="100"/>
        </p:scale>
        <p:origin x="52"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EBA25A-FEFC-4CE6-A548-C3BB5791369A}"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A84E3303-15F6-4C2D-893D-38EE2EE2114C}">
      <dgm:prSet/>
      <dgm:spPr/>
      <dgm:t>
        <a:bodyPr/>
        <a:lstStyle/>
        <a:p>
          <a:r>
            <a:rPr lang="en-US" dirty="0"/>
            <a:t>In this session, we’ll cover </a:t>
          </a:r>
          <a:r>
            <a:rPr lang="en-US" dirty="0">
              <a:solidFill>
                <a:srgbClr val="000000"/>
              </a:solidFill>
              <a:effectLst/>
              <a:latin typeface="Aptos" panose="020B0004020202020204" pitchFamily="34" charset="0"/>
              <a:ea typeface="Calibri" panose="020F0502020204030204" pitchFamily="34" charset="0"/>
            </a:rPr>
            <a:t>scales, cluster analysis, and factor analysis</a:t>
          </a:r>
          <a:r>
            <a:rPr lang="en-US" dirty="0"/>
            <a:t>.</a:t>
          </a:r>
        </a:p>
      </dgm:t>
    </dgm:pt>
    <dgm:pt modelId="{F8DD4B47-C92E-48BC-AA97-44DCE1384395}" type="parTrans" cxnId="{E08A430C-F314-43D2-BF11-79EE089D44E0}">
      <dgm:prSet/>
      <dgm:spPr/>
      <dgm:t>
        <a:bodyPr/>
        <a:lstStyle/>
        <a:p>
          <a:endParaRPr lang="en-US"/>
        </a:p>
      </dgm:t>
    </dgm:pt>
    <dgm:pt modelId="{8A4965DD-92FB-44D0-BA0B-C0F689DACD15}" type="sibTrans" cxnId="{E08A430C-F314-43D2-BF11-79EE089D44E0}">
      <dgm:prSet/>
      <dgm:spPr/>
      <dgm:t>
        <a:bodyPr/>
        <a:lstStyle/>
        <a:p>
          <a:endParaRPr lang="en-US"/>
        </a:p>
      </dgm:t>
    </dgm:pt>
    <dgm:pt modelId="{B7DDE13B-6345-49C8-8BDE-459F4BC66DF1}">
      <dgm:prSet/>
      <dgm:spPr/>
      <dgm:t>
        <a:bodyPr/>
        <a:lstStyle/>
        <a:p>
          <a:r>
            <a:rPr lang="en-US" dirty="0"/>
            <a:t>We can answer the question, “Is my factor reliable and valid?”</a:t>
          </a:r>
        </a:p>
      </dgm:t>
    </dgm:pt>
    <dgm:pt modelId="{7751ADDD-99BB-4872-A815-76CE465F9F9C}" type="parTrans" cxnId="{D34ED451-1E70-4347-BC11-32E312088420}">
      <dgm:prSet/>
      <dgm:spPr/>
      <dgm:t>
        <a:bodyPr/>
        <a:lstStyle/>
        <a:p>
          <a:endParaRPr lang="en-US"/>
        </a:p>
      </dgm:t>
    </dgm:pt>
    <dgm:pt modelId="{BA70048E-0062-4B80-9FEE-BFAB5D92C19B}" type="sibTrans" cxnId="{D34ED451-1E70-4347-BC11-32E312088420}">
      <dgm:prSet/>
      <dgm:spPr/>
      <dgm:t>
        <a:bodyPr/>
        <a:lstStyle/>
        <a:p>
          <a:endParaRPr lang="en-US"/>
        </a:p>
      </dgm:t>
    </dgm:pt>
    <dgm:pt modelId="{A9317DE5-A591-4D6F-8CD4-97CCA61312F5}" type="pres">
      <dgm:prSet presAssocID="{EAEBA25A-FEFC-4CE6-A548-C3BB5791369A}" presName="hierChild1" presStyleCnt="0">
        <dgm:presLayoutVars>
          <dgm:chPref val="1"/>
          <dgm:dir/>
          <dgm:animOne val="branch"/>
          <dgm:animLvl val="lvl"/>
          <dgm:resizeHandles/>
        </dgm:presLayoutVars>
      </dgm:prSet>
      <dgm:spPr/>
    </dgm:pt>
    <dgm:pt modelId="{8851863F-8297-40EE-9B5E-8C0B1F67903F}" type="pres">
      <dgm:prSet presAssocID="{A84E3303-15F6-4C2D-893D-38EE2EE2114C}" presName="hierRoot1" presStyleCnt="0"/>
      <dgm:spPr/>
    </dgm:pt>
    <dgm:pt modelId="{94B254BE-9B90-4B67-860D-F1585930074E}" type="pres">
      <dgm:prSet presAssocID="{A84E3303-15F6-4C2D-893D-38EE2EE2114C}" presName="composite" presStyleCnt="0"/>
      <dgm:spPr/>
    </dgm:pt>
    <dgm:pt modelId="{0FD90EA5-81FF-4FF8-A7D9-7B24D1CF1D59}" type="pres">
      <dgm:prSet presAssocID="{A84E3303-15F6-4C2D-893D-38EE2EE2114C}" presName="background" presStyleLbl="node0" presStyleIdx="0" presStyleCnt="2"/>
      <dgm:spPr/>
    </dgm:pt>
    <dgm:pt modelId="{516F32FC-CB51-4649-BA8B-E680B2B5400C}" type="pres">
      <dgm:prSet presAssocID="{A84E3303-15F6-4C2D-893D-38EE2EE2114C}" presName="text" presStyleLbl="fgAcc0" presStyleIdx="0" presStyleCnt="2">
        <dgm:presLayoutVars>
          <dgm:chPref val="3"/>
        </dgm:presLayoutVars>
      </dgm:prSet>
      <dgm:spPr/>
    </dgm:pt>
    <dgm:pt modelId="{0BC13B79-5680-4FC8-8B0E-7886DDAE34B0}" type="pres">
      <dgm:prSet presAssocID="{A84E3303-15F6-4C2D-893D-38EE2EE2114C}" presName="hierChild2" presStyleCnt="0"/>
      <dgm:spPr/>
    </dgm:pt>
    <dgm:pt modelId="{D94E258B-9A8E-4052-886E-C42B76510A31}" type="pres">
      <dgm:prSet presAssocID="{B7DDE13B-6345-49C8-8BDE-459F4BC66DF1}" presName="hierRoot1" presStyleCnt="0"/>
      <dgm:spPr/>
    </dgm:pt>
    <dgm:pt modelId="{77353175-AD51-4662-9509-2B22E863A794}" type="pres">
      <dgm:prSet presAssocID="{B7DDE13B-6345-49C8-8BDE-459F4BC66DF1}" presName="composite" presStyleCnt="0"/>
      <dgm:spPr/>
    </dgm:pt>
    <dgm:pt modelId="{8AC650F8-318C-496A-96BB-567059CC7630}" type="pres">
      <dgm:prSet presAssocID="{B7DDE13B-6345-49C8-8BDE-459F4BC66DF1}" presName="background" presStyleLbl="node0" presStyleIdx="1" presStyleCnt="2"/>
      <dgm:spPr/>
    </dgm:pt>
    <dgm:pt modelId="{AB20956A-F8F0-41F9-8221-E298D536F5F4}" type="pres">
      <dgm:prSet presAssocID="{B7DDE13B-6345-49C8-8BDE-459F4BC66DF1}" presName="text" presStyleLbl="fgAcc0" presStyleIdx="1" presStyleCnt="2" custScaleX="105610">
        <dgm:presLayoutVars>
          <dgm:chPref val="3"/>
        </dgm:presLayoutVars>
      </dgm:prSet>
      <dgm:spPr/>
    </dgm:pt>
    <dgm:pt modelId="{B301590F-8BBB-4A47-AE29-9B2275D91714}" type="pres">
      <dgm:prSet presAssocID="{B7DDE13B-6345-49C8-8BDE-459F4BC66DF1}" presName="hierChild2" presStyleCnt="0"/>
      <dgm:spPr/>
    </dgm:pt>
  </dgm:ptLst>
  <dgm:cxnLst>
    <dgm:cxn modelId="{E08A430C-F314-43D2-BF11-79EE089D44E0}" srcId="{EAEBA25A-FEFC-4CE6-A548-C3BB5791369A}" destId="{A84E3303-15F6-4C2D-893D-38EE2EE2114C}" srcOrd="0" destOrd="0" parTransId="{F8DD4B47-C92E-48BC-AA97-44DCE1384395}" sibTransId="{8A4965DD-92FB-44D0-BA0B-C0F689DACD15}"/>
    <dgm:cxn modelId="{239F4E64-AD66-45B0-A3BD-2E4275824C9A}" type="presOf" srcId="{A84E3303-15F6-4C2D-893D-38EE2EE2114C}" destId="{516F32FC-CB51-4649-BA8B-E680B2B5400C}" srcOrd="0" destOrd="0" presId="urn:microsoft.com/office/officeart/2005/8/layout/hierarchy1"/>
    <dgm:cxn modelId="{D34ED451-1E70-4347-BC11-32E312088420}" srcId="{EAEBA25A-FEFC-4CE6-A548-C3BB5791369A}" destId="{B7DDE13B-6345-49C8-8BDE-459F4BC66DF1}" srcOrd="1" destOrd="0" parTransId="{7751ADDD-99BB-4872-A815-76CE465F9F9C}" sibTransId="{BA70048E-0062-4B80-9FEE-BFAB5D92C19B}"/>
    <dgm:cxn modelId="{20115DB2-D507-47AC-8B1F-372D345A073F}" type="presOf" srcId="{EAEBA25A-FEFC-4CE6-A548-C3BB5791369A}" destId="{A9317DE5-A591-4D6F-8CD4-97CCA61312F5}" srcOrd="0" destOrd="0" presId="urn:microsoft.com/office/officeart/2005/8/layout/hierarchy1"/>
    <dgm:cxn modelId="{A32EE5C9-2360-4CA0-928B-FC9FB280F079}" type="presOf" srcId="{B7DDE13B-6345-49C8-8BDE-459F4BC66DF1}" destId="{AB20956A-F8F0-41F9-8221-E298D536F5F4}" srcOrd="0" destOrd="0" presId="urn:microsoft.com/office/officeart/2005/8/layout/hierarchy1"/>
    <dgm:cxn modelId="{E2599931-27D6-4332-B707-3BF19EB8FB20}" type="presParOf" srcId="{A9317DE5-A591-4D6F-8CD4-97CCA61312F5}" destId="{8851863F-8297-40EE-9B5E-8C0B1F67903F}" srcOrd="0" destOrd="0" presId="urn:microsoft.com/office/officeart/2005/8/layout/hierarchy1"/>
    <dgm:cxn modelId="{EF32106E-4216-4881-B536-7D67AADAD42A}" type="presParOf" srcId="{8851863F-8297-40EE-9B5E-8C0B1F67903F}" destId="{94B254BE-9B90-4B67-860D-F1585930074E}" srcOrd="0" destOrd="0" presId="urn:microsoft.com/office/officeart/2005/8/layout/hierarchy1"/>
    <dgm:cxn modelId="{8B53B60D-BFBC-40B4-8C1A-449DB336CD67}" type="presParOf" srcId="{94B254BE-9B90-4B67-860D-F1585930074E}" destId="{0FD90EA5-81FF-4FF8-A7D9-7B24D1CF1D59}" srcOrd="0" destOrd="0" presId="urn:microsoft.com/office/officeart/2005/8/layout/hierarchy1"/>
    <dgm:cxn modelId="{088C3DD2-0341-4CC0-A3A4-476E82E623F5}" type="presParOf" srcId="{94B254BE-9B90-4B67-860D-F1585930074E}" destId="{516F32FC-CB51-4649-BA8B-E680B2B5400C}" srcOrd="1" destOrd="0" presId="urn:microsoft.com/office/officeart/2005/8/layout/hierarchy1"/>
    <dgm:cxn modelId="{F5FD16D1-03A5-4213-817B-0217F4B4A517}" type="presParOf" srcId="{8851863F-8297-40EE-9B5E-8C0B1F67903F}" destId="{0BC13B79-5680-4FC8-8B0E-7886DDAE34B0}" srcOrd="1" destOrd="0" presId="urn:microsoft.com/office/officeart/2005/8/layout/hierarchy1"/>
    <dgm:cxn modelId="{31F1158C-8E69-4577-ADF3-F590C86E1B16}" type="presParOf" srcId="{A9317DE5-A591-4D6F-8CD4-97CCA61312F5}" destId="{D94E258B-9A8E-4052-886E-C42B76510A31}" srcOrd="1" destOrd="0" presId="urn:microsoft.com/office/officeart/2005/8/layout/hierarchy1"/>
    <dgm:cxn modelId="{160410B5-8EE4-42C3-AF41-187EC98382DB}" type="presParOf" srcId="{D94E258B-9A8E-4052-886E-C42B76510A31}" destId="{77353175-AD51-4662-9509-2B22E863A794}" srcOrd="0" destOrd="0" presId="urn:microsoft.com/office/officeart/2005/8/layout/hierarchy1"/>
    <dgm:cxn modelId="{7510092C-091C-49E3-93C1-BE5DCD99E875}" type="presParOf" srcId="{77353175-AD51-4662-9509-2B22E863A794}" destId="{8AC650F8-318C-496A-96BB-567059CC7630}" srcOrd="0" destOrd="0" presId="urn:microsoft.com/office/officeart/2005/8/layout/hierarchy1"/>
    <dgm:cxn modelId="{68AC29C2-866C-49EC-8793-97D635A9903A}" type="presParOf" srcId="{77353175-AD51-4662-9509-2B22E863A794}" destId="{AB20956A-F8F0-41F9-8221-E298D536F5F4}" srcOrd="1" destOrd="0" presId="urn:microsoft.com/office/officeart/2005/8/layout/hierarchy1"/>
    <dgm:cxn modelId="{A3406AB3-8762-48D7-906C-4C159CF1B130}" type="presParOf" srcId="{D94E258B-9A8E-4052-886E-C42B76510A31}" destId="{B301590F-8BBB-4A47-AE29-9B2275D9171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41DE7C-0A03-46B9-86FD-33A7B032C68D}"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en-US"/>
        </a:p>
      </dgm:t>
    </dgm:pt>
    <dgm:pt modelId="{44DB316A-DCA2-4BFD-9BC9-E7040C025FE4}">
      <dgm:prSet/>
      <dgm:spPr/>
      <dgm:t>
        <a:bodyPr/>
        <a:lstStyle/>
        <a:p>
          <a:r>
            <a:rPr lang="en-US" dirty="0"/>
            <a:t>Collapsing many highly related variables into 1 variable can make the analysis more reliable and provide more accurate results. </a:t>
          </a:r>
          <a:endParaRPr lang="en-US" b="1" dirty="0">
            <a:solidFill>
              <a:srgbClr val="FFFF00"/>
            </a:solidFill>
          </a:endParaRPr>
        </a:p>
      </dgm:t>
    </dgm:pt>
    <dgm:pt modelId="{0589B96E-0D34-41EA-BEBC-7004A0C25668}" type="parTrans" cxnId="{98CE287F-50EE-45CA-921F-9FF4AF80CDF9}">
      <dgm:prSet/>
      <dgm:spPr/>
      <dgm:t>
        <a:bodyPr/>
        <a:lstStyle/>
        <a:p>
          <a:endParaRPr lang="en-US"/>
        </a:p>
      </dgm:t>
    </dgm:pt>
    <dgm:pt modelId="{2C99DC89-C003-457E-BC20-395EDFC7E5B0}" type="sibTrans" cxnId="{98CE287F-50EE-45CA-921F-9FF4AF80CDF9}">
      <dgm:prSet/>
      <dgm:spPr/>
      <dgm:t>
        <a:bodyPr/>
        <a:lstStyle/>
        <a:p>
          <a:endParaRPr lang="en-US"/>
        </a:p>
      </dgm:t>
    </dgm:pt>
    <dgm:pt modelId="{A6BDF0BE-60AB-498A-A42F-4D8A298360BB}">
      <dgm:prSet/>
      <dgm:spPr/>
      <dgm:t>
        <a:bodyPr/>
        <a:lstStyle/>
        <a:p>
          <a:r>
            <a:rPr lang="en-US" dirty="0"/>
            <a:t>Hierarchical Cluster Analysis allows us to see which variables (or patients) have similar response patterns.</a:t>
          </a:r>
        </a:p>
      </dgm:t>
    </dgm:pt>
    <dgm:pt modelId="{57B92A30-6E73-47C9-8C73-73AEEB17A090}" type="parTrans" cxnId="{A69B3630-1D0C-4AA0-B212-3A5B5D77479F}">
      <dgm:prSet/>
      <dgm:spPr/>
      <dgm:t>
        <a:bodyPr/>
        <a:lstStyle/>
        <a:p>
          <a:endParaRPr lang="en-US"/>
        </a:p>
      </dgm:t>
    </dgm:pt>
    <dgm:pt modelId="{84BFEE0D-C0FF-472A-866B-5A8F07C9540F}" type="sibTrans" cxnId="{A69B3630-1D0C-4AA0-B212-3A5B5D77479F}">
      <dgm:prSet/>
      <dgm:spPr/>
      <dgm:t>
        <a:bodyPr/>
        <a:lstStyle/>
        <a:p>
          <a:endParaRPr lang="en-US"/>
        </a:p>
      </dgm:t>
    </dgm:pt>
    <dgm:pt modelId="{8029CF7B-A389-4322-8783-6FD295EE6281}">
      <dgm:prSet/>
      <dgm:spPr/>
      <dgm:t>
        <a:bodyPr/>
        <a:lstStyle/>
        <a:p>
          <a:r>
            <a:rPr lang="en-US" dirty="0"/>
            <a:t>Dendrograms let us view which variables are most correlated</a:t>
          </a:r>
        </a:p>
      </dgm:t>
    </dgm:pt>
    <dgm:pt modelId="{71CD3251-5A9E-4C56-A06C-EB77BF26444C}" type="parTrans" cxnId="{AEF2E2B9-C476-405D-B4DB-554E1A3B55F1}">
      <dgm:prSet/>
      <dgm:spPr/>
      <dgm:t>
        <a:bodyPr/>
        <a:lstStyle/>
        <a:p>
          <a:endParaRPr lang="en-US"/>
        </a:p>
      </dgm:t>
    </dgm:pt>
    <dgm:pt modelId="{9C722DA2-259E-45A7-BC29-FF1936BD706C}" type="sibTrans" cxnId="{AEF2E2B9-C476-405D-B4DB-554E1A3B55F1}">
      <dgm:prSet/>
      <dgm:spPr/>
      <dgm:t>
        <a:bodyPr/>
        <a:lstStyle/>
        <a:p>
          <a:endParaRPr lang="en-US"/>
        </a:p>
      </dgm:t>
    </dgm:pt>
    <dgm:pt modelId="{0765F47C-A37F-4B20-B7DE-BDF87134DD4F}">
      <dgm:prSet/>
      <dgm:spPr/>
      <dgm:t>
        <a:bodyPr/>
        <a:lstStyle/>
        <a:p>
          <a:r>
            <a:rPr lang="en-US" dirty="0"/>
            <a:t>Scree plots can help us determine how many factors we have. We then use our HCA results to determine the factors.</a:t>
          </a:r>
        </a:p>
      </dgm:t>
    </dgm:pt>
    <dgm:pt modelId="{D6F890D0-6C62-444F-BA54-2A4310389C09}" type="parTrans" cxnId="{7DE9D63B-04CF-42FE-B2E8-991C5E5C928C}">
      <dgm:prSet/>
      <dgm:spPr/>
      <dgm:t>
        <a:bodyPr/>
        <a:lstStyle/>
        <a:p>
          <a:endParaRPr lang="en-US"/>
        </a:p>
      </dgm:t>
    </dgm:pt>
    <dgm:pt modelId="{75C3CE4E-648D-4A0D-8DCF-C9F61E299523}" type="sibTrans" cxnId="{7DE9D63B-04CF-42FE-B2E8-991C5E5C928C}">
      <dgm:prSet/>
      <dgm:spPr/>
      <dgm:t>
        <a:bodyPr/>
        <a:lstStyle/>
        <a:p>
          <a:endParaRPr lang="en-US"/>
        </a:p>
      </dgm:t>
    </dgm:pt>
    <dgm:pt modelId="{8BD4A805-C8E1-43E1-B884-0E6AB59F4696}" type="pres">
      <dgm:prSet presAssocID="{3641DE7C-0A03-46B9-86FD-33A7B032C68D}" presName="Name0" presStyleCnt="0">
        <dgm:presLayoutVars>
          <dgm:dir/>
          <dgm:animLvl val="lvl"/>
          <dgm:resizeHandles val="exact"/>
        </dgm:presLayoutVars>
      </dgm:prSet>
      <dgm:spPr/>
    </dgm:pt>
    <dgm:pt modelId="{D7FBF0A4-800F-465E-BC68-D373E92CD554}" type="pres">
      <dgm:prSet presAssocID="{0765F47C-A37F-4B20-B7DE-BDF87134DD4F}" presName="boxAndChildren" presStyleCnt="0"/>
      <dgm:spPr/>
    </dgm:pt>
    <dgm:pt modelId="{851DA9A9-C4D5-4DEB-A6B2-69DA63C40CA4}" type="pres">
      <dgm:prSet presAssocID="{0765F47C-A37F-4B20-B7DE-BDF87134DD4F}" presName="parentTextBox" presStyleLbl="node1" presStyleIdx="0" presStyleCnt="4"/>
      <dgm:spPr/>
    </dgm:pt>
    <dgm:pt modelId="{F8505D9F-685B-42F1-8149-10C61AC48069}" type="pres">
      <dgm:prSet presAssocID="{9C722DA2-259E-45A7-BC29-FF1936BD706C}" presName="sp" presStyleCnt="0"/>
      <dgm:spPr/>
    </dgm:pt>
    <dgm:pt modelId="{AF8C0687-A67C-485D-98F7-080B95B27AE9}" type="pres">
      <dgm:prSet presAssocID="{8029CF7B-A389-4322-8783-6FD295EE6281}" presName="arrowAndChildren" presStyleCnt="0"/>
      <dgm:spPr/>
    </dgm:pt>
    <dgm:pt modelId="{809BD404-0E5A-419C-AE39-46278B0EC2C2}" type="pres">
      <dgm:prSet presAssocID="{8029CF7B-A389-4322-8783-6FD295EE6281}" presName="parentTextArrow" presStyleLbl="node1" presStyleIdx="1" presStyleCnt="4"/>
      <dgm:spPr/>
    </dgm:pt>
    <dgm:pt modelId="{6A6D182F-89AD-40CE-9C8C-03ED98ACF6CD}" type="pres">
      <dgm:prSet presAssocID="{84BFEE0D-C0FF-472A-866B-5A8F07C9540F}" presName="sp" presStyleCnt="0"/>
      <dgm:spPr/>
    </dgm:pt>
    <dgm:pt modelId="{4A1397DB-9C5B-406D-956F-B883C07D02C6}" type="pres">
      <dgm:prSet presAssocID="{A6BDF0BE-60AB-498A-A42F-4D8A298360BB}" presName="arrowAndChildren" presStyleCnt="0"/>
      <dgm:spPr/>
    </dgm:pt>
    <dgm:pt modelId="{D5F91622-311B-4752-80A2-21AD1F5348C4}" type="pres">
      <dgm:prSet presAssocID="{A6BDF0BE-60AB-498A-A42F-4D8A298360BB}" presName="parentTextArrow" presStyleLbl="node1" presStyleIdx="2" presStyleCnt="4"/>
      <dgm:spPr/>
    </dgm:pt>
    <dgm:pt modelId="{FFCA91FF-4F9F-4643-99BF-2EE4119F244D}" type="pres">
      <dgm:prSet presAssocID="{2C99DC89-C003-457E-BC20-395EDFC7E5B0}" presName="sp" presStyleCnt="0"/>
      <dgm:spPr/>
    </dgm:pt>
    <dgm:pt modelId="{6E2E107D-D608-4F32-817F-F7C9F40F9EF0}" type="pres">
      <dgm:prSet presAssocID="{44DB316A-DCA2-4BFD-9BC9-E7040C025FE4}" presName="arrowAndChildren" presStyleCnt="0"/>
      <dgm:spPr/>
    </dgm:pt>
    <dgm:pt modelId="{C340786E-D35D-45D9-BF37-863BD152ED2D}" type="pres">
      <dgm:prSet presAssocID="{44DB316A-DCA2-4BFD-9BC9-E7040C025FE4}" presName="parentTextArrow" presStyleLbl="node1" presStyleIdx="3" presStyleCnt="4"/>
      <dgm:spPr/>
    </dgm:pt>
  </dgm:ptLst>
  <dgm:cxnLst>
    <dgm:cxn modelId="{A69B3630-1D0C-4AA0-B212-3A5B5D77479F}" srcId="{3641DE7C-0A03-46B9-86FD-33A7B032C68D}" destId="{A6BDF0BE-60AB-498A-A42F-4D8A298360BB}" srcOrd="1" destOrd="0" parTransId="{57B92A30-6E73-47C9-8C73-73AEEB17A090}" sibTransId="{84BFEE0D-C0FF-472A-866B-5A8F07C9540F}"/>
    <dgm:cxn modelId="{4A47FE31-B7AB-445A-9867-C6C69DB1646C}" type="presOf" srcId="{3641DE7C-0A03-46B9-86FD-33A7B032C68D}" destId="{8BD4A805-C8E1-43E1-B884-0E6AB59F4696}" srcOrd="0" destOrd="0" presId="urn:microsoft.com/office/officeart/2005/8/layout/process4"/>
    <dgm:cxn modelId="{7DE9D63B-04CF-42FE-B2E8-991C5E5C928C}" srcId="{3641DE7C-0A03-46B9-86FD-33A7B032C68D}" destId="{0765F47C-A37F-4B20-B7DE-BDF87134DD4F}" srcOrd="3" destOrd="0" parTransId="{D6F890D0-6C62-444F-BA54-2A4310389C09}" sibTransId="{75C3CE4E-648D-4A0D-8DCF-C9F61E299523}"/>
    <dgm:cxn modelId="{98CE287F-50EE-45CA-921F-9FF4AF80CDF9}" srcId="{3641DE7C-0A03-46B9-86FD-33A7B032C68D}" destId="{44DB316A-DCA2-4BFD-9BC9-E7040C025FE4}" srcOrd="0" destOrd="0" parTransId="{0589B96E-0D34-41EA-BEBC-7004A0C25668}" sibTransId="{2C99DC89-C003-457E-BC20-395EDFC7E5B0}"/>
    <dgm:cxn modelId="{38C4CFAB-0CC8-483D-BA68-6BD74F02FA68}" type="presOf" srcId="{A6BDF0BE-60AB-498A-A42F-4D8A298360BB}" destId="{D5F91622-311B-4752-80A2-21AD1F5348C4}" srcOrd="0" destOrd="0" presId="urn:microsoft.com/office/officeart/2005/8/layout/process4"/>
    <dgm:cxn modelId="{AEF2E2B9-C476-405D-B4DB-554E1A3B55F1}" srcId="{3641DE7C-0A03-46B9-86FD-33A7B032C68D}" destId="{8029CF7B-A389-4322-8783-6FD295EE6281}" srcOrd="2" destOrd="0" parTransId="{71CD3251-5A9E-4C56-A06C-EB77BF26444C}" sibTransId="{9C722DA2-259E-45A7-BC29-FF1936BD706C}"/>
    <dgm:cxn modelId="{0DC6B8BE-3159-4A46-A817-2531905A3A0C}" type="presOf" srcId="{8029CF7B-A389-4322-8783-6FD295EE6281}" destId="{809BD404-0E5A-419C-AE39-46278B0EC2C2}" srcOrd="0" destOrd="0" presId="urn:microsoft.com/office/officeart/2005/8/layout/process4"/>
    <dgm:cxn modelId="{FC1A6BD9-855F-4064-81E5-750555232F79}" type="presOf" srcId="{0765F47C-A37F-4B20-B7DE-BDF87134DD4F}" destId="{851DA9A9-C4D5-4DEB-A6B2-69DA63C40CA4}" srcOrd="0" destOrd="0" presId="urn:microsoft.com/office/officeart/2005/8/layout/process4"/>
    <dgm:cxn modelId="{447AF0EF-85A7-4D37-A9F0-2B87845BBD77}" type="presOf" srcId="{44DB316A-DCA2-4BFD-9BC9-E7040C025FE4}" destId="{C340786E-D35D-45D9-BF37-863BD152ED2D}" srcOrd="0" destOrd="0" presId="urn:microsoft.com/office/officeart/2005/8/layout/process4"/>
    <dgm:cxn modelId="{05D96DCB-5917-4FBB-8B97-14EC6AF69017}" type="presParOf" srcId="{8BD4A805-C8E1-43E1-B884-0E6AB59F4696}" destId="{D7FBF0A4-800F-465E-BC68-D373E92CD554}" srcOrd="0" destOrd="0" presId="urn:microsoft.com/office/officeart/2005/8/layout/process4"/>
    <dgm:cxn modelId="{34711135-1843-469B-A76F-14CD79B7EE4C}" type="presParOf" srcId="{D7FBF0A4-800F-465E-BC68-D373E92CD554}" destId="{851DA9A9-C4D5-4DEB-A6B2-69DA63C40CA4}" srcOrd="0" destOrd="0" presId="urn:microsoft.com/office/officeart/2005/8/layout/process4"/>
    <dgm:cxn modelId="{5F1B8415-7EBF-4590-A9AB-7CD339D45EB8}" type="presParOf" srcId="{8BD4A805-C8E1-43E1-B884-0E6AB59F4696}" destId="{F8505D9F-685B-42F1-8149-10C61AC48069}" srcOrd="1" destOrd="0" presId="urn:microsoft.com/office/officeart/2005/8/layout/process4"/>
    <dgm:cxn modelId="{F37E0CA5-0A09-4EBD-B9D8-427AE0F0B114}" type="presParOf" srcId="{8BD4A805-C8E1-43E1-B884-0E6AB59F4696}" destId="{AF8C0687-A67C-485D-98F7-080B95B27AE9}" srcOrd="2" destOrd="0" presId="urn:microsoft.com/office/officeart/2005/8/layout/process4"/>
    <dgm:cxn modelId="{C5A5F29F-01AD-4ED3-81CC-42245C4376F0}" type="presParOf" srcId="{AF8C0687-A67C-485D-98F7-080B95B27AE9}" destId="{809BD404-0E5A-419C-AE39-46278B0EC2C2}" srcOrd="0" destOrd="0" presId="urn:microsoft.com/office/officeart/2005/8/layout/process4"/>
    <dgm:cxn modelId="{70029052-FDB1-437E-BC63-2E4C443818BE}" type="presParOf" srcId="{8BD4A805-C8E1-43E1-B884-0E6AB59F4696}" destId="{6A6D182F-89AD-40CE-9C8C-03ED98ACF6CD}" srcOrd="3" destOrd="0" presId="urn:microsoft.com/office/officeart/2005/8/layout/process4"/>
    <dgm:cxn modelId="{CC1DBF99-6581-4E1B-BAB1-5FD99E7FC924}" type="presParOf" srcId="{8BD4A805-C8E1-43E1-B884-0E6AB59F4696}" destId="{4A1397DB-9C5B-406D-956F-B883C07D02C6}" srcOrd="4" destOrd="0" presId="urn:microsoft.com/office/officeart/2005/8/layout/process4"/>
    <dgm:cxn modelId="{74032AFA-37D2-43BC-B325-4927934D81C2}" type="presParOf" srcId="{4A1397DB-9C5B-406D-956F-B883C07D02C6}" destId="{D5F91622-311B-4752-80A2-21AD1F5348C4}" srcOrd="0" destOrd="0" presId="urn:microsoft.com/office/officeart/2005/8/layout/process4"/>
    <dgm:cxn modelId="{2F378430-6695-46FF-A62B-716A424E1B28}" type="presParOf" srcId="{8BD4A805-C8E1-43E1-B884-0E6AB59F4696}" destId="{FFCA91FF-4F9F-4643-99BF-2EE4119F244D}" srcOrd="5" destOrd="0" presId="urn:microsoft.com/office/officeart/2005/8/layout/process4"/>
    <dgm:cxn modelId="{158A9A6E-0E7D-4A3E-A6A0-D9407897FE85}" type="presParOf" srcId="{8BD4A805-C8E1-43E1-B884-0E6AB59F4696}" destId="{6E2E107D-D608-4F32-817F-F7C9F40F9EF0}" srcOrd="6" destOrd="0" presId="urn:microsoft.com/office/officeart/2005/8/layout/process4"/>
    <dgm:cxn modelId="{072CB778-6423-4666-B023-8FEE34641E88}" type="presParOf" srcId="{6E2E107D-D608-4F32-817F-F7C9F40F9EF0}" destId="{C340786E-D35D-45D9-BF37-863BD152ED2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8BB7E8-5CA8-4959-9914-83286200379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14C33D2-0FD8-4EB7-B777-3C975A469AA1}">
      <dgm:prSet/>
      <dgm:spPr/>
      <dgm:t>
        <a:bodyPr/>
        <a:lstStyle/>
        <a:p>
          <a:r>
            <a:rPr lang="en-US" dirty="0"/>
            <a:t>The dendrogram allows us to see which variables tend to have similar response patterns (i.e., correlated).</a:t>
          </a:r>
        </a:p>
      </dgm:t>
    </dgm:pt>
    <dgm:pt modelId="{68CDC2D8-B334-4986-B635-A711DD31315F}" type="parTrans" cxnId="{7774DE34-00F9-4FB0-9716-E39132B8BA04}">
      <dgm:prSet/>
      <dgm:spPr/>
      <dgm:t>
        <a:bodyPr/>
        <a:lstStyle/>
        <a:p>
          <a:endParaRPr lang="en-US"/>
        </a:p>
      </dgm:t>
    </dgm:pt>
    <dgm:pt modelId="{2A423553-102C-47A3-AC8C-30D21C748788}" type="sibTrans" cxnId="{7774DE34-00F9-4FB0-9716-E39132B8BA04}">
      <dgm:prSet/>
      <dgm:spPr/>
      <dgm:t>
        <a:bodyPr/>
        <a:lstStyle/>
        <a:p>
          <a:endParaRPr lang="en-US"/>
        </a:p>
      </dgm:t>
    </dgm:pt>
    <dgm:pt modelId="{F78E1940-D746-4BDC-8636-7E3BA414522D}">
      <dgm:prSet/>
      <dgm:spPr/>
      <dgm:t>
        <a:bodyPr/>
        <a:lstStyle/>
        <a:p>
          <a:r>
            <a:rPr lang="en-US" dirty="0"/>
            <a:t>The HCA lets us detect factors such as the link between age, heart rate, and blood pressure. </a:t>
          </a:r>
        </a:p>
      </dgm:t>
    </dgm:pt>
    <dgm:pt modelId="{771E6515-0E2E-4AA7-9115-CD1FC7186003}" type="parTrans" cxnId="{2A76240E-D1B1-4582-81B4-D94EC8867345}">
      <dgm:prSet/>
      <dgm:spPr/>
      <dgm:t>
        <a:bodyPr/>
        <a:lstStyle/>
        <a:p>
          <a:endParaRPr lang="en-US"/>
        </a:p>
      </dgm:t>
    </dgm:pt>
    <dgm:pt modelId="{F6756C0E-7E44-4AA3-89A1-B6082DDF1009}" type="sibTrans" cxnId="{2A76240E-D1B1-4582-81B4-D94EC8867345}">
      <dgm:prSet/>
      <dgm:spPr/>
      <dgm:t>
        <a:bodyPr/>
        <a:lstStyle/>
        <a:p>
          <a:endParaRPr lang="en-US"/>
        </a:p>
      </dgm:t>
    </dgm:pt>
    <dgm:pt modelId="{2D4699AF-DA9D-4698-81EF-BE1B81F0D33A}">
      <dgm:prSet/>
      <dgm:spPr/>
      <dgm:t>
        <a:bodyPr/>
        <a:lstStyle/>
        <a:p>
          <a:r>
            <a:rPr lang="en-US" dirty="0"/>
            <a:t>For example, older patients tend to have lower heart rates.</a:t>
          </a:r>
        </a:p>
      </dgm:t>
    </dgm:pt>
    <dgm:pt modelId="{DDD4E235-BE56-4615-A042-666C16DC5F16}" type="parTrans" cxnId="{CECC7E57-70DC-44A5-9CB4-6E814CF8D1B2}">
      <dgm:prSet/>
      <dgm:spPr/>
      <dgm:t>
        <a:bodyPr/>
        <a:lstStyle/>
        <a:p>
          <a:endParaRPr lang="en-US"/>
        </a:p>
      </dgm:t>
    </dgm:pt>
    <dgm:pt modelId="{7C9BFCF2-33FC-4262-863E-1B4012556BF7}" type="sibTrans" cxnId="{CECC7E57-70DC-44A5-9CB4-6E814CF8D1B2}">
      <dgm:prSet/>
      <dgm:spPr/>
      <dgm:t>
        <a:bodyPr/>
        <a:lstStyle/>
        <a:p>
          <a:endParaRPr lang="en-US"/>
        </a:p>
      </dgm:t>
    </dgm:pt>
    <dgm:pt modelId="{29AEE1B3-A4DF-45C4-B046-DEBE9E572D76}" type="pres">
      <dgm:prSet presAssocID="{768BB7E8-5CA8-4959-9914-83286200379C}" presName="linear" presStyleCnt="0">
        <dgm:presLayoutVars>
          <dgm:animLvl val="lvl"/>
          <dgm:resizeHandles val="exact"/>
        </dgm:presLayoutVars>
      </dgm:prSet>
      <dgm:spPr/>
    </dgm:pt>
    <dgm:pt modelId="{08FA4B04-A386-482D-9ABF-D514F5A7A2F8}" type="pres">
      <dgm:prSet presAssocID="{714C33D2-0FD8-4EB7-B777-3C975A469AA1}" presName="parentText" presStyleLbl="node1" presStyleIdx="0" presStyleCnt="3">
        <dgm:presLayoutVars>
          <dgm:chMax val="0"/>
          <dgm:bulletEnabled val="1"/>
        </dgm:presLayoutVars>
      </dgm:prSet>
      <dgm:spPr/>
    </dgm:pt>
    <dgm:pt modelId="{3A8CF80B-B288-4EBA-8727-37201CF3C6CA}" type="pres">
      <dgm:prSet presAssocID="{2A423553-102C-47A3-AC8C-30D21C748788}" presName="spacer" presStyleCnt="0"/>
      <dgm:spPr/>
    </dgm:pt>
    <dgm:pt modelId="{E099DAEC-5BF3-4BA0-883E-C372470D6131}" type="pres">
      <dgm:prSet presAssocID="{F78E1940-D746-4BDC-8636-7E3BA414522D}" presName="parentText" presStyleLbl="node1" presStyleIdx="1" presStyleCnt="3">
        <dgm:presLayoutVars>
          <dgm:chMax val="0"/>
          <dgm:bulletEnabled val="1"/>
        </dgm:presLayoutVars>
      </dgm:prSet>
      <dgm:spPr/>
    </dgm:pt>
    <dgm:pt modelId="{A91D164A-8D94-4330-B815-C74946E9B637}" type="pres">
      <dgm:prSet presAssocID="{F6756C0E-7E44-4AA3-89A1-B6082DDF1009}" presName="spacer" presStyleCnt="0"/>
      <dgm:spPr/>
    </dgm:pt>
    <dgm:pt modelId="{44BE6CD9-A707-41CC-8AF8-B1E752F398C5}" type="pres">
      <dgm:prSet presAssocID="{2D4699AF-DA9D-4698-81EF-BE1B81F0D33A}" presName="parentText" presStyleLbl="node1" presStyleIdx="2" presStyleCnt="3">
        <dgm:presLayoutVars>
          <dgm:chMax val="0"/>
          <dgm:bulletEnabled val="1"/>
        </dgm:presLayoutVars>
      </dgm:prSet>
      <dgm:spPr/>
    </dgm:pt>
  </dgm:ptLst>
  <dgm:cxnLst>
    <dgm:cxn modelId="{0BA6CA02-CEF1-4AA9-B919-DDF1478B36BE}" type="presOf" srcId="{714C33D2-0FD8-4EB7-B777-3C975A469AA1}" destId="{08FA4B04-A386-482D-9ABF-D514F5A7A2F8}" srcOrd="0" destOrd="0" presId="urn:microsoft.com/office/officeart/2005/8/layout/vList2"/>
    <dgm:cxn modelId="{2A76240E-D1B1-4582-81B4-D94EC8867345}" srcId="{768BB7E8-5CA8-4959-9914-83286200379C}" destId="{F78E1940-D746-4BDC-8636-7E3BA414522D}" srcOrd="1" destOrd="0" parTransId="{771E6515-0E2E-4AA7-9115-CD1FC7186003}" sibTransId="{F6756C0E-7E44-4AA3-89A1-B6082DDF1009}"/>
    <dgm:cxn modelId="{7774DE34-00F9-4FB0-9716-E39132B8BA04}" srcId="{768BB7E8-5CA8-4959-9914-83286200379C}" destId="{714C33D2-0FD8-4EB7-B777-3C975A469AA1}" srcOrd="0" destOrd="0" parTransId="{68CDC2D8-B334-4986-B635-A711DD31315F}" sibTransId="{2A423553-102C-47A3-AC8C-30D21C748788}"/>
    <dgm:cxn modelId="{7C752D67-1E91-4570-A7DE-C49BBDC54F67}" type="presOf" srcId="{2D4699AF-DA9D-4698-81EF-BE1B81F0D33A}" destId="{44BE6CD9-A707-41CC-8AF8-B1E752F398C5}" srcOrd="0" destOrd="0" presId="urn:microsoft.com/office/officeart/2005/8/layout/vList2"/>
    <dgm:cxn modelId="{CECC7E57-70DC-44A5-9CB4-6E814CF8D1B2}" srcId="{768BB7E8-5CA8-4959-9914-83286200379C}" destId="{2D4699AF-DA9D-4698-81EF-BE1B81F0D33A}" srcOrd="2" destOrd="0" parTransId="{DDD4E235-BE56-4615-A042-666C16DC5F16}" sibTransId="{7C9BFCF2-33FC-4262-863E-1B4012556BF7}"/>
    <dgm:cxn modelId="{8BD403C1-3574-41F1-B970-B68CF68783F3}" type="presOf" srcId="{F78E1940-D746-4BDC-8636-7E3BA414522D}" destId="{E099DAEC-5BF3-4BA0-883E-C372470D6131}" srcOrd="0" destOrd="0" presId="urn:microsoft.com/office/officeart/2005/8/layout/vList2"/>
    <dgm:cxn modelId="{A93B50E8-2FBF-4C8A-9F08-56F49089B3C0}" type="presOf" srcId="{768BB7E8-5CA8-4959-9914-83286200379C}" destId="{29AEE1B3-A4DF-45C4-B046-DEBE9E572D76}" srcOrd="0" destOrd="0" presId="urn:microsoft.com/office/officeart/2005/8/layout/vList2"/>
    <dgm:cxn modelId="{1696D07B-D931-4A0B-9B6A-80F78CD7B8F9}" type="presParOf" srcId="{29AEE1B3-A4DF-45C4-B046-DEBE9E572D76}" destId="{08FA4B04-A386-482D-9ABF-D514F5A7A2F8}" srcOrd="0" destOrd="0" presId="urn:microsoft.com/office/officeart/2005/8/layout/vList2"/>
    <dgm:cxn modelId="{2727DD6B-9485-4C63-811D-A4895D086CD0}" type="presParOf" srcId="{29AEE1B3-A4DF-45C4-B046-DEBE9E572D76}" destId="{3A8CF80B-B288-4EBA-8727-37201CF3C6CA}" srcOrd="1" destOrd="0" presId="urn:microsoft.com/office/officeart/2005/8/layout/vList2"/>
    <dgm:cxn modelId="{41D94D42-AF5A-4118-ACA0-C969FE52ACE0}" type="presParOf" srcId="{29AEE1B3-A4DF-45C4-B046-DEBE9E572D76}" destId="{E099DAEC-5BF3-4BA0-883E-C372470D6131}" srcOrd="2" destOrd="0" presId="urn:microsoft.com/office/officeart/2005/8/layout/vList2"/>
    <dgm:cxn modelId="{B99C7CFE-58D5-41F0-A6B2-F84A81F1C9ED}" type="presParOf" srcId="{29AEE1B3-A4DF-45C4-B046-DEBE9E572D76}" destId="{A91D164A-8D94-4330-B815-C74946E9B637}" srcOrd="3" destOrd="0" presId="urn:microsoft.com/office/officeart/2005/8/layout/vList2"/>
    <dgm:cxn modelId="{72ED4A7B-037B-4D52-8405-810F97F0DECC}" type="presParOf" srcId="{29AEE1B3-A4DF-45C4-B046-DEBE9E572D76}" destId="{44BE6CD9-A707-41CC-8AF8-B1E752F398C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41DE7C-0A03-46B9-86FD-33A7B032C68D}"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en-US"/>
        </a:p>
      </dgm:t>
    </dgm:pt>
    <dgm:pt modelId="{44DB316A-DCA2-4BFD-9BC9-E7040C025FE4}">
      <dgm:prSet/>
      <dgm:spPr/>
      <dgm:t>
        <a:bodyPr/>
        <a:lstStyle/>
        <a:p>
          <a:r>
            <a:rPr lang="en-US" b="1" dirty="0">
              <a:solidFill>
                <a:schemeClr val="bg1"/>
              </a:solidFill>
            </a:rPr>
            <a:t>Scales measure the level of behaviors or beliefs.</a:t>
          </a:r>
        </a:p>
      </dgm:t>
    </dgm:pt>
    <dgm:pt modelId="{0589B96E-0D34-41EA-BEBC-7004A0C25668}" type="parTrans" cxnId="{98CE287F-50EE-45CA-921F-9FF4AF80CDF9}">
      <dgm:prSet/>
      <dgm:spPr/>
      <dgm:t>
        <a:bodyPr/>
        <a:lstStyle/>
        <a:p>
          <a:endParaRPr lang="en-US"/>
        </a:p>
      </dgm:t>
    </dgm:pt>
    <dgm:pt modelId="{2C99DC89-C003-457E-BC20-395EDFC7E5B0}" type="sibTrans" cxnId="{98CE287F-50EE-45CA-921F-9FF4AF80CDF9}">
      <dgm:prSet/>
      <dgm:spPr/>
      <dgm:t>
        <a:bodyPr/>
        <a:lstStyle/>
        <a:p>
          <a:endParaRPr lang="en-US"/>
        </a:p>
      </dgm:t>
    </dgm:pt>
    <dgm:pt modelId="{A6BDF0BE-60AB-498A-A42F-4D8A298360BB}">
      <dgm:prSet/>
      <dgm:spPr/>
      <dgm:t>
        <a:bodyPr/>
        <a:lstStyle/>
        <a:p>
          <a:r>
            <a:rPr lang="en-US" dirty="0"/>
            <a:t>Scales are often used in survey research.</a:t>
          </a:r>
        </a:p>
      </dgm:t>
    </dgm:pt>
    <dgm:pt modelId="{57B92A30-6E73-47C9-8C73-73AEEB17A090}" type="parTrans" cxnId="{A69B3630-1D0C-4AA0-B212-3A5B5D77479F}">
      <dgm:prSet/>
      <dgm:spPr/>
      <dgm:t>
        <a:bodyPr/>
        <a:lstStyle/>
        <a:p>
          <a:endParaRPr lang="en-US"/>
        </a:p>
      </dgm:t>
    </dgm:pt>
    <dgm:pt modelId="{84BFEE0D-C0FF-472A-866B-5A8F07C9540F}" type="sibTrans" cxnId="{A69B3630-1D0C-4AA0-B212-3A5B5D77479F}">
      <dgm:prSet/>
      <dgm:spPr/>
      <dgm:t>
        <a:bodyPr/>
        <a:lstStyle/>
        <a:p>
          <a:endParaRPr lang="en-US"/>
        </a:p>
      </dgm:t>
    </dgm:pt>
    <dgm:pt modelId="{8029CF7B-A389-4322-8783-6FD295EE6281}">
      <dgm:prSet/>
      <dgm:spPr/>
      <dgm:t>
        <a:bodyPr/>
        <a:lstStyle/>
        <a:p>
          <a:r>
            <a:rPr lang="en-US" dirty="0"/>
            <a:t>Common scales are 5-point Likert scales (e.g., “strongly agree”) but can be cumulative check lists like Guttman scales.</a:t>
          </a:r>
        </a:p>
      </dgm:t>
    </dgm:pt>
    <dgm:pt modelId="{71CD3251-5A9E-4C56-A06C-EB77BF26444C}" type="parTrans" cxnId="{AEF2E2B9-C476-405D-B4DB-554E1A3B55F1}">
      <dgm:prSet/>
      <dgm:spPr/>
      <dgm:t>
        <a:bodyPr/>
        <a:lstStyle/>
        <a:p>
          <a:endParaRPr lang="en-US"/>
        </a:p>
      </dgm:t>
    </dgm:pt>
    <dgm:pt modelId="{9C722DA2-259E-45A7-BC29-FF1936BD706C}" type="sibTrans" cxnId="{AEF2E2B9-C476-405D-B4DB-554E1A3B55F1}">
      <dgm:prSet/>
      <dgm:spPr/>
      <dgm:t>
        <a:bodyPr/>
        <a:lstStyle/>
        <a:p>
          <a:endParaRPr lang="en-US"/>
        </a:p>
      </dgm:t>
    </dgm:pt>
    <dgm:pt modelId="{0765F47C-A37F-4B20-B7DE-BDF87134DD4F}">
      <dgm:prSet/>
      <dgm:spPr/>
      <dgm:t>
        <a:bodyPr/>
        <a:lstStyle/>
        <a:p>
          <a:r>
            <a:rPr lang="en-US" dirty="0"/>
            <a:t>A common method for assessing Likert scales is the Cronbach’s Alpha which is an extension of correlations.</a:t>
          </a:r>
        </a:p>
      </dgm:t>
    </dgm:pt>
    <dgm:pt modelId="{D6F890D0-6C62-444F-BA54-2A4310389C09}" type="parTrans" cxnId="{7DE9D63B-04CF-42FE-B2E8-991C5E5C928C}">
      <dgm:prSet/>
      <dgm:spPr/>
      <dgm:t>
        <a:bodyPr/>
        <a:lstStyle/>
        <a:p>
          <a:endParaRPr lang="en-US"/>
        </a:p>
      </dgm:t>
    </dgm:pt>
    <dgm:pt modelId="{75C3CE4E-648D-4A0D-8DCF-C9F61E299523}" type="sibTrans" cxnId="{7DE9D63B-04CF-42FE-B2E8-991C5E5C928C}">
      <dgm:prSet/>
      <dgm:spPr/>
      <dgm:t>
        <a:bodyPr/>
        <a:lstStyle/>
        <a:p>
          <a:endParaRPr lang="en-US"/>
        </a:p>
      </dgm:t>
    </dgm:pt>
    <dgm:pt modelId="{8BD4A805-C8E1-43E1-B884-0E6AB59F4696}" type="pres">
      <dgm:prSet presAssocID="{3641DE7C-0A03-46B9-86FD-33A7B032C68D}" presName="Name0" presStyleCnt="0">
        <dgm:presLayoutVars>
          <dgm:dir/>
          <dgm:animLvl val="lvl"/>
          <dgm:resizeHandles val="exact"/>
        </dgm:presLayoutVars>
      </dgm:prSet>
      <dgm:spPr/>
    </dgm:pt>
    <dgm:pt modelId="{D7FBF0A4-800F-465E-BC68-D373E92CD554}" type="pres">
      <dgm:prSet presAssocID="{0765F47C-A37F-4B20-B7DE-BDF87134DD4F}" presName="boxAndChildren" presStyleCnt="0"/>
      <dgm:spPr/>
    </dgm:pt>
    <dgm:pt modelId="{851DA9A9-C4D5-4DEB-A6B2-69DA63C40CA4}" type="pres">
      <dgm:prSet presAssocID="{0765F47C-A37F-4B20-B7DE-BDF87134DD4F}" presName="parentTextBox" presStyleLbl="node1" presStyleIdx="0" presStyleCnt="4"/>
      <dgm:spPr/>
    </dgm:pt>
    <dgm:pt modelId="{F8505D9F-685B-42F1-8149-10C61AC48069}" type="pres">
      <dgm:prSet presAssocID="{9C722DA2-259E-45A7-BC29-FF1936BD706C}" presName="sp" presStyleCnt="0"/>
      <dgm:spPr/>
    </dgm:pt>
    <dgm:pt modelId="{AF8C0687-A67C-485D-98F7-080B95B27AE9}" type="pres">
      <dgm:prSet presAssocID="{8029CF7B-A389-4322-8783-6FD295EE6281}" presName="arrowAndChildren" presStyleCnt="0"/>
      <dgm:spPr/>
    </dgm:pt>
    <dgm:pt modelId="{809BD404-0E5A-419C-AE39-46278B0EC2C2}" type="pres">
      <dgm:prSet presAssocID="{8029CF7B-A389-4322-8783-6FD295EE6281}" presName="parentTextArrow" presStyleLbl="node1" presStyleIdx="1" presStyleCnt="4"/>
      <dgm:spPr/>
    </dgm:pt>
    <dgm:pt modelId="{6A6D182F-89AD-40CE-9C8C-03ED98ACF6CD}" type="pres">
      <dgm:prSet presAssocID="{84BFEE0D-C0FF-472A-866B-5A8F07C9540F}" presName="sp" presStyleCnt="0"/>
      <dgm:spPr/>
    </dgm:pt>
    <dgm:pt modelId="{4A1397DB-9C5B-406D-956F-B883C07D02C6}" type="pres">
      <dgm:prSet presAssocID="{A6BDF0BE-60AB-498A-A42F-4D8A298360BB}" presName="arrowAndChildren" presStyleCnt="0"/>
      <dgm:spPr/>
    </dgm:pt>
    <dgm:pt modelId="{D5F91622-311B-4752-80A2-21AD1F5348C4}" type="pres">
      <dgm:prSet presAssocID="{A6BDF0BE-60AB-498A-A42F-4D8A298360BB}" presName="parentTextArrow" presStyleLbl="node1" presStyleIdx="2" presStyleCnt="4"/>
      <dgm:spPr/>
    </dgm:pt>
    <dgm:pt modelId="{FFCA91FF-4F9F-4643-99BF-2EE4119F244D}" type="pres">
      <dgm:prSet presAssocID="{2C99DC89-C003-457E-BC20-395EDFC7E5B0}" presName="sp" presStyleCnt="0"/>
      <dgm:spPr/>
    </dgm:pt>
    <dgm:pt modelId="{6E2E107D-D608-4F32-817F-F7C9F40F9EF0}" type="pres">
      <dgm:prSet presAssocID="{44DB316A-DCA2-4BFD-9BC9-E7040C025FE4}" presName="arrowAndChildren" presStyleCnt="0"/>
      <dgm:spPr/>
    </dgm:pt>
    <dgm:pt modelId="{C340786E-D35D-45D9-BF37-863BD152ED2D}" type="pres">
      <dgm:prSet presAssocID="{44DB316A-DCA2-4BFD-9BC9-E7040C025FE4}" presName="parentTextArrow" presStyleLbl="node1" presStyleIdx="3" presStyleCnt="4"/>
      <dgm:spPr/>
    </dgm:pt>
  </dgm:ptLst>
  <dgm:cxnLst>
    <dgm:cxn modelId="{A69B3630-1D0C-4AA0-B212-3A5B5D77479F}" srcId="{3641DE7C-0A03-46B9-86FD-33A7B032C68D}" destId="{A6BDF0BE-60AB-498A-A42F-4D8A298360BB}" srcOrd="1" destOrd="0" parTransId="{57B92A30-6E73-47C9-8C73-73AEEB17A090}" sibTransId="{84BFEE0D-C0FF-472A-866B-5A8F07C9540F}"/>
    <dgm:cxn modelId="{4A47FE31-B7AB-445A-9867-C6C69DB1646C}" type="presOf" srcId="{3641DE7C-0A03-46B9-86FD-33A7B032C68D}" destId="{8BD4A805-C8E1-43E1-B884-0E6AB59F4696}" srcOrd="0" destOrd="0" presId="urn:microsoft.com/office/officeart/2005/8/layout/process4"/>
    <dgm:cxn modelId="{7DE9D63B-04CF-42FE-B2E8-991C5E5C928C}" srcId="{3641DE7C-0A03-46B9-86FD-33A7B032C68D}" destId="{0765F47C-A37F-4B20-B7DE-BDF87134DD4F}" srcOrd="3" destOrd="0" parTransId="{D6F890D0-6C62-444F-BA54-2A4310389C09}" sibTransId="{75C3CE4E-648D-4A0D-8DCF-C9F61E299523}"/>
    <dgm:cxn modelId="{98CE287F-50EE-45CA-921F-9FF4AF80CDF9}" srcId="{3641DE7C-0A03-46B9-86FD-33A7B032C68D}" destId="{44DB316A-DCA2-4BFD-9BC9-E7040C025FE4}" srcOrd="0" destOrd="0" parTransId="{0589B96E-0D34-41EA-BEBC-7004A0C25668}" sibTransId="{2C99DC89-C003-457E-BC20-395EDFC7E5B0}"/>
    <dgm:cxn modelId="{38C4CFAB-0CC8-483D-BA68-6BD74F02FA68}" type="presOf" srcId="{A6BDF0BE-60AB-498A-A42F-4D8A298360BB}" destId="{D5F91622-311B-4752-80A2-21AD1F5348C4}" srcOrd="0" destOrd="0" presId="urn:microsoft.com/office/officeart/2005/8/layout/process4"/>
    <dgm:cxn modelId="{AEF2E2B9-C476-405D-B4DB-554E1A3B55F1}" srcId="{3641DE7C-0A03-46B9-86FD-33A7B032C68D}" destId="{8029CF7B-A389-4322-8783-6FD295EE6281}" srcOrd="2" destOrd="0" parTransId="{71CD3251-5A9E-4C56-A06C-EB77BF26444C}" sibTransId="{9C722DA2-259E-45A7-BC29-FF1936BD706C}"/>
    <dgm:cxn modelId="{0DC6B8BE-3159-4A46-A817-2531905A3A0C}" type="presOf" srcId="{8029CF7B-A389-4322-8783-6FD295EE6281}" destId="{809BD404-0E5A-419C-AE39-46278B0EC2C2}" srcOrd="0" destOrd="0" presId="urn:microsoft.com/office/officeart/2005/8/layout/process4"/>
    <dgm:cxn modelId="{FC1A6BD9-855F-4064-81E5-750555232F79}" type="presOf" srcId="{0765F47C-A37F-4B20-B7DE-BDF87134DD4F}" destId="{851DA9A9-C4D5-4DEB-A6B2-69DA63C40CA4}" srcOrd="0" destOrd="0" presId="urn:microsoft.com/office/officeart/2005/8/layout/process4"/>
    <dgm:cxn modelId="{447AF0EF-85A7-4D37-A9F0-2B87845BBD77}" type="presOf" srcId="{44DB316A-DCA2-4BFD-9BC9-E7040C025FE4}" destId="{C340786E-D35D-45D9-BF37-863BD152ED2D}" srcOrd="0" destOrd="0" presId="urn:microsoft.com/office/officeart/2005/8/layout/process4"/>
    <dgm:cxn modelId="{05D96DCB-5917-4FBB-8B97-14EC6AF69017}" type="presParOf" srcId="{8BD4A805-C8E1-43E1-B884-0E6AB59F4696}" destId="{D7FBF0A4-800F-465E-BC68-D373E92CD554}" srcOrd="0" destOrd="0" presId="urn:microsoft.com/office/officeart/2005/8/layout/process4"/>
    <dgm:cxn modelId="{34711135-1843-469B-A76F-14CD79B7EE4C}" type="presParOf" srcId="{D7FBF0A4-800F-465E-BC68-D373E92CD554}" destId="{851DA9A9-C4D5-4DEB-A6B2-69DA63C40CA4}" srcOrd="0" destOrd="0" presId="urn:microsoft.com/office/officeart/2005/8/layout/process4"/>
    <dgm:cxn modelId="{5F1B8415-7EBF-4590-A9AB-7CD339D45EB8}" type="presParOf" srcId="{8BD4A805-C8E1-43E1-B884-0E6AB59F4696}" destId="{F8505D9F-685B-42F1-8149-10C61AC48069}" srcOrd="1" destOrd="0" presId="urn:microsoft.com/office/officeart/2005/8/layout/process4"/>
    <dgm:cxn modelId="{F37E0CA5-0A09-4EBD-B9D8-427AE0F0B114}" type="presParOf" srcId="{8BD4A805-C8E1-43E1-B884-0E6AB59F4696}" destId="{AF8C0687-A67C-485D-98F7-080B95B27AE9}" srcOrd="2" destOrd="0" presId="urn:microsoft.com/office/officeart/2005/8/layout/process4"/>
    <dgm:cxn modelId="{C5A5F29F-01AD-4ED3-81CC-42245C4376F0}" type="presParOf" srcId="{AF8C0687-A67C-485D-98F7-080B95B27AE9}" destId="{809BD404-0E5A-419C-AE39-46278B0EC2C2}" srcOrd="0" destOrd="0" presId="urn:microsoft.com/office/officeart/2005/8/layout/process4"/>
    <dgm:cxn modelId="{70029052-FDB1-437E-BC63-2E4C443818BE}" type="presParOf" srcId="{8BD4A805-C8E1-43E1-B884-0E6AB59F4696}" destId="{6A6D182F-89AD-40CE-9C8C-03ED98ACF6CD}" srcOrd="3" destOrd="0" presId="urn:microsoft.com/office/officeart/2005/8/layout/process4"/>
    <dgm:cxn modelId="{CC1DBF99-6581-4E1B-BAB1-5FD99E7FC924}" type="presParOf" srcId="{8BD4A805-C8E1-43E1-B884-0E6AB59F4696}" destId="{4A1397DB-9C5B-406D-956F-B883C07D02C6}" srcOrd="4" destOrd="0" presId="urn:microsoft.com/office/officeart/2005/8/layout/process4"/>
    <dgm:cxn modelId="{74032AFA-37D2-43BC-B325-4927934D81C2}" type="presParOf" srcId="{4A1397DB-9C5B-406D-956F-B883C07D02C6}" destId="{D5F91622-311B-4752-80A2-21AD1F5348C4}" srcOrd="0" destOrd="0" presId="urn:microsoft.com/office/officeart/2005/8/layout/process4"/>
    <dgm:cxn modelId="{2F378430-6695-46FF-A62B-716A424E1B28}" type="presParOf" srcId="{8BD4A805-C8E1-43E1-B884-0E6AB59F4696}" destId="{FFCA91FF-4F9F-4643-99BF-2EE4119F244D}" srcOrd="5" destOrd="0" presId="urn:microsoft.com/office/officeart/2005/8/layout/process4"/>
    <dgm:cxn modelId="{158A9A6E-0E7D-4A3E-A6A0-D9407897FE85}" type="presParOf" srcId="{8BD4A805-C8E1-43E1-B884-0E6AB59F4696}" destId="{6E2E107D-D608-4F32-817F-F7C9F40F9EF0}" srcOrd="6" destOrd="0" presId="urn:microsoft.com/office/officeart/2005/8/layout/process4"/>
    <dgm:cxn modelId="{072CB778-6423-4666-B023-8FEE34641E88}" type="presParOf" srcId="{6E2E107D-D608-4F32-817F-F7C9F40F9EF0}" destId="{C340786E-D35D-45D9-BF37-863BD152ED2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41DE7C-0A03-46B9-86FD-33A7B032C68D}"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en-US"/>
        </a:p>
      </dgm:t>
    </dgm:pt>
    <dgm:pt modelId="{44DB316A-DCA2-4BFD-9BC9-E7040C025FE4}">
      <dgm:prSet/>
      <dgm:spPr/>
      <dgm:t>
        <a:bodyPr/>
        <a:lstStyle/>
        <a:p>
          <a:r>
            <a:rPr lang="en-US" b="1" dirty="0">
              <a:solidFill>
                <a:schemeClr val="bg1"/>
              </a:solidFill>
            </a:rPr>
            <a:t>PCA and factor analysis “finds” factors in the data. Confirmatory Factor Analysis tests the “factor loadings” of specific variables.</a:t>
          </a:r>
        </a:p>
      </dgm:t>
    </dgm:pt>
    <dgm:pt modelId="{0589B96E-0D34-41EA-BEBC-7004A0C25668}" type="parTrans" cxnId="{98CE287F-50EE-45CA-921F-9FF4AF80CDF9}">
      <dgm:prSet/>
      <dgm:spPr/>
      <dgm:t>
        <a:bodyPr/>
        <a:lstStyle/>
        <a:p>
          <a:endParaRPr lang="en-US"/>
        </a:p>
      </dgm:t>
    </dgm:pt>
    <dgm:pt modelId="{2C99DC89-C003-457E-BC20-395EDFC7E5B0}" type="sibTrans" cxnId="{98CE287F-50EE-45CA-921F-9FF4AF80CDF9}">
      <dgm:prSet/>
      <dgm:spPr/>
      <dgm:t>
        <a:bodyPr/>
        <a:lstStyle/>
        <a:p>
          <a:endParaRPr lang="en-US"/>
        </a:p>
      </dgm:t>
    </dgm:pt>
    <dgm:pt modelId="{A6BDF0BE-60AB-498A-A42F-4D8A298360BB}">
      <dgm:prSet/>
      <dgm:spPr/>
      <dgm:t>
        <a:bodyPr/>
        <a:lstStyle/>
        <a:p>
          <a:r>
            <a:rPr lang="en-US" dirty="0"/>
            <a:t>A major concern with PCA is that it tries to account for all the variance and covariance of the set of items rather than for the individual items (i.e., not all items are equal).</a:t>
          </a:r>
        </a:p>
      </dgm:t>
    </dgm:pt>
    <dgm:pt modelId="{57B92A30-6E73-47C9-8C73-73AEEB17A090}" type="parTrans" cxnId="{A69B3630-1D0C-4AA0-B212-3A5B5D77479F}">
      <dgm:prSet/>
      <dgm:spPr/>
      <dgm:t>
        <a:bodyPr/>
        <a:lstStyle/>
        <a:p>
          <a:endParaRPr lang="en-US"/>
        </a:p>
      </dgm:t>
    </dgm:pt>
    <dgm:pt modelId="{84BFEE0D-C0FF-472A-866B-5A8F07C9540F}" type="sibTrans" cxnId="{A69B3630-1D0C-4AA0-B212-3A5B5D77479F}">
      <dgm:prSet/>
      <dgm:spPr/>
      <dgm:t>
        <a:bodyPr/>
        <a:lstStyle/>
        <a:p>
          <a:endParaRPr lang="en-US"/>
        </a:p>
      </dgm:t>
    </dgm:pt>
    <dgm:pt modelId="{8029CF7B-A389-4322-8783-6FD295EE6281}">
      <dgm:prSet/>
      <dgm:spPr/>
      <dgm:t>
        <a:bodyPr/>
        <a:lstStyle/>
        <a:p>
          <a:r>
            <a:rPr lang="en-US" dirty="0"/>
            <a:t>Values range from -1 to 1. Factor loadings are “good” at 0.4/-0.4  or stronger. </a:t>
          </a:r>
        </a:p>
      </dgm:t>
    </dgm:pt>
    <dgm:pt modelId="{71CD3251-5A9E-4C56-A06C-EB77BF26444C}" type="parTrans" cxnId="{AEF2E2B9-C476-405D-B4DB-554E1A3B55F1}">
      <dgm:prSet/>
      <dgm:spPr/>
      <dgm:t>
        <a:bodyPr/>
        <a:lstStyle/>
        <a:p>
          <a:endParaRPr lang="en-US"/>
        </a:p>
      </dgm:t>
    </dgm:pt>
    <dgm:pt modelId="{9C722DA2-259E-45A7-BC29-FF1936BD706C}" type="sibTrans" cxnId="{AEF2E2B9-C476-405D-B4DB-554E1A3B55F1}">
      <dgm:prSet/>
      <dgm:spPr/>
      <dgm:t>
        <a:bodyPr/>
        <a:lstStyle/>
        <a:p>
          <a:endParaRPr lang="en-US"/>
        </a:p>
      </dgm:t>
    </dgm:pt>
    <dgm:pt modelId="{0765F47C-A37F-4B20-B7DE-BDF87134DD4F}">
      <dgm:prSet/>
      <dgm:spPr/>
      <dgm:t>
        <a:bodyPr/>
        <a:lstStyle/>
        <a:p>
          <a:r>
            <a:rPr lang="en-US" dirty="0"/>
            <a:t>Advantages of CFA: By isolating the shared variance of the multiple items from the unique variance, we’re able to obtain a better measure of the latent variable (i.e. factor). </a:t>
          </a:r>
        </a:p>
      </dgm:t>
    </dgm:pt>
    <dgm:pt modelId="{D6F890D0-6C62-444F-BA54-2A4310389C09}" type="parTrans" cxnId="{7DE9D63B-04CF-42FE-B2E8-991C5E5C928C}">
      <dgm:prSet/>
      <dgm:spPr/>
      <dgm:t>
        <a:bodyPr/>
        <a:lstStyle/>
        <a:p>
          <a:endParaRPr lang="en-US"/>
        </a:p>
      </dgm:t>
    </dgm:pt>
    <dgm:pt modelId="{75C3CE4E-648D-4A0D-8DCF-C9F61E299523}" type="sibTrans" cxnId="{7DE9D63B-04CF-42FE-B2E8-991C5E5C928C}">
      <dgm:prSet/>
      <dgm:spPr/>
      <dgm:t>
        <a:bodyPr/>
        <a:lstStyle/>
        <a:p>
          <a:endParaRPr lang="en-US"/>
        </a:p>
      </dgm:t>
    </dgm:pt>
    <dgm:pt modelId="{8BD4A805-C8E1-43E1-B884-0E6AB59F4696}" type="pres">
      <dgm:prSet presAssocID="{3641DE7C-0A03-46B9-86FD-33A7B032C68D}" presName="Name0" presStyleCnt="0">
        <dgm:presLayoutVars>
          <dgm:dir/>
          <dgm:animLvl val="lvl"/>
          <dgm:resizeHandles val="exact"/>
        </dgm:presLayoutVars>
      </dgm:prSet>
      <dgm:spPr/>
    </dgm:pt>
    <dgm:pt modelId="{D7FBF0A4-800F-465E-BC68-D373E92CD554}" type="pres">
      <dgm:prSet presAssocID="{0765F47C-A37F-4B20-B7DE-BDF87134DD4F}" presName="boxAndChildren" presStyleCnt="0"/>
      <dgm:spPr/>
    </dgm:pt>
    <dgm:pt modelId="{851DA9A9-C4D5-4DEB-A6B2-69DA63C40CA4}" type="pres">
      <dgm:prSet presAssocID="{0765F47C-A37F-4B20-B7DE-BDF87134DD4F}" presName="parentTextBox" presStyleLbl="node1" presStyleIdx="0" presStyleCnt="4"/>
      <dgm:spPr/>
    </dgm:pt>
    <dgm:pt modelId="{F8505D9F-685B-42F1-8149-10C61AC48069}" type="pres">
      <dgm:prSet presAssocID="{9C722DA2-259E-45A7-BC29-FF1936BD706C}" presName="sp" presStyleCnt="0"/>
      <dgm:spPr/>
    </dgm:pt>
    <dgm:pt modelId="{AF8C0687-A67C-485D-98F7-080B95B27AE9}" type="pres">
      <dgm:prSet presAssocID="{8029CF7B-A389-4322-8783-6FD295EE6281}" presName="arrowAndChildren" presStyleCnt="0"/>
      <dgm:spPr/>
    </dgm:pt>
    <dgm:pt modelId="{809BD404-0E5A-419C-AE39-46278B0EC2C2}" type="pres">
      <dgm:prSet presAssocID="{8029CF7B-A389-4322-8783-6FD295EE6281}" presName="parentTextArrow" presStyleLbl="node1" presStyleIdx="1" presStyleCnt="4"/>
      <dgm:spPr/>
    </dgm:pt>
    <dgm:pt modelId="{6A6D182F-89AD-40CE-9C8C-03ED98ACF6CD}" type="pres">
      <dgm:prSet presAssocID="{84BFEE0D-C0FF-472A-866B-5A8F07C9540F}" presName="sp" presStyleCnt="0"/>
      <dgm:spPr/>
    </dgm:pt>
    <dgm:pt modelId="{4A1397DB-9C5B-406D-956F-B883C07D02C6}" type="pres">
      <dgm:prSet presAssocID="{A6BDF0BE-60AB-498A-A42F-4D8A298360BB}" presName="arrowAndChildren" presStyleCnt="0"/>
      <dgm:spPr/>
    </dgm:pt>
    <dgm:pt modelId="{D5F91622-311B-4752-80A2-21AD1F5348C4}" type="pres">
      <dgm:prSet presAssocID="{A6BDF0BE-60AB-498A-A42F-4D8A298360BB}" presName="parentTextArrow" presStyleLbl="node1" presStyleIdx="2" presStyleCnt="4"/>
      <dgm:spPr/>
    </dgm:pt>
    <dgm:pt modelId="{FFCA91FF-4F9F-4643-99BF-2EE4119F244D}" type="pres">
      <dgm:prSet presAssocID="{2C99DC89-C003-457E-BC20-395EDFC7E5B0}" presName="sp" presStyleCnt="0"/>
      <dgm:spPr/>
    </dgm:pt>
    <dgm:pt modelId="{6E2E107D-D608-4F32-817F-F7C9F40F9EF0}" type="pres">
      <dgm:prSet presAssocID="{44DB316A-DCA2-4BFD-9BC9-E7040C025FE4}" presName="arrowAndChildren" presStyleCnt="0"/>
      <dgm:spPr/>
    </dgm:pt>
    <dgm:pt modelId="{C340786E-D35D-45D9-BF37-863BD152ED2D}" type="pres">
      <dgm:prSet presAssocID="{44DB316A-DCA2-4BFD-9BC9-E7040C025FE4}" presName="parentTextArrow" presStyleLbl="node1" presStyleIdx="3" presStyleCnt="4"/>
      <dgm:spPr/>
    </dgm:pt>
  </dgm:ptLst>
  <dgm:cxnLst>
    <dgm:cxn modelId="{A69B3630-1D0C-4AA0-B212-3A5B5D77479F}" srcId="{3641DE7C-0A03-46B9-86FD-33A7B032C68D}" destId="{A6BDF0BE-60AB-498A-A42F-4D8A298360BB}" srcOrd="1" destOrd="0" parTransId="{57B92A30-6E73-47C9-8C73-73AEEB17A090}" sibTransId="{84BFEE0D-C0FF-472A-866B-5A8F07C9540F}"/>
    <dgm:cxn modelId="{4A47FE31-B7AB-445A-9867-C6C69DB1646C}" type="presOf" srcId="{3641DE7C-0A03-46B9-86FD-33A7B032C68D}" destId="{8BD4A805-C8E1-43E1-B884-0E6AB59F4696}" srcOrd="0" destOrd="0" presId="urn:microsoft.com/office/officeart/2005/8/layout/process4"/>
    <dgm:cxn modelId="{7DE9D63B-04CF-42FE-B2E8-991C5E5C928C}" srcId="{3641DE7C-0A03-46B9-86FD-33A7B032C68D}" destId="{0765F47C-A37F-4B20-B7DE-BDF87134DD4F}" srcOrd="3" destOrd="0" parTransId="{D6F890D0-6C62-444F-BA54-2A4310389C09}" sibTransId="{75C3CE4E-648D-4A0D-8DCF-C9F61E299523}"/>
    <dgm:cxn modelId="{98CE287F-50EE-45CA-921F-9FF4AF80CDF9}" srcId="{3641DE7C-0A03-46B9-86FD-33A7B032C68D}" destId="{44DB316A-DCA2-4BFD-9BC9-E7040C025FE4}" srcOrd="0" destOrd="0" parTransId="{0589B96E-0D34-41EA-BEBC-7004A0C25668}" sibTransId="{2C99DC89-C003-457E-BC20-395EDFC7E5B0}"/>
    <dgm:cxn modelId="{38C4CFAB-0CC8-483D-BA68-6BD74F02FA68}" type="presOf" srcId="{A6BDF0BE-60AB-498A-A42F-4D8A298360BB}" destId="{D5F91622-311B-4752-80A2-21AD1F5348C4}" srcOrd="0" destOrd="0" presId="urn:microsoft.com/office/officeart/2005/8/layout/process4"/>
    <dgm:cxn modelId="{AEF2E2B9-C476-405D-B4DB-554E1A3B55F1}" srcId="{3641DE7C-0A03-46B9-86FD-33A7B032C68D}" destId="{8029CF7B-A389-4322-8783-6FD295EE6281}" srcOrd="2" destOrd="0" parTransId="{71CD3251-5A9E-4C56-A06C-EB77BF26444C}" sibTransId="{9C722DA2-259E-45A7-BC29-FF1936BD706C}"/>
    <dgm:cxn modelId="{0DC6B8BE-3159-4A46-A817-2531905A3A0C}" type="presOf" srcId="{8029CF7B-A389-4322-8783-6FD295EE6281}" destId="{809BD404-0E5A-419C-AE39-46278B0EC2C2}" srcOrd="0" destOrd="0" presId="urn:microsoft.com/office/officeart/2005/8/layout/process4"/>
    <dgm:cxn modelId="{FC1A6BD9-855F-4064-81E5-750555232F79}" type="presOf" srcId="{0765F47C-A37F-4B20-B7DE-BDF87134DD4F}" destId="{851DA9A9-C4D5-4DEB-A6B2-69DA63C40CA4}" srcOrd="0" destOrd="0" presId="urn:microsoft.com/office/officeart/2005/8/layout/process4"/>
    <dgm:cxn modelId="{447AF0EF-85A7-4D37-A9F0-2B87845BBD77}" type="presOf" srcId="{44DB316A-DCA2-4BFD-9BC9-E7040C025FE4}" destId="{C340786E-D35D-45D9-BF37-863BD152ED2D}" srcOrd="0" destOrd="0" presId="urn:microsoft.com/office/officeart/2005/8/layout/process4"/>
    <dgm:cxn modelId="{05D96DCB-5917-4FBB-8B97-14EC6AF69017}" type="presParOf" srcId="{8BD4A805-C8E1-43E1-B884-0E6AB59F4696}" destId="{D7FBF0A4-800F-465E-BC68-D373E92CD554}" srcOrd="0" destOrd="0" presId="urn:microsoft.com/office/officeart/2005/8/layout/process4"/>
    <dgm:cxn modelId="{34711135-1843-469B-A76F-14CD79B7EE4C}" type="presParOf" srcId="{D7FBF0A4-800F-465E-BC68-D373E92CD554}" destId="{851DA9A9-C4D5-4DEB-A6B2-69DA63C40CA4}" srcOrd="0" destOrd="0" presId="urn:microsoft.com/office/officeart/2005/8/layout/process4"/>
    <dgm:cxn modelId="{5F1B8415-7EBF-4590-A9AB-7CD339D45EB8}" type="presParOf" srcId="{8BD4A805-C8E1-43E1-B884-0E6AB59F4696}" destId="{F8505D9F-685B-42F1-8149-10C61AC48069}" srcOrd="1" destOrd="0" presId="urn:microsoft.com/office/officeart/2005/8/layout/process4"/>
    <dgm:cxn modelId="{F37E0CA5-0A09-4EBD-B9D8-427AE0F0B114}" type="presParOf" srcId="{8BD4A805-C8E1-43E1-B884-0E6AB59F4696}" destId="{AF8C0687-A67C-485D-98F7-080B95B27AE9}" srcOrd="2" destOrd="0" presId="urn:microsoft.com/office/officeart/2005/8/layout/process4"/>
    <dgm:cxn modelId="{C5A5F29F-01AD-4ED3-81CC-42245C4376F0}" type="presParOf" srcId="{AF8C0687-A67C-485D-98F7-080B95B27AE9}" destId="{809BD404-0E5A-419C-AE39-46278B0EC2C2}" srcOrd="0" destOrd="0" presId="urn:microsoft.com/office/officeart/2005/8/layout/process4"/>
    <dgm:cxn modelId="{70029052-FDB1-437E-BC63-2E4C443818BE}" type="presParOf" srcId="{8BD4A805-C8E1-43E1-B884-0E6AB59F4696}" destId="{6A6D182F-89AD-40CE-9C8C-03ED98ACF6CD}" srcOrd="3" destOrd="0" presId="urn:microsoft.com/office/officeart/2005/8/layout/process4"/>
    <dgm:cxn modelId="{CC1DBF99-6581-4E1B-BAB1-5FD99E7FC924}" type="presParOf" srcId="{8BD4A805-C8E1-43E1-B884-0E6AB59F4696}" destId="{4A1397DB-9C5B-406D-956F-B883C07D02C6}" srcOrd="4" destOrd="0" presId="urn:microsoft.com/office/officeart/2005/8/layout/process4"/>
    <dgm:cxn modelId="{74032AFA-37D2-43BC-B325-4927934D81C2}" type="presParOf" srcId="{4A1397DB-9C5B-406D-956F-B883C07D02C6}" destId="{D5F91622-311B-4752-80A2-21AD1F5348C4}" srcOrd="0" destOrd="0" presId="urn:microsoft.com/office/officeart/2005/8/layout/process4"/>
    <dgm:cxn modelId="{2F378430-6695-46FF-A62B-716A424E1B28}" type="presParOf" srcId="{8BD4A805-C8E1-43E1-B884-0E6AB59F4696}" destId="{FFCA91FF-4F9F-4643-99BF-2EE4119F244D}" srcOrd="5" destOrd="0" presId="urn:microsoft.com/office/officeart/2005/8/layout/process4"/>
    <dgm:cxn modelId="{158A9A6E-0E7D-4A3E-A6A0-D9407897FE85}" type="presParOf" srcId="{8BD4A805-C8E1-43E1-B884-0E6AB59F4696}" destId="{6E2E107D-D608-4F32-817F-F7C9F40F9EF0}" srcOrd="6" destOrd="0" presId="urn:microsoft.com/office/officeart/2005/8/layout/process4"/>
    <dgm:cxn modelId="{072CB778-6423-4666-B023-8FEE34641E88}" type="presParOf" srcId="{6E2E107D-D608-4F32-817F-F7C9F40F9EF0}" destId="{C340786E-D35D-45D9-BF37-863BD152ED2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301457-7D54-4D8D-91BD-546B4581BAB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40E301B-B5C1-4CEB-A687-DC8FF71514DB}">
      <dgm:prSet/>
      <dgm:spPr/>
      <dgm:t>
        <a:bodyPr/>
        <a:lstStyle/>
        <a:p>
          <a:r>
            <a:rPr lang="en-US" dirty="0"/>
            <a:t>Measurement and Assessment is a helpful approach in determining the reliability and validity of important things we examine.</a:t>
          </a:r>
        </a:p>
      </dgm:t>
    </dgm:pt>
    <dgm:pt modelId="{B432BA76-C35A-4155-8FB3-C1DD564CF5B4}" type="parTrans" cxnId="{DDFE750D-A467-4B70-9378-8613CF61045B}">
      <dgm:prSet/>
      <dgm:spPr/>
      <dgm:t>
        <a:bodyPr/>
        <a:lstStyle/>
        <a:p>
          <a:endParaRPr lang="en-US"/>
        </a:p>
      </dgm:t>
    </dgm:pt>
    <dgm:pt modelId="{8DD8D738-5FE3-4F15-B158-559BC39EDCBA}" type="sibTrans" cxnId="{DDFE750D-A467-4B70-9378-8613CF61045B}">
      <dgm:prSet/>
      <dgm:spPr/>
      <dgm:t>
        <a:bodyPr/>
        <a:lstStyle/>
        <a:p>
          <a:endParaRPr lang="en-US"/>
        </a:p>
      </dgm:t>
    </dgm:pt>
    <dgm:pt modelId="{B3B2F3E2-9685-423A-B4F0-F1B64BEF6B9C}">
      <dgm:prSet/>
      <dgm:spPr/>
      <dgm:t>
        <a:bodyPr/>
        <a:lstStyle/>
        <a:p>
          <a:r>
            <a:rPr lang="en-US" dirty="0"/>
            <a:t>Some of the Measurement methods we use are scales, principal components analysis, and factor analysis.</a:t>
          </a:r>
        </a:p>
      </dgm:t>
    </dgm:pt>
    <dgm:pt modelId="{86D80606-C7AA-4A85-9D65-2C073363BA05}" type="parTrans" cxnId="{4A4E9B6B-9C3B-4CC8-81C0-5A94D4FEB76E}">
      <dgm:prSet/>
      <dgm:spPr/>
      <dgm:t>
        <a:bodyPr/>
        <a:lstStyle/>
        <a:p>
          <a:endParaRPr lang="en-US"/>
        </a:p>
      </dgm:t>
    </dgm:pt>
    <dgm:pt modelId="{F8F8B12B-F6D4-40A2-ABB3-006803327F89}" type="sibTrans" cxnId="{4A4E9B6B-9C3B-4CC8-81C0-5A94D4FEB76E}">
      <dgm:prSet/>
      <dgm:spPr/>
      <dgm:t>
        <a:bodyPr/>
        <a:lstStyle/>
        <a:p>
          <a:endParaRPr lang="en-US"/>
        </a:p>
      </dgm:t>
    </dgm:pt>
    <dgm:pt modelId="{48191409-79DA-4A7F-B593-BAED070A4BFC}">
      <dgm:prSet/>
      <dgm:spPr/>
      <dgm:t>
        <a:bodyPr/>
        <a:lstStyle/>
        <a:p>
          <a:r>
            <a:rPr lang="en-US" dirty="0"/>
            <a:t>Factors allow us to safely collapse multiple items, improving the power of our analysis.</a:t>
          </a:r>
        </a:p>
      </dgm:t>
    </dgm:pt>
    <dgm:pt modelId="{7D29A522-1A5B-4F49-8AA2-72954EA71AD8}" type="parTrans" cxnId="{3A4C6FA0-1FCC-401C-955F-B76BFDBF50DA}">
      <dgm:prSet/>
      <dgm:spPr/>
      <dgm:t>
        <a:bodyPr/>
        <a:lstStyle/>
        <a:p>
          <a:endParaRPr lang="en-US"/>
        </a:p>
      </dgm:t>
    </dgm:pt>
    <dgm:pt modelId="{7AAFEB7A-A2DE-4752-AE54-520FF15860E3}" type="sibTrans" cxnId="{3A4C6FA0-1FCC-401C-955F-B76BFDBF50DA}">
      <dgm:prSet/>
      <dgm:spPr/>
      <dgm:t>
        <a:bodyPr/>
        <a:lstStyle/>
        <a:p>
          <a:endParaRPr lang="en-US"/>
        </a:p>
      </dgm:t>
    </dgm:pt>
    <dgm:pt modelId="{D0EF9022-A1D5-4EF4-8351-9A5E143B68F3}">
      <dgm:prSet/>
      <dgm:spPr/>
      <dgm:t>
        <a:bodyPr/>
        <a:lstStyle/>
        <a:p>
          <a:r>
            <a:rPr lang="en-US" dirty="0"/>
            <a:t>Measurement methods tend to happen with only predictors, however, our factors may be outcomes on their own.</a:t>
          </a:r>
        </a:p>
      </dgm:t>
    </dgm:pt>
    <dgm:pt modelId="{040DBCFA-A7EF-4C54-99AA-8CAB25CB3C19}" type="parTrans" cxnId="{462F5D8E-AF19-4F4B-831C-7D40F49068B5}">
      <dgm:prSet/>
      <dgm:spPr/>
      <dgm:t>
        <a:bodyPr/>
        <a:lstStyle/>
        <a:p>
          <a:endParaRPr lang="en-US"/>
        </a:p>
      </dgm:t>
    </dgm:pt>
    <dgm:pt modelId="{D947D007-4377-4985-90D7-1A87A2DBB061}" type="sibTrans" cxnId="{462F5D8E-AF19-4F4B-831C-7D40F49068B5}">
      <dgm:prSet/>
      <dgm:spPr/>
      <dgm:t>
        <a:bodyPr/>
        <a:lstStyle/>
        <a:p>
          <a:endParaRPr lang="en-US"/>
        </a:p>
      </dgm:t>
    </dgm:pt>
    <dgm:pt modelId="{E864AFE2-617F-49E5-8CFE-E5B09691E577}" type="pres">
      <dgm:prSet presAssocID="{4B301457-7D54-4D8D-91BD-546B4581BAB6}" presName="linear" presStyleCnt="0">
        <dgm:presLayoutVars>
          <dgm:animLvl val="lvl"/>
          <dgm:resizeHandles val="exact"/>
        </dgm:presLayoutVars>
      </dgm:prSet>
      <dgm:spPr/>
    </dgm:pt>
    <dgm:pt modelId="{6A6A6F26-7CD6-4469-90B3-76AC5765FC44}" type="pres">
      <dgm:prSet presAssocID="{840E301B-B5C1-4CEB-A687-DC8FF71514DB}" presName="parentText" presStyleLbl="node1" presStyleIdx="0" presStyleCnt="4">
        <dgm:presLayoutVars>
          <dgm:chMax val="0"/>
          <dgm:bulletEnabled val="1"/>
        </dgm:presLayoutVars>
      </dgm:prSet>
      <dgm:spPr/>
    </dgm:pt>
    <dgm:pt modelId="{FB152910-A9B6-4AFD-9FE5-00A6A55C0FBE}" type="pres">
      <dgm:prSet presAssocID="{8DD8D738-5FE3-4F15-B158-559BC39EDCBA}" presName="spacer" presStyleCnt="0"/>
      <dgm:spPr/>
    </dgm:pt>
    <dgm:pt modelId="{9A4A5799-0029-4644-8353-BB3CCCBE1183}" type="pres">
      <dgm:prSet presAssocID="{B3B2F3E2-9685-423A-B4F0-F1B64BEF6B9C}" presName="parentText" presStyleLbl="node1" presStyleIdx="1" presStyleCnt="4">
        <dgm:presLayoutVars>
          <dgm:chMax val="0"/>
          <dgm:bulletEnabled val="1"/>
        </dgm:presLayoutVars>
      </dgm:prSet>
      <dgm:spPr/>
    </dgm:pt>
    <dgm:pt modelId="{A5168C2C-3A79-411F-8F92-CFACDA0EC440}" type="pres">
      <dgm:prSet presAssocID="{F8F8B12B-F6D4-40A2-ABB3-006803327F89}" presName="spacer" presStyleCnt="0"/>
      <dgm:spPr/>
    </dgm:pt>
    <dgm:pt modelId="{2DC20135-2977-4A6F-B8E5-2623114CCFE0}" type="pres">
      <dgm:prSet presAssocID="{48191409-79DA-4A7F-B593-BAED070A4BFC}" presName="parentText" presStyleLbl="node1" presStyleIdx="2" presStyleCnt="4">
        <dgm:presLayoutVars>
          <dgm:chMax val="0"/>
          <dgm:bulletEnabled val="1"/>
        </dgm:presLayoutVars>
      </dgm:prSet>
      <dgm:spPr/>
    </dgm:pt>
    <dgm:pt modelId="{F418DEB7-7C36-44DB-84D9-007DEE8C88A4}" type="pres">
      <dgm:prSet presAssocID="{7AAFEB7A-A2DE-4752-AE54-520FF15860E3}" presName="spacer" presStyleCnt="0"/>
      <dgm:spPr/>
    </dgm:pt>
    <dgm:pt modelId="{23FE6D2A-330A-4D7C-A227-3BF796793A83}" type="pres">
      <dgm:prSet presAssocID="{D0EF9022-A1D5-4EF4-8351-9A5E143B68F3}" presName="parentText" presStyleLbl="node1" presStyleIdx="3" presStyleCnt="4">
        <dgm:presLayoutVars>
          <dgm:chMax val="0"/>
          <dgm:bulletEnabled val="1"/>
        </dgm:presLayoutVars>
      </dgm:prSet>
      <dgm:spPr/>
    </dgm:pt>
  </dgm:ptLst>
  <dgm:cxnLst>
    <dgm:cxn modelId="{DDFE750D-A467-4B70-9378-8613CF61045B}" srcId="{4B301457-7D54-4D8D-91BD-546B4581BAB6}" destId="{840E301B-B5C1-4CEB-A687-DC8FF71514DB}" srcOrd="0" destOrd="0" parTransId="{B432BA76-C35A-4155-8FB3-C1DD564CF5B4}" sibTransId="{8DD8D738-5FE3-4F15-B158-559BC39EDCBA}"/>
    <dgm:cxn modelId="{D0B9320E-8B2F-4F01-B53C-9F78C36B6F6A}" type="presOf" srcId="{D0EF9022-A1D5-4EF4-8351-9A5E143B68F3}" destId="{23FE6D2A-330A-4D7C-A227-3BF796793A83}" srcOrd="0" destOrd="0" presId="urn:microsoft.com/office/officeart/2005/8/layout/vList2"/>
    <dgm:cxn modelId="{CABBDE2A-C686-4EE1-ACE4-68617A6D9EB8}" type="presOf" srcId="{840E301B-B5C1-4CEB-A687-DC8FF71514DB}" destId="{6A6A6F26-7CD6-4469-90B3-76AC5765FC44}" srcOrd="0" destOrd="0" presId="urn:microsoft.com/office/officeart/2005/8/layout/vList2"/>
    <dgm:cxn modelId="{674EF069-CA2A-4F92-957C-C18671AB3962}" type="presOf" srcId="{48191409-79DA-4A7F-B593-BAED070A4BFC}" destId="{2DC20135-2977-4A6F-B8E5-2623114CCFE0}" srcOrd="0" destOrd="0" presId="urn:microsoft.com/office/officeart/2005/8/layout/vList2"/>
    <dgm:cxn modelId="{4A4E9B6B-9C3B-4CC8-81C0-5A94D4FEB76E}" srcId="{4B301457-7D54-4D8D-91BD-546B4581BAB6}" destId="{B3B2F3E2-9685-423A-B4F0-F1B64BEF6B9C}" srcOrd="1" destOrd="0" parTransId="{86D80606-C7AA-4A85-9D65-2C073363BA05}" sibTransId="{F8F8B12B-F6D4-40A2-ABB3-006803327F89}"/>
    <dgm:cxn modelId="{462F5D8E-AF19-4F4B-831C-7D40F49068B5}" srcId="{4B301457-7D54-4D8D-91BD-546B4581BAB6}" destId="{D0EF9022-A1D5-4EF4-8351-9A5E143B68F3}" srcOrd="3" destOrd="0" parTransId="{040DBCFA-A7EF-4C54-99AA-8CAB25CB3C19}" sibTransId="{D947D007-4377-4985-90D7-1A87A2DBB061}"/>
    <dgm:cxn modelId="{3A4C6FA0-1FCC-401C-955F-B76BFDBF50DA}" srcId="{4B301457-7D54-4D8D-91BD-546B4581BAB6}" destId="{48191409-79DA-4A7F-B593-BAED070A4BFC}" srcOrd="2" destOrd="0" parTransId="{7D29A522-1A5B-4F49-8AA2-72954EA71AD8}" sibTransId="{7AAFEB7A-A2DE-4752-AE54-520FF15860E3}"/>
    <dgm:cxn modelId="{DA0AB9AA-1109-423F-94C1-D0E0CE5F3046}" type="presOf" srcId="{B3B2F3E2-9685-423A-B4F0-F1B64BEF6B9C}" destId="{9A4A5799-0029-4644-8353-BB3CCCBE1183}" srcOrd="0" destOrd="0" presId="urn:microsoft.com/office/officeart/2005/8/layout/vList2"/>
    <dgm:cxn modelId="{C50777EE-EB74-4811-80A6-BF8751B5B7C8}" type="presOf" srcId="{4B301457-7D54-4D8D-91BD-546B4581BAB6}" destId="{E864AFE2-617F-49E5-8CFE-E5B09691E577}" srcOrd="0" destOrd="0" presId="urn:microsoft.com/office/officeart/2005/8/layout/vList2"/>
    <dgm:cxn modelId="{A98580B6-B71F-42E1-9B4D-F5817FDA7133}" type="presParOf" srcId="{E864AFE2-617F-49E5-8CFE-E5B09691E577}" destId="{6A6A6F26-7CD6-4469-90B3-76AC5765FC44}" srcOrd="0" destOrd="0" presId="urn:microsoft.com/office/officeart/2005/8/layout/vList2"/>
    <dgm:cxn modelId="{B0F3B4FB-8412-40E6-8921-12AA3ADA2083}" type="presParOf" srcId="{E864AFE2-617F-49E5-8CFE-E5B09691E577}" destId="{FB152910-A9B6-4AFD-9FE5-00A6A55C0FBE}" srcOrd="1" destOrd="0" presId="urn:microsoft.com/office/officeart/2005/8/layout/vList2"/>
    <dgm:cxn modelId="{E0159A38-4E7A-43C3-A405-15CF7241BB42}" type="presParOf" srcId="{E864AFE2-617F-49E5-8CFE-E5B09691E577}" destId="{9A4A5799-0029-4644-8353-BB3CCCBE1183}" srcOrd="2" destOrd="0" presId="urn:microsoft.com/office/officeart/2005/8/layout/vList2"/>
    <dgm:cxn modelId="{79801035-9844-4CCE-B030-5651B296D2AF}" type="presParOf" srcId="{E864AFE2-617F-49E5-8CFE-E5B09691E577}" destId="{A5168C2C-3A79-411F-8F92-CFACDA0EC440}" srcOrd="3" destOrd="0" presId="urn:microsoft.com/office/officeart/2005/8/layout/vList2"/>
    <dgm:cxn modelId="{7E289A23-6E2C-4727-8CCA-9367A5ABE824}" type="presParOf" srcId="{E864AFE2-617F-49E5-8CFE-E5B09691E577}" destId="{2DC20135-2977-4A6F-B8E5-2623114CCFE0}" srcOrd="4" destOrd="0" presId="urn:microsoft.com/office/officeart/2005/8/layout/vList2"/>
    <dgm:cxn modelId="{D567E7DC-BF46-4639-92C8-880C249F07FB}" type="presParOf" srcId="{E864AFE2-617F-49E5-8CFE-E5B09691E577}" destId="{F418DEB7-7C36-44DB-84D9-007DEE8C88A4}" srcOrd="5" destOrd="0" presId="urn:microsoft.com/office/officeart/2005/8/layout/vList2"/>
    <dgm:cxn modelId="{5EAC7A98-FB2C-4D66-8691-5106740F33FF}" type="presParOf" srcId="{E864AFE2-617F-49E5-8CFE-E5B09691E577}" destId="{23FE6D2A-330A-4D7C-A227-3BF796793A8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90EA5-81FF-4FF8-A7D9-7B24D1CF1D59}">
      <dsp:nvSpPr>
        <dsp:cNvPr id="0" name=""/>
        <dsp:cNvSpPr/>
      </dsp:nvSpPr>
      <dsp:spPr>
        <a:xfrm>
          <a:off x="12756"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6F32FC-CB51-4649-BA8B-E680B2B5400C}">
      <dsp:nvSpPr>
        <dsp:cNvPr id="0" name=""/>
        <dsp:cNvSpPr/>
      </dsp:nvSpPr>
      <dsp:spPr>
        <a:xfrm>
          <a:off x="494178"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In this session, we’ll cover </a:t>
          </a:r>
          <a:r>
            <a:rPr lang="en-US" sz="3600" kern="1200" dirty="0">
              <a:solidFill>
                <a:srgbClr val="000000"/>
              </a:solidFill>
              <a:effectLst/>
              <a:latin typeface="Aptos" panose="020B0004020202020204" pitchFamily="34" charset="0"/>
              <a:ea typeface="Calibri" panose="020F0502020204030204" pitchFamily="34" charset="0"/>
            </a:rPr>
            <a:t>scales, cluster analysis, and factor analysis</a:t>
          </a:r>
          <a:r>
            <a:rPr lang="en-US" sz="3600" kern="1200" dirty="0"/>
            <a:t>.</a:t>
          </a:r>
        </a:p>
      </dsp:txBody>
      <dsp:txXfrm>
        <a:off x="574762" y="538547"/>
        <a:ext cx="4171627" cy="2590157"/>
      </dsp:txXfrm>
    </dsp:sp>
    <dsp:sp modelId="{8AC650F8-318C-496A-96BB-567059CC7630}">
      <dsp:nvSpPr>
        <dsp:cNvPr id="0" name=""/>
        <dsp:cNvSpPr/>
      </dsp:nvSpPr>
      <dsp:spPr>
        <a:xfrm>
          <a:off x="5308395" y="612"/>
          <a:ext cx="457586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20956A-F8F0-41F9-8221-E298D536F5F4}">
      <dsp:nvSpPr>
        <dsp:cNvPr id="0" name=""/>
        <dsp:cNvSpPr/>
      </dsp:nvSpPr>
      <dsp:spPr>
        <a:xfrm>
          <a:off x="5789817" y="457963"/>
          <a:ext cx="457586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We can answer the question, “Is my factor reliable and valid?”</a:t>
          </a:r>
        </a:p>
      </dsp:txBody>
      <dsp:txXfrm>
        <a:off x="5870401" y="538547"/>
        <a:ext cx="4414697" cy="2590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DA9A9-C4D5-4DEB-A6B2-69DA63C40CA4}">
      <dsp:nvSpPr>
        <dsp:cNvPr id="0" name=""/>
        <dsp:cNvSpPr/>
      </dsp:nvSpPr>
      <dsp:spPr>
        <a:xfrm>
          <a:off x="0" y="4473396"/>
          <a:ext cx="6666833" cy="97866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Scree plots can help us determine how many factors we have. We then use our HCA results to determine the factors.</a:t>
          </a:r>
        </a:p>
      </dsp:txBody>
      <dsp:txXfrm>
        <a:off x="0" y="4473396"/>
        <a:ext cx="6666833" cy="978669"/>
      </dsp:txXfrm>
    </dsp:sp>
    <dsp:sp modelId="{809BD404-0E5A-419C-AE39-46278B0EC2C2}">
      <dsp:nvSpPr>
        <dsp:cNvPr id="0" name=""/>
        <dsp:cNvSpPr/>
      </dsp:nvSpPr>
      <dsp:spPr>
        <a:xfrm rot="10800000">
          <a:off x="0" y="2982882"/>
          <a:ext cx="6666833" cy="1505194"/>
        </a:xfrm>
        <a:prstGeom prst="upArrowCallou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Dendrograms let us view which variables are most correlated</a:t>
          </a:r>
        </a:p>
      </dsp:txBody>
      <dsp:txXfrm rot="10800000">
        <a:off x="0" y="2982882"/>
        <a:ext cx="6666833" cy="978030"/>
      </dsp:txXfrm>
    </dsp:sp>
    <dsp:sp modelId="{D5F91622-311B-4752-80A2-21AD1F5348C4}">
      <dsp:nvSpPr>
        <dsp:cNvPr id="0" name=""/>
        <dsp:cNvSpPr/>
      </dsp:nvSpPr>
      <dsp:spPr>
        <a:xfrm rot="10800000">
          <a:off x="0" y="1492368"/>
          <a:ext cx="6666833" cy="1505194"/>
        </a:xfrm>
        <a:prstGeom prst="upArrowCallou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Hierarchical Cluster Analysis allows us to see which variables (or patients) have similar response patterns.</a:t>
          </a:r>
        </a:p>
      </dsp:txBody>
      <dsp:txXfrm rot="10800000">
        <a:off x="0" y="1492368"/>
        <a:ext cx="6666833" cy="978030"/>
      </dsp:txXfrm>
    </dsp:sp>
    <dsp:sp modelId="{C340786E-D35D-45D9-BF37-863BD152ED2D}">
      <dsp:nvSpPr>
        <dsp:cNvPr id="0" name=""/>
        <dsp:cNvSpPr/>
      </dsp:nvSpPr>
      <dsp:spPr>
        <a:xfrm rot="10800000">
          <a:off x="0" y="1854"/>
          <a:ext cx="6666833" cy="1505194"/>
        </a:xfrm>
        <a:prstGeom prst="upArrowCallou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Collapsing many highly related variables into 1 variable can make the analysis more reliable and provide more accurate results. </a:t>
          </a:r>
          <a:endParaRPr lang="en-US" sz="1900" b="1" kern="1200" dirty="0">
            <a:solidFill>
              <a:srgbClr val="FFFF00"/>
            </a:solidFill>
          </a:endParaRPr>
        </a:p>
      </dsp:txBody>
      <dsp:txXfrm rot="10800000">
        <a:off x="0" y="1854"/>
        <a:ext cx="6666833" cy="9780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A4B04-A386-482D-9ABF-D514F5A7A2F8}">
      <dsp:nvSpPr>
        <dsp:cNvPr id="0" name=""/>
        <dsp:cNvSpPr/>
      </dsp:nvSpPr>
      <dsp:spPr>
        <a:xfrm>
          <a:off x="0" y="41544"/>
          <a:ext cx="5181600" cy="1374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The dendrogram allows us to see which variables tend to have similar response patterns (i.e., correlated).</a:t>
          </a:r>
        </a:p>
      </dsp:txBody>
      <dsp:txXfrm>
        <a:off x="67110" y="108654"/>
        <a:ext cx="5047380" cy="1240530"/>
      </dsp:txXfrm>
    </dsp:sp>
    <dsp:sp modelId="{E099DAEC-5BF3-4BA0-883E-C372470D6131}">
      <dsp:nvSpPr>
        <dsp:cNvPr id="0" name=""/>
        <dsp:cNvSpPr/>
      </dsp:nvSpPr>
      <dsp:spPr>
        <a:xfrm>
          <a:off x="0" y="1488294"/>
          <a:ext cx="5181600" cy="1374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The HCA lets us detect factors such as the link between age, heart rate, and blood pressure. </a:t>
          </a:r>
        </a:p>
      </dsp:txBody>
      <dsp:txXfrm>
        <a:off x="67110" y="1555404"/>
        <a:ext cx="5047380" cy="1240530"/>
      </dsp:txXfrm>
    </dsp:sp>
    <dsp:sp modelId="{44BE6CD9-A707-41CC-8AF8-B1E752F398C5}">
      <dsp:nvSpPr>
        <dsp:cNvPr id="0" name=""/>
        <dsp:cNvSpPr/>
      </dsp:nvSpPr>
      <dsp:spPr>
        <a:xfrm>
          <a:off x="0" y="2935044"/>
          <a:ext cx="5181600" cy="1374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For example, older patients tend to have lower heart rates.</a:t>
          </a:r>
        </a:p>
      </dsp:txBody>
      <dsp:txXfrm>
        <a:off x="67110" y="3002154"/>
        <a:ext cx="5047380" cy="12405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DA9A9-C4D5-4DEB-A6B2-69DA63C40CA4}">
      <dsp:nvSpPr>
        <dsp:cNvPr id="0" name=""/>
        <dsp:cNvSpPr/>
      </dsp:nvSpPr>
      <dsp:spPr>
        <a:xfrm>
          <a:off x="0" y="4473396"/>
          <a:ext cx="6666833" cy="97866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A common method for assessing Likert scales is the Cronbach’s Alpha which is an extension of correlations.</a:t>
          </a:r>
        </a:p>
      </dsp:txBody>
      <dsp:txXfrm>
        <a:off x="0" y="4473396"/>
        <a:ext cx="6666833" cy="978669"/>
      </dsp:txXfrm>
    </dsp:sp>
    <dsp:sp modelId="{809BD404-0E5A-419C-AE39-46278B0EC2C2}">
      <dsp:nvSpPr>
        <dsp:cNvPr id="0" name=""/>
        <dsp:cNvSpPr/>
      </dsp:nvSpPr>
      <dsp:spPr>
        <a:xfrm rot="10800000">
          <a:off x="0" y="2982882"/>
          <a:ext cx="6666833" cy="1505194"/>
        </a:xfrm>
        <a:prstGeom prst="upArrowCallou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Common scales are 5-point Likert scales (e.g., “strongly agree”) but can be cumulative check lists like Guttman scales.</a:t>
          </a:r>
        </a:p>
      </dsp:txBody>
      <dsp:txXfrm rot="10800000">
        <a:off x="0" y="2982882"/>
        <a:ext cx="6666833" cy="978030"/>
      </dsp:txXfrm>
    </dsp:sp>
    <dsp:sp modelId="{D5F91622-311B-4752-80A2-21AD1F5348C4}">
      <dsp:nvSpPr>
        <dsp:cNvPr id="0" name=""/>
        <dsp:cNvSpPr/>
      </dsp:nvSpPr>
      <dsp:spPr>
        <a:xfrm rot="10800000">
          <a:off x="0" y="1492368"/>
          <a:ext cx="6666833" cy="1505194"/>
        </a:xfrm>
        <a:prstGeom prst="upArrowCallou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Scales are often used in survey research.</a:t>
          </a:r>
        </a:p>
      </dsp:txBody>
      <dsp:txXfrm rot="10800000">
        <a:off x="0" y="1492368"/>
        <a:ext cx="6666833" cy="978030"/>
      </dsp:txXfrm>
    </dsp:sp>
    <dsp:sp modelId="{C340786E-D35D-45D9-BF37-863BD152ED2D}">
      <dsp:nvSpPr>
        <dsp:cNvPr id="0" name=""/>
        <dsp:cNvSpPr/>
      </dsp:nvSpPr>
      <dsp:spPr>
        <a:xfrm rot="10800000">
          <a:off x="0" y="1854"/>
          <a:ext cx="6666833" cy="1505194"/>
        </a:xfrm>
        <a:prstGeom prst="upArrowCallou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Scales measure the level of behaviors or beliefs.</a:t>
          </a:r>
        </a:p>
      </dsp:txBody>
      <dsp:txXfrm rot="10800000">
        <a:off x="0" y="1854"/>
        <a:ext cx="6666833" cy="9780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DA9A9-C4D5-4DEB-A6B2-69DA63C40CA4}">
      <dsp:nvSpPr>
        <dsp:cNvPr id="0" name=""/>
        <dsp:cNvSpPr/>
      </dsp:nvSpPr>
      <dsp:spPr>
        <a:xfrm>
          <a:off x="0" y="4473396"/>
          <a:ext cx="6666833" cy="97866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Advantages of CFA: By isolating the shared variance of the multiple items from the unique variance, we’re able to obtain a better measure of the latent variable (i.e. factor). </a:t>
          </a:r>
        </a:p>
      </dsp:txBody>
      <dsp:txXfrm>
        <a:off x="0" y="4473396"/>
        <a:ext cx="6666833" cy="978669"/>
      </dsp:txXfrm>
    </dsp:sp>
    <dsp:sp modelId="{809BD404-0E5A-419C-AE39-46278B0EC2C2}">
      <dsp:nvSpPr>
        <dsp:cNvPr id="0" name=""/>
        <dsp:cNvSpPr/>
      </dsp:nvSpPr>
      <dsp:spPr>
        <a:xfrm rot="10800000">
          <a:off x="0" y="2982882"/>
          <a:ext cx="6666833" cy="1505194"/>
        </a:xfrm>
        <a:prstGeom prst="upArrowCallou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Values range from -1 to 1. Factor loadings are “good” at 0.4/-0.4  or stronger. </a:t>
          </a:r>
        </a:p>
      </dsp:txBody>
      <dsp:txXfrm rot="10800000">
        <a:off x="0" y="2982882"/>
        <a:ext cx="6666833" cy="978030"/>
      </dsp:txXfrm>
    </dsp:sp>
    <dsp:sp modelId="{D5F91622-311B-4752-80A2-21AD1F5348C4}">
      <dsp:nvSpPr>
        <dsp:cNvPr id="0" name=""/>
        <dsp:cNvSpPr/>
      </dsp:nvSpPr>
      <dsp:spPr>
        <a:xfrm rot="10800000">
          <a:off x="0" y="1492368"/>
          <a:ext cx="6666833" cy="1505194"/>
        </a:xfrm>
        <a:prstGeom prst="upArrowCallou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A major concern with PCA is that it tries to account for all the variance and covariance of the set of items rather than for the individual items (i.e., not all items are equal).</a:t>
          </a:r>
        </a:p>
      </dsp:txBody>
      <dsp:txXfrm rot="10800000">
        <a:off x="0" y="1492368"/>
        <a:ext cx="6666833" cy="978030"/>
      </dsp:txXfrm>
    </dsp:sp>
    <dsp:sp modelId="{C340786E-D35D-45D9-BF37-863BD152ED2D}">
      <dsp:nvSpPr>
        <dsp:cNvPr id="0" name=""/>
        <dsp:cNvSpPr/>
      </dsp:nvSpPr>
      <dsp:spPr>
        <a:xfrm rot="10800000">
          <a:off x="0" y="1854"/>
          <a:ext cx="6666833" cy="1505194"/>
        </a:xfrm>
        <a:prstGeom prst="upArrowCallou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bg1"/>
              </a:solidFill>
            </a:rPr>
            <a:t>PCA and factor analysis “finds” factors in the data. Confirmatory Factor Analysis tests the “factor loadings” of specific variables.</a:t>
          </a:r>
        </a:p>
      </dsp:txBody>
      <dsp:txXfrm rot="10800000">
        <a:off x="0" y="1854"/>
        <a:ext cx="6666833" cy="9780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A6F26-7CD6-4469-90B3-76AC5765FC44}">
      <dsp:nvSpPr>
        <dsp:cNvPr id="0" name=""/>
        <dsp:cNvSpPr/>
      </dsp:nvSpPr>
      <dsp:spPr>
        <a:xfrm>
          <a:off x="0" y="13716"/>
          <a:ext cx="6364224" cy="131975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Measurement and Assessment is a helpful approach in determining the reliability and validity of important things we examine.</a:t>
          </a:r>
        </a:p>
      </dsp:txBody>
      <dsp:txXfrm>
        <a:off x="64425" y="78141"/>
        <a:ext cx="6235374" cy="1190909"/>
      </dsp:txXfrm>
    </dsp:sp>
    <dsp:sp modelId="{9A4A5799-0029-4644-8353-BB3CCCBE1183}">
      <dsp:nvSpPr>
        <dsp:cNvPr id="0" name=""/>
        <dsp:cNvSpPr/>
      </dsp:nvSpPr>
      <dsp:spPr>
        <a:xfrm>
          <a:off x="0" y="1402596"/>
          <a:ext cx="6364224" cy="1319759"/>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Some of the Measurement methods we use are scales, principal components analysis, and factor analysis.</a:t>
          </a:r>
        </a:p>
      </dsp:txBody>
      <dsp:txXfrm>
        <a:off x="64425" y="1467021"/>
        <a:ext cx="6235374" cy="1190909"/>
      </dsp:txXfrm>
    </dsp:sp>
    <dsp:sp modelId="{2DC20135-2977-4A6F-B8E5-2623114CCFE0}">
      <dsp:nvSpPr>
        <dsp:cNvPr id="0" name=""/>
        <dsp:cNvSpPr/>
      </dsp:nvSpPr>
      <dsp:spPr>
        <a:xfrm>
          <a:off x="0" y="2791476"/>
          <a:ext cx="6364224" cy="1319759"/>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Factors allow us to safely collapse multiple items, improving the power of our analysis.</a:t>
          </a:r>
        </a:p>
      </dsp:txBody>
      <dsp:txXfrm>
        <a:off x="64425" y="2855901"/>
        <a:ext cx="6235374" cy="1190909"/>
      </dsp:txXfrm>
    </dsp:sp>
    <dsp:sp modelId="{23FE6D2A-330A-4D7C-A227-3BF796793A83}">
      <dsp:nvSpPr>
        <dsp:cNvPr id="0" name=""/>
        <dsp:cNvSpPr/>
      </dsp:nvSpPr>
      <dsp:spPr>
        <a:xfrm>
          <a:off x="0" y="4180356"/>
          <a:ext cx="6364224" cy="131975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Measurement methods tend to happen with only predictors, however, our factors may be outcomes on their own.</a:t>
          </a:r>
        </a:p>
      </dsp:txBody>
      <dsp:txXfrm>
        <a:off x="64425" y="4244781"/>
        <a:ext cx="6235374" cy="119090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D9226-8140-DF65-AB84-3C0F5D8C57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7E3CAC-FE6A-1C41-6537-44C63F2D69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3435E8-3B76-913B-736A-38B04EA5B58D}"/>
              </a:ext>
            </a:extLst>
          </p:cNvPr>
          <p:cNvSpPr>
            <a:spLocks noGrp="1"/>
          </p:cNvSpPr>
          <p:nvPr>
            <p:ph type="dt" sz="half" idx="10"/>
          </p:nvPr>
        </p:nvSpPr>
        <p:spPr/>
        <p:txBody>
          <a:bodyPr/>
          <a:lstStyle/>
          <a:p>
            <a:fld id="{CA14F718-E510-4090-814E-75B649658BBF}" type="datetimeFigureOut">
              <a:rPr lang="en-US" smtClean="0"/>
              <a:t>9/20/2024</a:t>
            </a:fld>
            <a:endParaRPr lang="en-US" dirty="0"/>
          </a:p>
        </p:txBody>
      </p:sp>
      <p:sp>
        <p:nvSpPr>
          <p:cNvPr id="5" name="Footer Placeholder 4">
            <a:extLst>
              <a:ext uri="{FF2B5EF4-FFF2-40B4-BE49-F238E27FC236}">
                <a16:creationId xmlns:a16="http://schemas.microsoft.com/office/drawing/2014/main" id="{E00F4ED5-2295-0ADF-EDD6-993D086E8D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6BA446-D1EB-9534-85F4-A0F8C9892EBD}"/>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2852106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8676A-86B7-28E4-B8B5-73E568CC46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A3BDE1-FC1D-0B5B-3C03-D42BAF9265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C24334-EAE7-6511-4A81-4509ADFD9DCD}"/>
              </a:ext>
            </a:extLst>
          </p:cNvPr>
          <p:cNvSpPr>
            <a:spLocks noGrp="1"/>
          </p:cNvSpPr>
          <p:nvPr>
            <p:ph type="dt" sz="half" idx="10"/>
          </p:nvPr>
        </p:nvSpPr>
        <p:spPr/>
        <p:txBody>
          <a:bodyPr/>
          <a:lstStyle/>
          <a:p>
            <a:fld id="{CA14F718-E510-4090-814E-75B649658BBF}" type="datetimeFigureOut">
              <a:rPr lang="en-US" smtClean="0"/>
              <a:t>9/20/2024</a:t>
            </a:fld>
            <a:endParaRPr lang="en-US" dirty="0"/>
          </a:p>
        </p:txBody>
      </p:sp>
      <p:sp>
        <p:nvSpPr>
          <p:cNvPr id="5" name="Footer Placeholder 4">
            <a:extLst>
              <a:ext uri="{FF2B5EF4-FFF2-40B4-BE49-F238E27FC236}">
                <a16:creationId xmlns:a16="http://schemas.microsoft.com/office/drawing/2014/main" id="{1ECA459B-B3C6-5AAE-6318-81F4870B96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AF00B4-78D4-344D-2AE4-A6828ADE3FF3}"/>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3244574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DB1F40-BA32-1A07-220F-C7C7800DFF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6D8769-FBF0-D5D7-ED34-631E9000A4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EE78D-FCD1-FBF0-A320-6E286DEAC215}"/>
              </a:ext>
            </a:extLst>
          </p:cNvPr>
          <p:cNvSpPr>
            <a:spLocks noGrp="1"/>
          </p:cNvSpPr>
          <p:nvPr>
            <p:ph type="dt" sz="half" idx="10"/>
          </p:nvPr>
        </p:nvSpPr>
        <p:spPr/>
        <p:txBody>
          <a:bodyPr/>
          <a:lstStyle/>
          <a:p>
            <a:fld id="{CA14F718-E510-4090-814E-75B649658BBF}" type="datetimeFigureOut">
              <a:rPr lang="en-US" smtClean="0"/>
              <a:t>9/20/2024</a:t>
            </a:fld>
            <a:endParaRPr lang="en-US" dirty="0"/>
          </a:p>
        </p:txBody>
      </p:sp>
      <p:sp>
        <p:nvSpPr>
          <p:cNvPr id="5" name="Footer Placeholder 4">
            <a:extLst>
              <a:ext uri="{FF2B5EF4-FFF2-40B4-BE49-F238E27FC236}">
                <a16:creationId xmlns:a16="http://schemas.microsoft.com/office/drawing/2014/main" id="{58DB0373-808F-B61F-C7DB-49E99CEE68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65CBA2-99C6-8812-AD41-E31A31F7EC1D}"/>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1336290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342E-82E3-08D8-A0AD-83D69B850F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18B028-7D66-95FF-AA07-D869C344BF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B279EE-AECE-9002-FA1E-38E9C484A8FF}"/>
              </a:ext>
            </a:extLst>
          </p:cNvPr>
          <p:cNvSpPr>
            <a:spLocks noGrp="1"/>
          </p:cNvSpPr>
          <p:nvPr>
            <p:ph type="dt" sz="half" idx="10"/>
          </p:nvPr>
        </p:nvSpPr>
        <p:spPr/>
        <p:txBody>
          <a:bodyPr/>
          <a:lstStyle/>
          <a:p>
            <a:fld id="{CA14F718-E510-4090-814E-75B649658BBF}" type="datetimeFigureOut">
              <a:rPr lang="en-US" smtClean="0"/>
              <a:t>9/20/2024</a:t>
            </a:fld>
            <a:endParaRPr lang="en-US" dirty="0"/>
          </a:p>
        </p:txBody>
      </p:sp>
      <p:sp>
        <p:nvSpPr>
          <p:cNvPr id="5" name="Footer Placeholder 4">
            <a:extLst>
              <a:ext uri="{FF2B5EF4-FFF2-40B4-BE49-F238E27FC236}">
                <a16:creationId xmlns:a16="http://schemas.microsoft.com/office/drawing/2014/main" id="{F44BEB77-30F0-2DE0-6E6C-547EE2016C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6B95F58-8152-299A-B113-A71723FD2E55}"/>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796242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C7071-2CC2-242B-46FF-50A6E038B4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F8197F-F279-D416-7EF7-31CF10260D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5DFAEA-5596-7CED-DB01-9AC52088A554}"/>
              </a:ext>
            </a:extLst>
          </p:cNvPr>
          <p:cNvSpPr>
            <a:spLocks noGrp="1"/>
          </p:cNvSpPr>
          <p:nvPr>
            <p:ph type="dt" sz="half" idx="10"/>
          </p:nvPr>
        </p:nvSpPr>
        <p:spPr/>
        <p:txBody>
          <a:bodyPr/>
          <a:lstStyle/>
          <a:p>
            <a:fld id="{CA14F718-E510-4090-814E-75B649658BBF}" type="datetimeFigureOut">
              <a:rPr lang="en-US" smtClean="0"/>
              <a:t>9/20/2024</a:t>
            </a:fld>
            <a:endParaRPr lang="en-US" dirty="0"/>
          </a:p>
        </p:txBody>
      </p:sp>
      <p:sp>
        <p:nvSpPr>
          <p:cNvPr id="5" name="Footer Placeholder 4">
            <a:extLst>
              <a:ext uri="{FF2B5EF4-FFF2-40B4-BE49-F238E27FC236}">
                <a16:creationId xmlns:a16="http://schemas.microsoft.com/office/drawing/2014/main" id="{076669E0-9C72-5BD6-3394-51D7717175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05C258-6E81-EEB0-F457-D13D65A4634B}"/>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2613603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0D3D0-F8A8-4F9E-00AD-180DE4E5B6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E1CF47-6359-2D63-9004-E1D2388F31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4F9931-C24E-DE17-271A-0B3D079AA0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0A8683-C16E-AE82-3F91-9F763D77B900}"/>
              </a:ext>
            </a:extLst>
          </p:cNvPr>
          <p:cNvSpPr>
            <a:spLocks noGrp="1"/>
          </p:cNvSpPr>
          <p:nvPr>
            <p:ph type="dt" sz="half" idx="10"/>
          </p:nvPr>
        </p:nvSpPr>
        <p:spPr/>
        <p:txBody>
          <a:bodyPr/>
          <a:lstStyle/>
          <a:p>
            <a:fld id="{CA14F718-E510-4090-814E-75B649658BBF}" type="datetimeFigureOut">
              <a:rPr lang="en-US" smtClean="0"/>
              <a:t>9/20/2024</a:t>
            </a:fld>
            <a:endParaRPr lang="en-US" dirty="0"/>
          </a:p>
        </p:txBody>
      </p:sp>
      <p:sp>
        <p:nvSpPr>
          <p:cNvPr id="6" name="Footer Placeholder 5">
            <a:extLst>
              <a:ext uri="{FF2B5EF4-FFF2-40B4-BE49-F238E27FC236}">
                <a16:creationId xmlns:a16="http://schemas.microsoft.com/office/drawing/2014/main" id="{000B965A-6520-6D8F-A09F-61DBACA4B1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8460249-E598-C617-4280-636A6139E979}"/>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772894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5D482-71BC-1E7F-20DE-2E2FC8FCF2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153E3C-626A-C537-220D-EEBFF1E83F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ABECED-F843-48F8-6240-3FBD9BAEA9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370E85-ABDC-641A-E7B5-D53F93908E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B54C86-FFD8-4F6A-FE55-89566A4842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8E3DEE-A1B4-897F-685C-8850CB71083B}"/>
              </a:ext>
            </a:extLst>
          </p:cNvPr>
          <p:cNvSpPr>
            <a:spLocks noGrp="1"/>
          </p:cNvSpPr>
          <p:nvPr>
            <p:ph type="dt" sz="half" idx="10"/>
          </p:nvPr>
        </p:nvSpPr>
        <p:spPr/>
        <p:txBody>
          <a:bodyPr/>
          <a:lstStyle/>
          <a:p>
            <a:fld id="{CA14F718-E510-4090-814E-75B649658BBF}" type="datetimeFigureOut">
              <a:rPr lang="en-US" smtClean="0"/>
              <a:t>9/20/2024</a:t>
            </a:fld>
            <a:endParaRPr lang="en-US" dirty="0"/>
          </a:p>
        </p:txBody>
      </p:sp>
      <p:sp>
        <p:nvSpPr>
          <p:cNvPr id="8" name="Footer Placeholder 7">
            <a:extLst>
              <a:ext uri="{FF2B5EF4-FFF2-40B4-BE49-F238E27FC236}">
                <a16:creationId xmlns:a16="http://schemas.microsoft.com/office/drawing/2014/main" id="{F022A30F-EA00-2087-F513-A2423F06E05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CFD7EDB-1089-D29A-5CBA-51861D00F684}"/>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1375781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4AEEC-411E-C938-B3AF-DE9608FCE5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8587AD-4228-878C-022D-F026BF08F5FB}"/>
              </a:ext>
            </a:extLst>
          </p:cNvPr>
          <p:cNvSpPr>
            <a:spLocks noGrp="1"/>
          </p:cNvSpPr>
          <p:nvPr>
            <p:ph type="dt" sz="half" idx="10"/>
          </p:nvPr>
        </p:nvSpPr>
        <p:spPr/>
        <p:txBody>
          <a:bodyPr/>
          <a:lstStyle/>
          <a:p>
            <a:fld id="{CA14F718-E510-4090-814E-75B649658BBF}" type="datetimeFigureOut">
              <a:rPr lang="en-US" smtClean="0"/>
              <a:t>9/20/2024</a:t>
            </a:fld>
            <a:endParaRPr lang="en-US" dirty="0"/>
          </a:p>
        </p:txBody>
      </p:sp>
      <p:sp>
        <p:nvSpPr>
          <p:cNvPr id="4" name="Footer Placeholder 3">
            <a:extLst>
              <a:ext uri="{FF2B5EF4-FFF2-40B4-BE49-F238E27FC236}">
                <a16:creationId xmlns:a16="http://schemas.microsoft.com/office/drawing/2014/main" id="{E07EE776-275E-8A37-17C1-4C8B8FA1E2D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2864632-0EE3-EC17-21ED-5980C8D5E181}"/>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726220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A7335D-7DB4-424A-1221-01F9C5E9DF65}"/>
              </a:ext>
            </a:extLst>
          </p:cNvPr>
          <p:cNvSpPr>
            <a:spLocks noGrp="1"/>
          </p:cNvSpPr>
          <p:nvPr>
            <p:ph type="dt" sz="half" idx="10"/>
          </p:nvPr>
        </p:nvSpPr>
        <p:spPr/>
        <p:txBody>
          <a:bodyPr/>
          <a:lstStyle/>
          <a:p>
            <a:fld id="{CA14F718-E510-4090-814E-75B649658BBF}" type="datetimeFigureOut">
              <a:rPr lang="en-US" smtClean="0"/>
              <a:t>9/20/2024</a:t>
            </a:fld>
            <a:endParaRPr lang="en-US" dirty="0"/>
          </a:p>
        </p:txBody>
      </p:sp>
      <p:sp>
        <p:nvSpPr>
          <p:cNvPr id="3" name="Footer Placeholder 2">
            <a:extLst>
              <a:ext uri="{FF2B5EF4-FFF2-40B4-BE49-F238E27FC236}">
                <a16:creationId xmlns:a16="http://schemas.microsoft.com/office/drawing/2014/main" id="{BC238419-40DF-C308-CB41-3CF17643D86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2B441BF-CFEA-7E6E-5D36-93BEA282CA02}"/>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2260578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A55AF-9B84-8B9A-3FCC-91010E5FEC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C371FE-9F66-8B19-AAC0-4084506AEA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0D117D-43AE-A877-F425-103ECC80F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E87CB8-F3EE-DDB0-294E-766588359030}"/>
              </a:ext>
            </a:extLst>
          </p:cNvPr>
          <p:cNvSpPr>
            <a:spLocks noGrp="1"/>
          </p:cNvSpPr>
          <p:nvPr>
            <p:ph type="dt" sz="half" idx="10"/>
          </p:nvPr>
        </p:nvSpPr>
        <p:spPr/>
        <p:txBody>
          <a:bodyPr/>
          <a:lstStyle/>
          <a:p>
            <a:fld id="{CA14F718-E510-4090-814E-75B649658BBF}" type="datetimeFigureOut">
              <a:rPr lang="en-US" smtClean="0"/>
              <a:t>9/20/2024</a:t>
            </a:fld>
            <a:endParaRPr lang="en-US" dirty="0"/>
          </a:p>
        </p:txBody>
      </p:sp>
      <p:sp>
        <p:nvSpPr>
          <p:cNvPr id="6" name="Footer Placeholder 5">
            <a:extLst>
              <a:ext uri="{FF2B5EF4-FFF2-40B4-BE49-F238E27FC236}">
                <a16:creationId xmlns:a16="http://schemas.microsoft.com/office/drawing/2014/main" id="{BAD0A152-0FEE-388D-E0AF-574BA260619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48911DC-7F63-CF00-C403-7E1990B8DB09}"/>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575588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908EE-B88C-026D-0EA1-932228AA12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06C877-7971-DD4D-303D-309F5AB8F3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514AAB0-7D0A-A2AE-3E26-E08F2749E4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2A35E4-0CFC-006E-02FF-D6A78B7039F7}"/>
              </a:ext>
            </a:extLst>
          </p:cNvPr>
          <p:cNvSpPr>
            <a:spLocks noGrp="1"/>
          </p:cNvSpPr>
          <p:nvPr>
            <p:ph type="dt" sz="half" idx="10"/>
          </p:nvPr>
        </p:nvSpPr>
        <p:spPr/>
        <p:txBody>
          <a:bodyPr/>
          <a:lstStyle/>
          <a:p>
            <a:fld id="{CA14F718-E510-4090-814E-75B649658BBF}" type="datetimeFigureOut">
              <a:rPr lang="en-US" smtClean="0"/>
              <a:t>9/20/2024</a:t>
            </a:fld>
            <a:endParaRPr lang="en-US" dirty="0"/>
          </a:p>
        </p:txBody>
      </p:sp>
      <p:sp>
        <p:nvSpPr>
          <p:cNvPr id="6" name="Footer Placeholder 5">
            <a:extLst>
              <a:ext uri="{FF2B5EF4-FFF2-40B4-BE49-F238E27FC236}">
                <a16:creationId xmlns:a16="http://schemas.microsoft.com/office/drawing/2014/main" id="{4B4B4F7B-7E54-10FB-F3F0-206D7BB375F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DB69632-BF34-6718-A88B-A267EBB49C37}"/>
              </a:ext>
            </a:extLst>
          </p:cNvPr>
          <p:cNvSpPr>
            <a:spLocks noGrp="1"/>
          </p:cNvSpPr>
          <p:nvPr>
            <p:ph type="sldNum" sz="quarter" idx="12"/>
          </p:nvPr>
        </p:nvSpPr>
        <p:spPr/>
        <p:txBody>
          <a:bodyPr/>
          <a:lstStyle/>
          <a:p>
            <a:fld id="{2D9AFEC9-6166-40C2-8F97-1FB26DEE973E}" type="slidenum">
              <a:rPr lang="en-US" smtClean="0"/>
              <a:t>‹#›</a:t>
            </a:fld>
            <a:endParaRPr lang="en-US" dirty="0"/>
          </a:p>
        </p:txBody>
      </p:sp>
    </p:spTree>
    <p:extLst>
      <p:ext uri="{BB962C8B-B14F-4D97-AF65-F5344CB8AC3E}">
        <p14:creationId xmlns:p14="http://schemas.microsoft.com/office/powerpoint/2010/main" val="3011354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35D024-34DB-1FA1-BC8D-A5E7FF16B2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F7C673-8D06-CF74-1C18-2EAA803F4F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0173C-D855-1156-C2A5-BE78310F25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14F718-E510-4090-814E-75B649658BBF}" type="datetimeFigureOut">
              <a:rPr lang="en-US" smtClean="0"/>
              <a:t>9/20/2024</a:t>
            </a:fld>
            <a:endParaRPr lang="en-US" dirty="0"/>
          </a:p>
        </p:txBody>
      </p:sp>
      <p:sp>
        <p:nvSpPr>
          <p:cNvPr id="5" name="Footer Placeholder 4">
            <a:extLst>
              <a:ext uri="{FF2B5EF4-FFF2-40B4-BE49-F238E27FC236}">
                <a16:creationId xmlns:a16="http://schemas.microsoft.com/office/drawing/2014/main" id="{3CB267B4-0EB7-D6F7-42F2-FB0D1A4242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4ED32A4-DE2B-0231-F402-EA8B8D7CD2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AFEC9-6166-40C2-8F97-1FB26DEE973E}" type="slidenum">
              <a:rPr lang="en-US" smtClean="0"/>
              <a:t>‹#›</a:t>
            </a:fld>
            <a:endParaRPr lang="en-US" dirty="0"/>
          </a:p>
        </p:txBody>
      </p:sp>
    </p:spTree>
    <p:extLst>
      <p:ext uri="{BB962C8B-B14F-4D97-AF65-F5344CB8AC3E}">
        <p14:creationId xmlns:p14="http://schemas.microsoft.com/office/powerpoint/2010/main" val="1136386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ight Triangle 2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DEE0AF-5EFA-C9EF-3488-79D3017BF94F}"/>
              </a:ext>
            </a:extLst>
          </p:cNvPr>
          <p:cNvSpPr>
            <a:spLocks noGrp="1"/>
          </p:cNvSpPr>
          <p:nvPr>
            <p:ph type="ctrTitle"/>
          </p:nvPr>
        </p:nvSpPr>
        <p:spPr>
          <a:xfrm>
            <a:off x="1285241" y="1008993"/>
            <a:ext cx="9231410" cy="3542045"/>
          </a:xfrm>
        </p:spPr>
        <p:txBody>
          <a:bodyPr anchor="b">
            <a:normAutofit/>
          </a:bodyPr>
          <a:lstStyle/>
          <a:p>
            <a:pPr algn="l"/>
            <a:r>
              <a:rPr lang="en-US" sz="11500" dirty="0"/>
              <a:t>Research and Statistics</a:t>
            </a:r>
          </a:p>
        </p:txBody>
      </p:sp>
      <p:sp>
        <p:nvSpPr>
          <p:cNvPr id="3" name="Subtitle 2">
            <a:extLst>
              <a:ext uri="{FF2B5EF4-FFF2-40B4-BE49-F238E27FC236}">
                <a16:creationId xmlns:a16="http://schemas.microsoft.com/office/drawing/2014/main" id="{A3BB4076-5E3E-E48A-556D-65CBFEC8903A}"/>
              </a:ext>
            </a:extLst>
          </p:cNvPr>
          <p:cNvSpPr>
            <a:spLocks noGrp="1"/>
          </p:cNvSpPr>
          <p:nvPr>
            <p:ph type="subTitle" idx="1"/>
          </p:nvPr>
        </p:nvSpPr>
        <p:spPr>
          <a:xfrm>
            <a:off x="1285241" y="4582814"/>
            <a:ext cx="7132335" cy="1312657"/>
          </a:xfrm>
        </p:spPr>
        <p:txBody>
          <a:bodyPr anchor="t">
            <a:normAutofit/>
          </a:bodyPr>
          <a:lstStyle/>
          <a:p>
            <a:pPr algn="l"/>
            <a:r>
              <a:rPr lang="en-US" dirty="0"/>
              <a:t>Session 7: </a:t>
            </a:r>
            <a:r>
              <a:rPr lang="en-US" dirty="0">
                <a:solidFill>
                  <a:srgbClr val="000000"/>
                </a:solidFill>
                <a:latin typeface="Aptos" panose="020B0004020202020204" pitchFamily="34" charset="0"/>
                <a:ea typeface="Calibri" panose="020F0502020204030204" pitchFamily="34" charset="0"/>
              </a:rPr>
              <a:t>Measurement and Assessment</a:t>
            </a:r>
            <a:endParaRPr lang="en-US"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2641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E9AA0-0ACE-E63D-2F9C-A974F386D484}"/>
              </a:ext>
            </a:extLst>
          </p:cNvPr>
          <p:cNvSpPr>
            <a:spLocks noGrp="1"/>
          </p:cNvSpPr>
          <p:nvPr>
            <p:ph type="title"/>
          </p:nvPr>
        </p:nvSpPr>
        <p:spPr/>
        <p:txBody>
          <a:bodyPr/>
          <a:lstStyle/>
          <a:p>
            <a:r>
              <a:rPr lang="en-US" dirty="0"/>
              <a:t>Cronbach’s Alpha</a:t>
            </a:r>
          </a:p>
        </p:txBody>
      </p:sp>
      <p:sp>
        <p:nvSpPr>
          <p:cNvPr id="4" name="Content Placeholder 3">
            <a:extLst>
              <a:ext uri="{FF2B5EF4-FFF2-40B4-BE49-F238E27FC236}">
                <a16:creationId xmlns:a16="http://schemas.microsoft.com/office/drawing/2014/main" id="{052B6EB8-CF42-4CEB-066A-5F7652711059}"/>
              </a:ext>
            </a:extLst>
          </p:cNvPr>
          <p:cNvSpPr>
            <a:spLocks noGrp="1"/>
          </p:cNvSpPr>
          <p:nvPr>
            <p:ph sz="half" idx="2"/>
          </p:nvPr>
        </p:nvSpPr>
        <p:spPr>
          <a:xfrm>
            <a:off x="6172200" y="1825625"/>
            <a:ext cx="5660292" cy="4351338"/>
          </a:xfrm>
        </p:spPr>
        <p:txBody>
          <a:bodyPr>
            <a:normAutofit fontScale="92500" lnSpcReduction="10000"/>
          </a:bodyPr>
          <a:lstStyle/>
          <a:p>
            <a:r>
              <a:rPr lang="en-US" dirty="0"/>
              <a:t>Cronbach’s Alpha assesses the reliability of multiple items in measuring the same dimension.</a:t>
            </a:r>
          </a:p>
          <a:p>
            <a:r>
              <a:rPr lang="en-US" dirty="0"/>
              <a:t>Alpha ranges from 0 to 1.</a:t>
            </a:r>
          </a:p>
          <a:p>
            <a:r>
              <a:rPr lang="en-US" dirty="0"/>
              <a:t>Common thresholds for high, moderate, and low reliability are 0.80, 0.60, and &lt;0.60.</a:t>
            </a:r>
          </a:p>
          <a:p>
            <a:r>
              <a:rPr lang="en-US" dirty="0"/>
              <a:t>To the left, we see the Alpha level is quite high, 0.90. This indicates that the 3 measures reliably measure “Data Collection”. </a:t>
            </a:r>
          </a:p>
        </p:txBody>
      </p:sp>
      <p:pic>
        <p:nvPicPr>
          <p:cNvPr id="5" name="Content Placeholder 4">
            <a:extLst>
              <a:ext uri="{FF2B5EF4-FFF2-40B4-BE49-F238E27FC236}">
                <a16:creationId xmlns:a16="http://schemas.microsoft.com/office/drawing/2014/main" id="{BEE26C2E-9098-5D21-CE8C-AB86ED6485CD}"/>
              </a:ext>
            </a:extLst>
          </p:cNvPr>
          <p:cNvPicPr>
            <a:picLocks noGrp="1" noChangeAspect="1"/>
          </p:cNvPicPr>
          <p:nvPr>
            <p:ph sz="half" idx="1"/>
          </p:nvPr>
        </p:nvPicPr>
        <p:blipFill>
          <a:blip r:embed="rId2"/>
          <a:stretch>
            <a:fillRect/>
          </a:stretch>
        </p:blipFill>
        <p:spPr>
          <a:xfrm>
            <a:off x="838200" y="2007680"/>
            <a:ext cx="5181600" cy="3987227"/>
          </a:xfrm>
          <a:prstGeom prst="rect">
            <a:avLst/>
          </a:prstGeom>
        </p:spPr>
      </p:pic>
      <p:sp>
        <p:nvSpPr>
          <p:cNvPr id="6" name="Rectangle 5">
            <a:extLst>
              <a:ext uri="{FF2B5EF4-FFF2-40B4-BE49-F238E27FC236}">
                <a16:creationId xmlns:a16="http://schemas.microsoft.com/office/drawing/2014/main" id="{977FA732-7D83-6302-835E-09A47AD8883F}"/>
              </a:ext>
            </a:extLst>
          </p:cNvPr>
          <p:cNvSpPr/>
          <p:nvPr/>
        </p:nvSpPr>
        <p:spPr>
          <a:xfrm>
            <a:off x="838200" y="2272363"/>
            <a:ext cx="967154" cy="61151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78579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27">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86478" y="1683756"/>
            <a:ext cx="3115265" cy="2396359"/>
          </a:xfrm>
        </p:spPr>
        <p:txBody>
          <a:bodyPr anchor="b">
            <a:normAutofit/>
          </a:bodyPr>
          <a:lstStyle/>
          <a:p>
            <a:pPr algn="r"/>
            <a:r>
              <a:rPr lang="en-US" sz="4000" u="sng" dirty="0">
                <a:solidFill>
                  <a:srgbClr val="FFFFFF"/>
                </a:solidFill>
              </a:rPr>
              <a:t>Confirmatory Factor Analysis</a:t>
            </a:r>
          </a:p>
        </p:txBody>
      </p:sp>
      <p:graphicFrame>
        <p:nvGraphicFramePr>
          <p:cNvPr id="14" name="Content Placeholder 2">
            <a:extLst>
              <a:ext uri="{FF2B5EF4-FFF2-40B4-BE49-F238E27FC236}">
                <a16:creationId xmlns:a16="http://schemas.microsoft.com/office/drawing/2014/main" id="{9D0A7CA0-62B9-4577-DD95-D228E1408FAA}"/>
              </a:ext>
            </a:extLst>
          </p:cNvPr>
          <p:cNvGraphicFramePr>
            <a:graphicFrameLocks noGrp="1"/>
          </p:cNvGraphicFramePr>
          <p:nvPr>
            <p:ph idx="1"/>
            <p:extLst>
              <p:ext uri="{D42A27DB-BD31-4B8C-83A1-F6EECF244321}">
                <p14:modId xmlns:p14="http://schemas.microsoft.com/office/powerpoint/2010/main" val="128568144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2080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F9EE8-2F0F-3831-3C10-2798C9D73DD7}"/>
              </a:ext>
            </a:extLst>
          </p:cNvPr>
          <p:cNvSpPr>
            <a:spLocks noGrp="1"/>
          </p:cNvSpPr>
          <p:nvPr>
            <p:ph type="title"/>
          </p:nvPr>
        </p:nvSpPr>
        <p:spPr/>
        <p:txBody>
          <a:bodyPr/>
          <a:lstStyle/>
          <a:p>
            <a:pPr algn="ctr"/>
            <a:r>
              <a:rPr lang="en-US" dirty="0"/>
              <a:t>Example: Factor Analysis</a:t>
            </a:r>
          </a:p>
        </p:txBody>
      </p:sp>
      <p:pic>
        <p:nvPicPr>
          <p:cNvPr id="6" name="Content Placeholder 5">
            <a:extLst>
              <a:ext uri="{FF2B5EF4-FFF2-40B4-BE49-F238E27FC236}">
                <a16:creationId xmlns:a16="http://schemas.microsoft.com/office/drawing/2014/main" id="{B9DD66B9-2402-C47F-EC50-D9DE7EB2EB31}"/>
              </a:ext>
            </a:extLst>
          </p:cNvPr>
          <p:cNvPicPr>
            <a:picLocks noGrp="1" noChangeAspect="1"/>
          </p:cNvPicPr>
          <p:nvPr>
            <p:ph sz="half" idx="1"/>
          </p:nvPr>
        </p:nvPicPr>
        <p:blipFill>
          <a:blip r:embed="rId2"/>
          <a:stretch>
            <a:fillRect/>
          </a:stretch>
        </p:blipFill>
        <p:spPr>
          <a:xfrm>
            <a:off x="770965" y="1885165"/>
            <a:ext cx="5181600" cy="4232258"/>
          </a:xfrm>
        </p:spPr>
      </p:pic>
      <p:pic>
        <p:nvPicPr>
          <p:cNvPr id="8" name="Content Placeholder 7">
            <a:extLst>
              <a:ext uri="{FF2B5EF4-FFF2-40B4-BE49-F238E27FC236}">
                <a16:creationId xmlns:a16="http://schemas.microsoft.com/office/drawing/2014/main" id="{6D2940D0-4C18-9DBA-4A25-DB051FAB2EAA}"/>
              </a:ext>
            </a:extLst>
          </p:cNvPr>
          <p:cNvPicPr>
            <a:picLocks noGrp="1" noChangeAspect="1"/>
          </p:cNvPicPr>
          <p:nvPr>
            <p:ph sz="half" idx="2"/>
          </p:nvPr>
        </p:nvPicPr>
        <p:blipFill>
          <a:blip r:embed="rId3"/>
          <a:stretch>
            <a:fillRect/>
          </a:stretch>
        </p:blipFill>
        <p:spPr>
          <a:xfrm>
            <a:off x="5768788" y="1871955"/>
            <a:ext cx="6423212" cy="4415057"/>
          </a:xfrm>
        </p:spPr>
      </p:pic>
      <p:cxnSp>
        <p:nvCxnSpPr>
          <p:cNvPr id="10" name="Straight Arrow Connector 9">
            <a:extLst>
              <a:ext uri="{FF2B5EF4-FFF2-40B4-BE49-F238E27FC236}">
                <a16:creationId xmlns:a16="http://schemas.microsoft.com/office/drawing/2014/main" id="{8DE3F147-4B1B-AD11-C3FB-AE57D7FE20A5}"/>
              </a:ext>
            </a:extLst>
          </p:cNvPr>
          <p:cNvCxnSpPr>
            <a:cxnSpLocks/>
          </p:cNvCxnSpPr>
          <p:nvPr/>
        </p:nvCxnSpPr>
        <p:spPr>
          <a:xfrm>
            <a:off x="5352176" y="3313651"/>
            <a:ext cx="600389" cy="46497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3BA2F2B-E4BF-3A78-A166-D142F180F79A}"/>
              </a:ext>
            </a:extLst>
          </p:cNvPr>
          <p:cNvSpPr txBox="1"/>
          <p:nvPr/>
        </p:nvSpPr>
        <p:spPr>
          <a:xfrm>
            <a:off x="227876" y="1238834"/>
            <a:ext cx="5641478" cy="646331"/>
          </a:xfrm>
          <a:prstGeom prst="rect">
            <a:avLst/>
          </a:prstGeom>
          <a:noFill/>
        </p:spPr>
        <p:txBody>
          <a:bodyPr wrap="square" rtlCol="0">
            <a:spAutoFit/>
          </a:bodyPr>
          <a:lstStyle/>
          <a:p>
            <a:r>
              <a:rPr lang="en-US" dirty="0">
                <a:highlight>
                  <a:srgbClr val="FFFF00"/>
                </a:highlight>
              </a:rPr>
              <a:t>These values are factor loadings, the stronger the value, the stronger the correlation with each factor it is linked to.</a:t>
            </a:r>
          </a:p>
        </p:txBody>
      </p:sp>
      <p:cxnSp>
        <p:nvCxnSpPr>
          <p:cNvPr id="7" name="Straight Arrow Connector 6">
            <a:extLst>
              <a:ext uri="{FF2B5EF4-FFF2-40B4-BE49-F238E27FC236}">
                <a16:creationId xmlns:a16="http://schemas.microsoft.com/office/drawing/2014/main" id="{1D2A4C30-4F49-F240-ADE6-549677DCD147}"/>
              </a:ext>
            </a:extLst>
          </p:cNvPr>
          <p:cNvCxnSpPr/>
          <p:nvPr/>
        </p:nvCxnSpPr>
        <p:spPr>
          <a:xfrm>
            <a:off x="3681046" y="1885165"/>
            <a:ext cx="0" cy="4047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C2F2596-B56E-3D70-BD3F-8A7EBE58B1A5}"/>
              </a:ext>
            </a:extLst>
          </p:cNvPr>
          <p:cNvSpPr txBox="1"/>
          <p:nvPr/>
        </p:nvSpPr>
        <p:spPr>
          <a:xfrm>
            <a:off x="227876" y="3235569"/>
            <a:ext cx="1366462" cy="923330"/>
          </a:xfrm>
          <a:prstGeom prst="rect">
            <a:avLst/>
          </a:prstGeom>
          <a:noFill/>
        </p:spPr>
        <p:txBody>
          <a:bodyPr wrap="square" rtlCol="0">
            <a:spAutoFit/>
          </a:bodyPr>
          <a:lstStyle/>
          <a:p>
            <a:r>
              <a:rPr lang="en-US" dirty="0"/>
              <a:t>CFA is a form of “Validity”</a:t>
            </a:r>
          </a:p>
        </p:txBody>
      </p:sp>
    </p:spTree>
    <p:extLst>
      <p:ext uri="{BB962C8B-B14F-4D97-AF65-F5344CB8AC3E}">
        <p14:creationId xmlns:p14="http://schemas.microsoft.com/office/powerpoint/2010/main" val="1795344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9D58-5EB7-EB32-BEBF-18EF33327CE8}"/>
              </a:ext>
            </a:extLst>
          </p:cNvPr>
          <p:cNvSpPr>
            <a:spLocks noGrp="1"/>
          </p:cNvSpPr>
          <p:nvPr>
            <p:ph type="title"/>
          </p:nvPr>
        </p:nvSpPr>
        <p:spPr>
          <a:xfrm>
            <a:off x="621792" y="1161288"/>
            <a:ext cx="3602736" cy="4526280"/>
          </a:xfrm>
        </p:spPr>
        <p:txBody>
          <a:bodyPr>
            <a:normAutofit/>
          </a:bodyPr>
          <a:lstStyle/>
          <a:p>
            <a:r>
              <a:rPr lang="en-US" sz="4000" dirty="0"/>
              <a:t>Summary</a:t>
            </a:r>
          </a:p>
        </p:txBody>
      </p:sp>
      <p:graphicFrame>
        <p:nvGraphicFramePr>
          <p:cNvPr id="5" name="Content Placeholder 2">
            <a:extLst>
              <a:ext uri="{FF2B5EF4-FFF2-40B4-BE49-F238E27FC236}">
                <a16:creationId xmlns:a16="http://schemas.microsoft.com/office/drawing/2014/main" id="{BAAE3035-77F7-B963-50C5-7683C8FFFAE0}"/>
              </a:ext>
            </a:extLst>
          </p:cNvPr>
          <p:cNvGraphicFramePr>
            <a:graphicFrameLocks noGrp="1"/>
          </p:cNvGraphicFramePr>
          <p:nvPr>
            <p:ph idx="1"/>
            <p:extLst>
              <p:ext uri="{D42A27DB-BD31-4B8C-83A1-F6EECF244321}">
                <p14:modId xmlns:p14="http://schemas.microsoft.com/office/powerpoint/2010/main" val="3233919825"/>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5AECDBD7-25EB-B96E-18CC-F52DEC76E8F7}"/>
              </a:ext>
            </a:extLst>
          </p:cNvPr>
          <p:cNvSpPr>
            <a:spLocks noGrp="1"/>
          </p:cNvSpPr>
          <p:nvPr>
            <p:ph type="sldNum" sz="quarter" idx="12"/>
          </p:nvPr>
        </p:nvSpPr>
        <p:spPr/>
        <p:txBody>
          <a:bodyPr/>
          <a:lstStyle/>
          <a:p>
            <a:fld id="{2D9AFEC9-6166-40C2-8F97-1FB26DEE973E}" type="slidenum">
              <a:rPr lang="en-US" smtClean="0"/>
              <a:t>13</a:t>
            </a:fld>
            <a:endParaRPr lang="en-US" dirty="0"/>
          </a:p>
        </p:txBody>
      </p:sp>
    </p:spTree>
    <p:extLst>
      <p:ext uri="{BB962C8B-B14F-4D97-AF65-F5344CB8AC3E}">
        <p14:creationId xmlns:p14="http://schemas.microsoft.com/office/powerpoint/2010/main" val="1019718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67732-17FA-8D19-038D-DBAEED302F0A}"/>
              </a:ext>
            </a:extLst>
          </p:cNvPr>
          <p:cNvSpPr>
            <a:spLocks noGrp="1"/>
          </p:cNvSpPr>
          <p:nvPr>
            <p:ph type="title"/>
          </p:nvPr>
        </p:nvSpPr>
        <p:spPr>
          <a:xfrm>
            <a:off x="838200" y="1412488"/>
            <a:ext cx="2899189" cy="4363844"/>
          </a:xfrm>
        </p:spPr>
        <p:txBody>
          <a:bodyPr anchor="t">
            <a:normAutofit/>
          </a:bodyPr>
          <a:lstStyle/>
          <a:p>
            <a:r>
              <a:rPr lang="en-US" sz="4000" dirty="0">
                <a:solidFill>
                  <a:srgbClr val="FFFFFF"/>
                </a:solidFill>
              </a:rPr>
              <a:t>Knowledge check</a:t>
            </a:r>
          </a:p>
        </p:txBody>
      </p:sp>
      <p:sp>
        <p:nvSpPr>
          <p:cNvPr id="3" name="Content Placeholder 2">
            <a:extLst>
              <a:ext uri="{FF2B5EF4-FFF2-40B4-BE49-F238E27FC236}">
                <a16:creationId xmlns:a16="http://schemas.microsoft.com/office/drawing/2014/main" id="{BE8FAB0B-3712-9746-4479-1B885CD41D1F}"/>
              </a:ext>
            </a:extLst>
          </p:cNvPr>
          <p:cNvSpPr>
            <a:spLocks noGrp="1"/>
          </p:cNvSpPr>
          <p:nvPr>
            <p:ph sz="half" idx="1"/>
          </p:nvPr>
        </p:nvSpPr>
        <p:spPr>
          <a:xfrm>
            <a:off x="4380855" y="1412489"/>
            <a:ext cx="3427283" cy="4363844"/>
          </a:xfrm>
        </p:spPr>
        <p:txBody>
          <a:bodyPr>
            <a:normAutofit/>
          </a:bodyPr>
          <a:lstStyle/>
          <a:p>
            <a:pPr marL="342900" indent="-342900">
              <a:spcBef>
                <a:spcPts val="0"/>
              </a:spcBef>
              <a:spcAft>
                <a:spcPts val="600"/>
              </a:spcAft>
              <a:buFont typeface="+mj-lt"/>
              <a:buAutoNum type="arabicParenR"/>
            </a:pPr>
            <a:r>
              <a:rPr lang="en-US" sz="2000" dirty="0">
                <a:effectLst/>
                <a:latin typeface="Calibri" panose="020F0502020204030204" pitchFamily="34" charset="0"/>
                <a:ea typeface="Times New Roman" panose="02020603050405020304" pitchFamily="18" charset="0"/>
              </a:rPr>
              <a:t>Which of the below are measurement and assessment methods?</a:t>
            </a:r>
          </a:p>
          <a:p>
            <a:pPr marL="0" indent="0">
              <a:spcBef>
                <a:spcPts val="0"/>
              </a:spcBef>
              <a:spcAft>
                <a:spcPts val="600"/>
              </a:spcAft>
              <a:buNone/>
            </a:pPr>
            <a:endParaRPr lang="en-US" sz="2000" dirty="0">
              <a:effectLst/>
              <a:latin typeface="Calibri" panose="020F0502020204030204" pitchFamily="34" charset="0"/>
              <a:ea typeface="Times New Roman" panose="02020603050405020304" pitchFamily="18" charset="0"/>
            </a:endParaRPr>
          </a:p>
          <a:p>
            <a:pPr marL="342900" indent="-342900">
              <a:spcBef>
                <a:spcPts val="0"/>
              </a:spcBef>
              <a:spcAft>
                <a:spcPts val="600"/>
              </a:spcAft>
              <a:buAutoNum type="alphaUcParenR"/>
            </a:pPr>
            <a:r>
              <a:rPr lang="en-US" sz="2000" dirty="0">
                <a:latin typeface="Calibri" panose="020F0502020204030204" pitchFamily="34" charset="0"/>
                <a:ea typeface="Times New Roman" panose="02020603050405020304" pitchFamily="18" charset="0"/>
              </a:rPr>
              <a:t>Cronbach’s Alpha </a:t>
            </a:r>
          </a:p>
          <a:p>
            <a:pPr marL="342900" indent="-342900">
              <a:spcBef>
                <a:spcPts val="0"/>
              </a:spcBef>
              <a:spcAft>
                <a:spcPts val="600"/>
              </a:spcAft>
              <a:buAutoNum type="alphaUcParenR"/>
            </a:pPr>
            <a:r>
              <a:rPr lang="en-US" sz="2000" dirty="0">
                <a:effectLst/>
                <a:latin typeface="Calibri" panose="020F0502020204030204" pitchFamily="34" charset="0"/>
                <a:ea typeface="Times New Roman" panose="02020603050405020304" pitchFamily="18" charset="0"/>
              </a:rPr>
              <a:t>Principal Components Analysis</a:t>
            </a:r>
            <a:endParaRPr lang="en-US" sz="2000" dirty="0">
              <a:latin typeface="Calibri" panose="020F0502020204030204" pitchFamily="34" charset="0"/>
              <a:ea typeface="Times New Roman" panose="02020603050405020304" pitchFamily="18" charset="0"/>
            </a:endParaRPr>
          </a:p>
          <a:p>
            <a:pPr marL="342900" indent="-342900">
              <a:spcBef>
                <a:spcPts val="0"/>
              </a:spcBef>
              <a:spcAft>
                <a:spcPts val="600"/>
              </a:spcAft>
              <a:buAutoNum type="alphaUcParenR"/>
            </a:pPr>
            <a:r>
              <a:rPr lang="en-US" sz="2000" dirty="0">
                <a:effectLst/>
                <a:latin typeface="Calibri" panose="020F0502020204030204" pitchFamily="34" charset="0"/>
                <a:ea typeface="Times New Roman" panose="02020603050405020304" pitchFamily="18" charset="0"/>
              </a:rPr>
              <a:t>Factor Analysis</a:t>
            </a:r>
          </a:p>
          <a:p>
            <a:pPr marL="342900" indent="-342900">
              <a:spcBef>
                <a:spcPts val="0"/>
              </a:spcBef>
              <a:spcAft>
                <a:spcPts val="600"/>
              </a:spcAft>
              <a:buAutoNum type="alphaUcParenR"/>
            </a:pPr>
            <a:r>
              <a:rPr lang="en-US" sz="2000" dirty="0">
                <a:effectLst/>
                <a:latin typeface="Calibri" panose="020F0502020204030204" pitchFamily="34" charset="0"/>
                <a:ea typeface="Times New Roman" panose="02020603050405020304" pitchFamily="18" charset="0"/>
              </a:rPr>
              <a:t>Hierarchical Cluster Analysis</a:t>
            </a:r>
          </a:p>
          <a:p>
            <a:pPr marL="342900" indent="-342900">
              <a:spcBef>
                <a:spcPts val="0"/>
              </a:spcBef>
              <a:spcAft>
                <a:spcPts val="600"/>
              </a:spcAft>
              <a:buAutoNum type="alphaUcParenR"/>
            </a:pPr>
            <a:r>
              <a:rPr lang="en-US" sz="2000" dirty="0">
                <a:latin typeface="Calibri" panose="020F0502020204030204" pitchFamily="34" charset="0"/>
                <a:ea typeface="Times New Roman" panose="02020603050405020304" pitchFamily="18" charset="0"/>
              </a:rPr>
              <a:t>All of the above</a:t>
            </a:r>
            <a:endParaRPr lang="en-US" sz="2000" dirty="0">
              <a:effectLst/>
              <a:latin typeface="Calibri" panose="020F0502020204030204" pitchFamily="34" charset="0"/>
              <a:ea typeface="Times New Roman" panose="02020603050405020304" pitchFamily="18" charset="0"/>
            </a:endParaRPr>
          </a:p>
          <a:p>
            <a:pPr marL="342900" indent="-342900">
              <a:spcBef>
                <a:spcPts val="0"/>
              </a:spcBef>
              <a:spcAft>
                <a:spcPts val="600"/>
              </a:spcAft>
              <a:buAutoNum type="alphaUcParenR"/>
            </a:pPr>
            <a:endParaRPr lang="en-US" sz="2000" dirty="0">
              <a:latin typeface="Calibri" panose="020F0502020204030204" pitchFamily="34" charset="0"/>
              <a:ea typeface="Times New Roman" panose="02020603050405020304" pitchFamily="18" charset="0"/>
            </a:endParaRPr>
          </a:p>
          <a:p>
            <a:pPr marL="342900" indent="-342900">
              <a:spcBef>
                <a:spcPts val="0"/>
              </a:spcBef>
              <a:spcAft>
                <a:spcPts val="600"/>
              </a:spcAft>
              <a:buAutoNum type="alphaUcParenR"/>
            </a:pPr>
            <a:endParaRPr lang="en-US" sz="2000" dirty="0">
              <a:effectLst/>
              <a:latin typeface="Calibri" panose="020F0502020204030204" pitchFamily="34" charset="0"/>
              <a:ea typeface="Calibri" panose="020F0502020204030204" pitchFamily="34" charset="0"/>
            </a:endParaRPr>
          </a:p>
        </p:txBody>
      </p:sp>
      <p:cxnSp>
        <p:nvCxnSpPr>
          <p:cNvPr id="12" name="Straight Connector 11">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4013DA11-4961-DD8E-D6CD-BF541AF466F3}"/>
              </a:ext>
            </a:extLst>
          </p:cNvPr>
          <p:cNvSpPr>
            <a:spLocks noGrp="1"/>
          </p:cNvSpPr>
          <p:nvPr>
            <p:ph sz="half" idx="2"/>
          </p:nvPr>
        </p:nvSpPr>
        <p:spPr>
          <a:xfrm>
            <a:off x="8451604" y="1412489"/>
            <a:ext cx="3427281" cy="4363844"/>
          </a:xfrm>
        </p:spPr>
        <p:txBody>
          <a:bodyPr>
            <a:normAutofit/>
          </a:bodyPr>
          <a:lstStyle/>
          <a:p>
            <a:pPr marL="0" marR="0" lvl="0" indent="0">
              <a:spcBef>
                <a:spcPts val="0"/>
              </a:spcBef>
              <a:spcAft>
                <a:spcPts val="600"/>
              </a:spcAft>
              <a:buNone/>
            </a:pPr>
            <a:r>
              <a:rPr lang="en-US" sz="2000" dirty="0">
                <a:effectLst/>
                <a:latin typeface="Calibri" panose="020F0502020204030204" pitchFamily="34" charset="0"/>
                <a:ea typeface="Times New Roman" panose="02020603050405020304" pitchFamily="18" charset="0"/>
              </a:rPr>
              <a:t>2) Select the correct answer(s). What are the uses of measurement methods? (Select all that apply)</a:t>
            </a:r>
          </a:p>
          <a:p>
            <a:pPr marL="0" marR="0" lvl="0" indent="0">
              <a:spcBef>
                <a:spcPts val="0"/>
              </a:spcBef>
              <a:spcAft>
                <a:spcPts val="600"/>
              </a:spcAft>
              <a:buNone/>
            </a:pPr>
            <a:endParaRPr lang="en-US" sz="2000" dirty="0">
              <a:effectLst/>
              <a:latin typeface="Calibri" panose="020F0502020204030204" pitchFamily="34" charset="0"/>
              <a:ea typeface="Times New Roman" panose="02020603050405020304" pitchFamily="18" charset="0"/>
            </a:endParaRPr>
          </a:p>
          <a:p>
            <a:pPr marL="342900" indent="-342900">
              <a:spcBef>
                <a:spcPts val="0"/>
              </a:spcBef>
              <a:spcAft>
                <a:spcPts val="600"/>
              </a:spcAft>
              <a:buAutoNum type="alphaUcParenR"/>
            </a:pPr>
            <a:r>
              <a:rPr lang="en-US" sz="2000" dirty="0">
                <a:effectLst/>
                <a:latin typeface="Calibri" panose="020F0502020204030204" pitchFamily="34" charset="0"/>
                <a:ea typeface="Times New Roman" panose="02020603050405020304" pitchFamily="18" charset="0"/>
              </a:rPr>
              <a:t>To develop measures of behaviors and beliefs.</a:t>
            </a:r>
          </a:p>
          <a:p>
            <a:pPr marL="342900" indent="-342900">
              <a:spcBef>
                <a:spcPts val="0"/>
              </a:spcBef>
              <a:spcAft>
                <a:spcPts val="600"/>
              </a:spcAft>
              <a:buAutoNum type="alphaUcParenR"/>
            </a:pPr>
            <a:r>
              <a:rPr lang="en-US" sz="2000" dirty="0">
                <a:effectLst/>
                <a:latin typeface="Calibri" panose="020F0502020204030204" pitchFamily="34" charset="0"/>
                <a:ea typeface="Times New Roman" panose="02020603050405020304" pitchFamily="18" charset="0"/>
              </a:rPr>
              <a:t>To combine multiple variables that tap into the sam</a:t>
            </a:r>
            <a:r>
              <a:rPr lang="en-US" sz="2000" dirty="0">
                <a:latin typeface="Calibri" panose="020F0502020204030204" pitchFamily="34" charset="0"/>
                <a:ea typeface="Times New Roman" panose="02020603050405020304" pitchFamily="18" charset="0"/>
              </a:rPr>
              <a:t>e dimension, improving statistical power.</a:t>
            </a:r>
            <a:endParaRPr lang="en-US" sz="2000" dirty="0">
              <a:effectLst/>
              <a:latin typeface="Calibri" panose="020F0502020204030204" pitchFamily="34" charset="0"/>
              <a:ea typeface="Times New Roman" panose="02020603050405020304" pitchFamily="18" charset="0"/>
            </a:endParaRPr>
          </a:p>
          <a:p>
            <a:pPr marL="342900" indent="-342900">
              <a:spcBef>
                <a:spcPts val="0"/>
              </a:spcBef>
              <a:spcAft>
                <a:spcPts val="600"/>
              </a:spcAft>
              <a:buAutoNum type="alphaUcParenR"/>
            </a:pPr>
            <a:r>
              <a:rPr lang="en-US" sz="2000" dirty="0">
                <a:latin typeface="Calibri" panose="020F0502020204030204" pitchFamily="34" charset="0"/>
                <a:ea typeface="Times New Roman" panose="02020603050405020304" pitchFamily="18" charset="0"/>
              </a:rPr>
              <a:t>To create achievement tests. </a:t>
            </a:r>
            <a:endParaRPr lang="en-US" sz="2000" dirty="0">
              <a:effectLst/>
              <a:latin typeface="Calibri" panose="020F0502020204030204" pitchFamily="34" charset="0"/>
              <a:ea typeface="Calibri" panose="020F0502020204030204" pitchFamily="34" charset="0"/>
            </a:endParaRPr>
          </a:p>
          <a:p>
            <a:pPr marL="0" marR="0" lvl="0" indent="0">
              <a:spcBef>
                <a:spcPts val="0"/>
              </a:spcBef>
              <a:spcAft>
                <a:spcPts val="600"/>
              </a:spcAft>
              <a:buNone/>
            </a:pPr>
            <a:r>
              <a:rPr lang="en-US" sz="2000" dirty="0">
                <a:effectLst/>
                <a:latin typeface="Calibri" panose="020F0502020204030204" pitchFamily="34" charset="0"/>
                <a:ea typeface="Times New Roman" panose="02020603050405020304" pitchFamily="18" charset="0"/>
              </a:rPr>
              <a:t> </a:t>
            </a:r>
            <a:endParaRPr lang="en-US" sz="2000" dirty="0">
              <a:effectLst/>
              <a:latin typeface="Calibri" panose="020F0502020204030204" pitchFamily="34" charset="0"/>
              <a:ea typeface="Calibri" panose="020F0502020204030204" pitchFamily="34" charset="0"/>
            </a:endParaRPr>
          </a:p>
        </p:txBody>
      </p:sp>
      <p:sp>
        <p:nvSpPr>
          <p:cNvPr id="5" name="Slide Number Placeholder 4">
            <a:extLst>
              <a:ext uri="{FF2B5EF4-FFF2-40B4-BE49-F238E27FC236}">
                <a16:creationId xmlns:a16="http://schemas.microsoft.com/office/drawing/2014/main" id="{4F7B0D79-EB94-62C2-8979-C1FE6B1D4701}"/>
              </a:ext>
            </a:extLst>
          </p:cNvPr>
          <p:cNvSpPr>
            <a:spLocks noGrp="1"/>
          </p:cNvSpPr>
          <p:nvPr>
            <p:ph type="sldNum" sz="quarter" idx="12"/>
          </p:nvPr>
        </p:nvSpPr>
        <p:spPr>
          <a:xfrm>
            <a:off x="9202366" y="6356350"/>
            <a:ext cx="2151434" cy="365125"/>
          </a:xfrm>
        </p:spPr>
        <p:txBody>
          <a:bodyPr>
            <a:normAutofit/>
          </a:bodyPr>
          <a:lstStyle/>
          <a:p>
            <a:pPr>
              <a:spcAft>
                <a:spcPts val="600"/>
              </a:spcAft>
            </a:pPr>
            <a:fld id="{2D9AFEC9-6166-40C2-8F97-1FB26DEE973E}" type="slidenum">
              <a:rPr lang="en-US" smtClean="0"/>
              <a:pPr>
                <a:spcAft>
                  <a:spcPts val="600"/>
                </a:spcAft>
              </a:pPr>
              <a:t>14</a:t>
            </a:fld>
            <a:endParaRPr lang="en-US" dirty="0"/>
          </a:p>
        </p:txBody>
      </p:sp>
    </p:spTree>
    <p:extLst>
      <p:ext uri="{BB962C8B-B14F-4D97-AF65-F5344CB8AC3E}">
        <p14:creationId xmlns:p14="http://schemas.microsoft.com/office/powerpoint/2010/main" val="1972652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67732-17FA-8D19-038D-DBAEED302F0A}"/>
              </a:ext>
            </a:extLst>
          </p:cNvPr>
          <p:cNvSpPr>
            <a:spLocks noGrp="1"/>
          </p:cNvSpPr>
          <p:nvPr>
            <p:ph type="title"/>
          </p:nvPr>
        </p:nvSpPr>
        <p:spPr>
          <a:xfrm>
            <a:off x="838200" y="1412488"/>
            <a:ext cx="2899189" cy="4363844"/>
          </a:xfrm>
        </p:spPr>
        <p:txBody>
          <a:bodyPr anchor="t">
            <a:normAutofit/>
          </a:bodyPr>
          <a:lstStyle/>
          <a:p>
            <a:r>
              <a:rPr lang="en-US" sz="4000" dirty="0">
                <a:solidFill>
                  <a:srgbClr val="FFFFFF"/>
                </a:solidFill>
              </a:rPr>
              <a:t>Knowledge check </a:t>
            </a:r>
            <a:r>
              <a:rPr lang="en-US" sz="4000" dirty="0">
                <a:solidFill>
                  <a:srgbClr val="FFFF00"/>
                </a:solidFill>
              </a:rPr>
              <a:t>--</a:t>
            </a:r>
            <a:br>
              <a:rPr lang="en-US" sz="4000" dirty="0">
                <a:solidFill>
                  <a:srgbClr val="FFFF00"/>
                </a:solidFill>
              </a:rPr>
            </a:br>
            <a:r>
              <a:rPr lang="en-US" sz="4000" dirty="0">
                <a:solidFill>
                  <a:srgbClr val="FFFF00"/>
                </a:solidFill>
              </a:rPr>
              <a:t>Answers</a:t>
            </a:r>
            <a:endParaRPr lang="en-US" sz="4000" dirty="0">
              <a:solidFill>
                <a:srgbClr val="FFFFFF"/>
              </a:solidFill>
            </a:endParaRPr>
          </a:p>
        </p:txBody>
      </p:sp>
      <p:sp>
        <p:nvSpPr>
          <p:cNvPr id="3" name="Content Placeholder 2">
            <a:extLst>
              <a:ext uri="{FF2B5EF4-FFF2-40B4-BE49-F238E27FC236}">
                <a16:creationId xmlns:a16="http://schemas.microsoft.com/office/drawing/2014/main" id="{BE8FAB0B-3712-9746-4479-1B885CD41D1F}"/>
              </a:ext>
            </a:extLst>
          </p:cNvPr>
          <p:cNvSpPr>
            <a:spLocks noGrp="1"/>
          </p:cNvSpPr>
          <p:nvPr>
            <p:ph sz="half" idx="1"/>
          </p:nvPr>
        </p:nvSpPr>
        <p:spPr>
          <a:xfrm>
            <a:off x="4380855" y="1412489"/>
            <a:ext cx="3427283" cy="4363844"/>
          </a:xfrm>
        </p:spPr>
        <p:txBody>
          <a:bodyPr>
            <a:normAutofit/>
          </a:bodyPr>
          <a:lstStyle/>
          <a:p>
            <a:pPr marL="342900" indent="-342900">
              <a:spcBef>
                <a:spcPts val="0"/>
              </a:spcBef>
              <a:spcAft>
                <a:spcPts val="600"/>
              </a:spcAft>
              <a:buFont typeface="+mj-lt"/>
              <a:buAutoNum type="arabicParenR"/>
            </a:pPr>
            <a:r>
              <a:rPr lang="en-US" sz="2000" dirty="0">
                <a:effectLst/>
                <a:latin typeface="Calibri" panose="020F0502020204030204" pitchFamily="34" charset="0"/>
                <a:ea typeface="Times New Roman" panose="02020603050405020304" pitchFamily="18" charset="0"/>
              </a:rPr>
              <a:t>Which of the below are measurement and assessment methods?</a:t>
            </a:r>
          </a:p>
          <a:p>
            <a:pPr marL="0" indent="0">
              <a:spcBef>
                <a:spcPts val="0"/>
              </a:spcBef>
              <a:spcAft>
                <a:spcPts val="600"/>
              </a:spcAft>
              <a:buNone/>
            </a:pPr>
            <a:endParaRPr lang="en-US" sz="2000" dirty="0">
              <a:effectLst/>
              <a:latin typeface="Calibri" panose="020F0502020204030204" pitchFamily="34" charset="0"/>
              <a:ea typeface="Times New Roman" panose="02020603050405020304" pitchFamily="18" charset="0"/>
            </a:endParaRPr>
          </a:p>
          <a:p>
            <a:pPr marL="342900" indent="-342900">
              <a:spcBef>
                <a:spcPts val="0"/>
              </a:spcBef>
              <a:spcAft>
                <a:spcPts val="600"/>
              </a:spcAft>
              <a:buAutoNum type="alphaUcParenR"/>
            </a:pPr>
            <a:r>
              <a:rPr lang="en-US" sz="2000" dirty="0">
                <a:latin typeface="Calibri" panose="020F0502020204030204" pitchFamily="34" charset="0"/>
                <a:ea typeface="Times New Roman" panose="02020603050405020304" pitchFamily="18" charset="0"/>
              </a:rPr>
              <a:t>Cronbach’s Alpha </a:t>
            </a:r>
          </a:p>
          <a:p>
            <a:pPr marL="342900" indent="-342900">
              <a:spcBef>
                <a:spcPts val="0"/>
              </a:spcBef>
              <a:spcAft>
                <a:spcPts val="600"/>
              </a:spcAft>
              <a:buAutoNum type="alphaUcParenR"/>
            </a:pPr>
            <a:r>
              <a:rPr lang="en-US" sz="2000" dirty="0">
                <a:effectLst/>
                <a:latin typeface="Calibri" panose="020F0502020204030204" pitchFamily="34" charset="0"/>
                <a:ea typeface="Times New Roman" panose="02020603050405020304" pitchFamily="18" charset="0"/>
              </a:rPr>
              <a:t>Principal Components Analysis</a:t>
            </a:r>
            <a:endParaRPr lang="en-US" sz="2000" dirty="0">
              <a:latin typeface="Calibri" panose="020F0502020204030204" pitchFamily="34" charset="0"/>
              <a:ea typeface="Times New Roman" panose="02020603050405020304" pitchFamily="18" charset="0"/>
            </a:endParaRPr>
          </a:p>
          <a:p>
            <a:pPr marL="342900" indent="-342900">
              <a:spcBef>
                <a:spcPts val="0"/>
              </a:spcBef>
              <a:spcAft>
                <a:spcPts val="600"/>
              </a:spcAft>
              <a:buAutoNum type="alphaUcParenR"/>
            </a:pPr>
            <a:r>
              <a:rPr lang="en-US" sz="2000" dirty="0">
                <a:effectLst/>
                <a:latin typeface="Calibri" panose="020F0502020204030204" pitchFamily="34" charset="0"/>
                <a:ea typeface="Times New Roman" panose="02020603050405020304" pitchFamily="18" charset="0"/>
              </a:rPr>
              <a:t>Factor Analysis</a:t>
            </a:r>
          </a:p>
          <a:p>
            <a:pPr marL="342900" indent="-342900">
              <a:spcBef>
                <a:spcPts val="0"/>
              </a:spcBef>
              <a:spcAft>
                <a:spcPts val="600"/>
              </a:spcAft>
              <a:buAutoNum type="alphaUcParenR"/>
            </a:pPr>
            <a:r>
              <a:rPr lang="en-US" sz="2000" dirty="0">
                <a:effectLst/>
                <a:latin typeface="Calibri" panose="020F0502020204030204" pitchFamily="34" charset="0"/>
                <a:ea typeface="Times New Roman" panose="02020603050405020304" pitchFamily="18" charset="0"/>
              </a:rPr>
              <a:t>Hierarchical Cluster Analysis</a:t>
            </a:r>
          </a:p>
          <a:p>
            <a:pPr marL="342900" indent="-342900">
              <a:spcBef>
                <a:spcPts val="0"/>
              </a:spcBef>
              <a:spcAft>
                <a:spcPts val="600"/>
              </a:spcAft>
              <a:buAutoNum type="alphaUcParenR"/>
            </a:pPr>
            <a:r>
              <a:rPr lang="en-US" sz="2000" dirty="0">
                <a:highlight>
                  <a:srgbClr val="FFFF00"/>
                </a:highlight>
                <a:latin typeface="Calibri" panose="020F0502020204030204" pitchFamily="34" charset="0"/>
                <a:ea typeface="Times New Roman" panose="02020603050405020304" pitchFamily="18" charset="0"/>
              </a:rPr>
              <a:t>All of the above</a:t>
            </a:r>
            <a:endParaRPr lang="en-US" sz="2000" dirty="0">
              <a:effectLst/>
              <a:highlight>
                <a:srgbClr val="FFFF00"/>
              </a:highlight>
              <a:latin typeface="Calibri" panose="020F0502020204030204" pitchFamily="34" charset="0"/>
              <a:ea typeface="Times New Roman" panose="02020603050405020304" pitchFamily="18" charset="0"/>
            </a:endParaRPr>
          </a:p>
          <a:p>
            <a:pPr marL="342900" indent="-342900">
              <a:spcBef>
                <a:spcPts val="0"/>
              </a:spcBef>
              <a:spcAft>
                <a:spcPts val="600"/>
              </a:spcAft>
              <a:buAutoNum type="alphaUcParenR"/>
            </a:pPr>
            <a:endParaRPr lang="en-US" sz="2000" dirty="0">
              <a:latin typeface="Calibri" panose="020F0502020204030204" pitchFamily="34" charset="0"/>
              <a:ea typeface="Times New Roman" panose="02020603050405020304" pitchFamily="18" charset="0"/>
            </a:endParaRPr>
          </a:p>
          <a:p>
            <a:pPr marL="342900" indent="-342900">
              <a:spcBef>
                <a:spcPts val="0"/>
              </a:spcBef>
              <a:spcAft>
                <a:spcPts val="600"/>
              </a:spcAft>
              <a:buAutoNum type="alphaUcParenR"/>
            </a:pPr>
            <a:endParaRPr lang="en-US" sz="2000" dirty="0">
              <a:effectLst/>
              <a:latin typeface="Calibri" panose="020F0502020204030204" pitchFamily="34" charset="0"/>
              <a:ea typeface="Calibri" panose="020F0502020204030204" pitchFamily="34" charset="0"/>
            </a:endParaRPr>
          </a:p>
        </p:txBody>
      </p:sp>
      <p:cxnSp>
        <p:nvCxnSpPr>
          <p:cNvPr id="12" name="Straight Connector 11">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4013DA11-4961-DD8E-D6CD-BF541AF466F3}"/>
              </a:ext>
            </a:extLst>
          </p:cNvPr>
          <p:cNvSpPr>
            <a:spLocks noGrp="1"/>
          </p:cNvSpPr>
          <p:nvPr>
            <p:ph sz="half" idx="2"/>
          </p:nvPr>
        </p:nvSpPr>
        <p:spPr>
          <a:xfrm>
            <a:off x="8451604" y="1412489"/>
            <a:ext cx="3427281" cy="4363844"/>
          </a:xfrm>
        </p:spPr>
        <p:txBody>
          <a:bodyPr>
            <a:normAutofit/>
          </a:bodyPr>
          <a:lstStyle/>
          <a:p>
            <a:pPr marL="0" marR="0" lvl="0" indent="0">
              <a:spcBef>
                <a:spcPts val="0"/>
              </a:spcBef>
              <a:spcAft>
                <a:spcPts val="600"/>
              </a:spcAft>
              <a:buNone/>
            </a:pPr>
            <a:r>
              <a:rPr lang="en-US" sz="2000" dirty="0">
                <a:effectLst/>
                <a:latin typeface="Calibri" panose="020F0502020204030204" pitchFamily="34" charset="0"/>
                <a:ea typeface="Times New Roman" panose="02020603050405020304" pitchFamily="18" charset="0"/>
              </a:rPr>
              <a:t>2) Select the correct answer(s). What are the uses of measurement methods? (Select all that apply)</a:t>
            </a:r>
          </a:p>
          <a:p>
            <a:pPr marL="0" marR="0" lvl="0" indent="0">
              <a:spcBef>
                <a:spcPts val="0"/>
              </a:spcBef>
              <a:spcAft>
                <a:spcPts val="600"/>
              </a:spcAft>
              <a:buNone/>
            </a:pPr>
            <a:endParaRPr lang="en-US" sz="2000" dirty="0">
              <a:effectLst/>
              <a:latin typeface="Calibri" panose="020F0502020204030204" pitchFamily="34" charset="0"/>
              <a:ea typeface="Times New Roman" panose="02020603050405020304" pitchFamily="18" charset="0"/>
            </a:endParaRPr>
          </a:p>
          <a:p>
            <a:pPr marL="342900" indent="-342900">
              <a:spcBef>
                <a:spcPts val="0"/>
              </a:spcBef>
              <a:spcAft>
                <a:spcPts val="600"/>
              </a:spcAft>
              <a:buAutoNum type="alphaUcParenR"/>
            </a:pPr>
            <a:r>
              <a:rPr lang="en-US" sz="2000" dirty="0">
                <a:effectLst/>
                <a:highlight>
                  <a:srgbClr val="FFFF00"/>
                </a:highlight>
                <a:latin typeface="Calibri" panose="020F0502020204030204" pitchFamily="34" charset="0"/>
                <a:ea typeface="Times New Roman" panose="02020603050405020304" pitchFamily="18" charset="0"/>
              </a:rPr>
              <a:t>To develop measures of behaviors and beliefs.</a:t>
            </a:r>
          </a:p>
          <a:p>
            <a:pPr marL="342900" indent="-342900">
              <a:spcBef>
                <a:spcPts val="0"/>
              </a:spcBef>
              <a:spcAft>
                <a:spcPts val="600"/>
              </a:spcAft>
              <a:buAutoNum type="alphaUcParenR"/>
            </a:pPr>
            <a:r>
              <a:rPr lang="en-US" sz="2000" dirty="0">
                <a:effectLst/>
                <a:highlight>
                  <a:srgbClr val="FFFF00"/>
                </a:highlight>
                <a:latin typeface="Calibri" panose="020F0502020204030204" pitchFamily="34" charset="0"/>
                <a:ea typeface="Times New Roman" panose="02020603050405020304" pitchFamily="18" charset="0"/>
              </a:rPr>
              <a:t>To combine multiple variables that tap into the sam</a:t>
            </a:r>
            <a:r>
              <a:rPr lang="en-US" sz="2000" dirty="0">
                <a:highlight>
                  <a:srgbClr val="FFFF00"/>
                </a:highlight>
                <a:latin typeface="Calibri" panose="020F0502020204030204" pitchFamily="34" charset="0"/>
                <a:ea typeface="Times New Roman" panose="02020603050405020304" pitchFamily="18" charset="0"/>
              </a:rPr>
              <a:t>e dimension, improving statistical power.</a:t>
            </a:r>
            <a:endParaRPr lang="en-US" sz="2000" dirty="0">
              <a:effectLst/>
              <a:highlight>
                <a:srgbClr val="FFFF00"/>
              </a:highlight>
              <a:latin typeface="Calibri" panose="020F0502020204030204" pitchFamily="34" charset="0"/>
              <a:ea typeface="Times New Roman" panose="02020603050405020304" pitchFamily="18" charset="0"/>
            </a:endParaRPr>
          </a:p>
          <a:p>
            <a:pPr marL="342900" indent="-342900">
              <a:spcBef>
                <a:spcPts val="0"/>
              </a:spcBef>
              <a:spcAft>
                <a:spcPts val="600"/>
              </a:spcAft>
              <a:buAutoNum type="alphaUcParenR"/>
            </a:pPr>
            <a:r>
              <a:rPr lang="en-US" sz="2000" dirty="0">
                <a:highlight>
                  <a:srgbClr val="FFFF00"/>
                </a:highlight>
                <a:latin typeface="Calibri" panose="020F0502020204030204" pitchFamily="34" charset="0"/>
                <a:ea typeface="Times New Roman" panose="02020603050405020304" pitchFamily="18" charset="0"/>
              </a:rPr>
              <a:t>To create achievement tests. </a:t>
            </a:r>
            <a:endParaRPr lang="en-US" sz="2000" dirty="0">
              <a:effectLst/>
              <a:highlight>
                <a:srgbClr val="FFFF00"/>
              </a:highlight>
              <a:latin typeface="Calibri" panose="020F0502020204030204" pitchFamily="34" charset="0"/>
              <a:ea typeface="Calibri" panose="020F0502020204030204" pitchFamily="34" charset="0"/>
            </a:endParaRPr>
          </a:p>
          <a:p>
            <a:pPr marL="0" marR="0" lvl="0" indent="0">
              <a:spcBef>
                <a:spcPts val="0"/>
              </a:spcBef>
              <a:spcAft>
                <a:spcPts val="600"/>
              </a:spcAft>
              <a:buNone/>
            </a:pPr>
            <a:r>
              <a:rPr lang="en-US" sz="2000" dirty="0">
                <a:effectLst/>
                <a:latin typeface="Calibri" panose="020F0502020204030204" pitchFamily="34" charset="0"/>
                <a:ea typeface="Times New Roman" panose="02020603050405020304" pitchFamily="18" charset="0"/>
              </a:rPr>
              <a:t> </a:t>
            </a:r>
            <a:endParaRPr lang="en-US" sz="2000" dirty="0">
              <a:effectLst/>
              <a:latin typeface="Calibri" panose="020F0502020204030204" pitchFamily="34" charset="0"/>
              <a:ea typeface="Calibri" panose="020F0502020204030204" pitchFamily="34" charset="0"/>
            </a:endParaRPr>
          </a:p>
        </p:txBody>
      </p:sp>
      <p:sp>
        <p:nvSpPr>
          <p:cNvPr id="5" name="Slide Number Placeholder 4">
            <a:extLst>
              <a:ext uri="{FF2B5EF4-FFF2-40B4-BE49-F238E27FC236}">
                <a16:creationId xmlns:a16="http://schemas.microsoft.com/office/drawing/2014/main" id="{4F7B0D79-EB94-62C2-8979-C1FE6B1D4701}"/>
              </a:ext>
            </a:extLst>
          </p:cNvPr>
          <p:cNvSpPr>
            <a:spLocks noGrp="1"/>
          </p:cNvSpPr>
          <p:nvPr>
            <p:ph type="sldNum" sz="quarter" idx="12"/>
          </p:nvPr>
        </p:nvSpPr>
        <p:spPr>
          <a:xfrm>
            <a:off x="9202366" y="6356350"/>
            <a:ext cx="2151434" cy="365125"/>
          </a:xfrm>
        </p:spPr>
        <p:txBody>
          <a:bodyPr>
            <a:normAutofit/>
          </a:bodyPr>
          <a:lstStyle/>
          <a:p>
            <a:pPr>
              <a:spcAft>
                <a:spcPts val="600"/>
              </a:spcAft>
            </a:pPr>
            <a:fld id="{2D9AFEC9-6166-40C2-8F97-1FB26DEE973E}" type="slidenum">
              <a:rPr lang="en-US" smtClean="0"/>
              <a:pPr>
                <a:spcAft>
                  <a:spcPts val="600"/>
                </a:spcAft>
              </a:pPr>
              <a:t>15</a:t>
            </a:fld>
            <a:endParaRPr lang="en-US" dirty="0"/>
          </a:p>
        </p:txBody>
      </p:sp>
    </p:spTree>
    <p:extLst>
      <p:ext uri="{BB962C8B-B14F-4D97-AF65-F5344CB8AC3E}">
        <p14:creationId xmlns:p14="http://schemas.microsoft.com/office/powerpoint/2010/main" val="1304060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D3655-9B00-44DF-A2D7-5F61A7C454B1}"/>
              </a:ext>
            </a:extLst>
          </p:cNvPr>
          <p:cNvSpPr>
            <a:spLocks noGrp="1"/>
          </p:cNvSpPr>
          <p:nvPr>
            <p:ph type="title"/>
          </p:nvPr>
        </p:nvSpPr>
        <p:spPr/>
        <p:txBody>
          <a:bodyPr/>
          <a:lstStyle/>
          <a:p>
            <a:r>
              <a:rPr lang="en-US" dirty="0"/>
              <a:t>Appendix A</a:t>
            </a:r>
          </a:p>
        </p:txBody>
      </p:sp>
      <p:sp>
        <p:nvSpPr>
          <p:cNvPr id="3" name="Text Placeholder 2">
            <a:extLst>
              <a:ext uri="{FF2B5EF4-FFF2-40B4-BE49-F238E27FC236}">
                <a16:creationId xmlns:a16="http://schemas.microsoft.com/office/drawing/2014/main" id="{E1E947CB-A8A5-49A0-9F11-D6D573503592}"/>
              </a:ext>
            </a:extLst>
          </p:cNvPr>
          <p:cNvSpPr>
            <a:spLocks noGrp="1"/>
          </p:cNvSpPr>
          <p:nvPr>
            <p:ph type="body" idx="1"/>
          </p:nvPr>
        </p:nvSpPr>
        <p:spPr/>
        <p:txBody>
          <a:bodyPr/>
          <a:lstStyle/>
          <a:p>
            <a:r>
              <a:rPr lang="en-US" dirty="0"/>
              <a:t>How to do a 1) Hierarchical Cluster Analysis, 2) Dendrogram, 3) Cronbach’s alpha, and 4) Factor Analysis in SPSS </a:t>
            </a:r>
          </a:p>
        </p:txBody>
      </p:sp>
      <p:sp>
        <p:nvSpPr>
          <p:cNvPr id="4" name="Slide Number Placeholder 3">
            <a:extLst>
              <a:ext uri="{FF2B5EF4-FFF2-40B4-BE49-F238E27FC236}">
                <a16:creationId xmlns:a16="http://schemas.microsoft.com/office/drawing/2014/main" id="{3EB993B1-7C6B-3A17-EB9B-917085B87158}"/>
              </a:ext>
            </a:extLst>
          </p:cNvPr>
          <p:cNvSpPr>
            <a:spLocks noGrp="1"/>
          </p:cNvSpPr>
          <p:nvPr>
            <p:ph type="sldNum" sz="quarter" idx="12"/>
          </p:nvPr>
        </p:nvSpPr>
        <p:spPr/>
        <p:txBody>
          <a:bodyPr/>
          <a:lstStyle/>
          <a:p>
            <a:fld id="{2D9AFEC9-6166-40C2-8F97-1FB26DEE973E}" type="slidenum">
              <a:rPr lang="en-US" smtClean="0"/>
              <a:t>16</a:t>
            </a:fld>
            <a:endParaRPr lang="en-US" dirty="0"/>
          </a:p>
        </p:txBody>
      </p:sp>
    </p:spTree>
    <p:extLst>
      <p:ext uri="{BB962C8B-B14F-4D97-AF65-F5344CB8AC3E}">
        <p14:creationId xmlns:p14="http://schemas.microsoft.com/office/powerpoint/2010/main" val="1867872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CCD85-E815-FA17-2BEC-D9FCCC428AB1}"/>
              </a:ext>
            </a:extLst>
          </p:cNvPr>
          <p:cNvPicPr>
            <a:picLocks noChangeAspect="1"/>
          </p:cNvPicPr>
          <p:nvPr/>
        </p:nvPicPr>
        <p:blipFill>
          <a:blip r:embed="rId2"/>
          <a:stretch>
            <a:fillRect/>
          </a:stretch>
        </p:blipFill>
        <p:spPr>
          <a:xfrm>
            <a:off x="2190205" y="494890"/>
            <a:ext cx="7811590" cy="5868219"/>
          </a:xfrm>
          <a:prstGeom prst="rect">
            <a:avLst/>
          </a:prstGeom>
        </p:spPr>
      </p:pic>
      <p:sp>
        <p:nvSpPr>
          <p:cNvPr id="4" name="Rectangle 3">
            <a:extLst>
              <a:ext uri="{FF2B5EF4-FFF2-40B4-BE49-F238E27FC236}">
                <a16:creationId xmlns:a16="http://schemas.microsoft.com/office/drawing/2014/main" id="{F7C56E72-786D-8DBC-24BC-F8FE5AF50976}"/>
              </a:ext>
            </a:extLst>
          </p:cNvPr>
          <p:cNvSpPr/>
          <p:nvPr/>
        </p:nvSpPr>
        <p:spPr>
          <a:xfrm>
            <a:off x="8192278" y="4030824"/>
            <a:ext cx="1707502" cy="27991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B6C8AF9-FD51-824E-7383-27A5CF5F9E99}"/>
              </a:ext>
            </a:extLst>
          </p:cNvPr>
          <p:cNvSpPr txBox="1"/>
          <p:nvPr/>
        </p:nvSpPr>
        <p:spPr>
          <a:xfrm>
            <a:off x="192946" y="1979802"/>
            <a:ext cx="2759978" cy="646331"/>
          </a:xfrm>
          <a:prstGeom prst="rect">
            <a:avLst/>
          </a:prstGeom>
          <a:noFill/>
        </p:spPr>
        <p:txBody>
          <a:bodyPr wrap="square" rtlCol="0">
            <a:spAutoFit/>
          </a:bodyPr>
          <a:lstStyle/>
          <a:p>
            <a:r>
              <a:rPr lang="en-US" dirty="0"/>
              <a:t>Hierarchical Cluster Analysis</a:t>
            </a:r>
          </a:p>
        </p:txBody>
      </p:sp>
    </p:spTree>
    <p:extLst>
      <p:ext uri="{BB962C8B-B14F-4D97-AF65-F5344CB8AC3E}">
        <p14:creationId xmlns:p14="http://schemas.microsoft.com/office/powerpoint/2010/main" val="11216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259C12-6911-7E83-561A-D2848C325344}"/>
              </a:ext>
            </a:extLst>
          </p:cNvPr>
          <p:cNvSpPr txBox="1"/>
          <p:nvPr/>
        </p:nvSpPr>
        <p:spPr>
          <a:xfrm>
            <a:off x="511728" y="1971413"/>
            <a:ext cx="2759978" cy="923330"/>
          </a:xfrm>
          <a:prstGeom prst="rect">
            <a:avLst/>
          </a:prstGeom>
          <a:noFill/>
        </p:spPr>
        <p:txBody>
          <a:bodyPr wrap="square" rtlCol="0">
            <a:spAutoFit/>
          </a:bodyPr>
          <a:lstStyle/>
          <a:p>
            <a:r>
              <a:rPr lang="en-US" dirty="0"/>
              <a:t>Hierarchical Cluster Analysis </a:t>
            </a:r>
          </a:p>
          <a:p>
            <a:r>
              <a:rPr lang="en-US" dirty="0"/>
              <a:t>with a Dendrogram</a:t>
            </a:r>
          </a:p>
        </p:txBody>
      </p:sp>
      <p:pic>
        <p:nvPicPr>
          <p:cNvPr id="6" name="Picture 5">
            <a:extLst>
              <a:ext uri="{FF2B5EF4-FFF2-40B4-BE49-F238E27FC236}">
                <a16:creationId xmlns:a16="http://schemas.microsoft.com/office/drawing/2014/main" id="{837A81F5-A1EB-B87A-1196-6D0F40CBA581}"/>
              </a:ext>
            </a:extLst>
          </p:cNvPr>
          <p:cNvPicPr>
            <a:picLocks noChangeAspect="1"/>
          </p:cNvPicPr>
          <p:nvPr/>
        </p:nvPicPr>
        <p:blipFill>
          <a:blip r:embed="rId2"/>
          <a:stretch>
            <a:fillRect/>
          </a:stretch>
        </p:blipFill>
        <p:spPr>
          <a:xfrm>
            <a:off x="4140079" y="0"/>
            <a:ext cx="3911842" cy="6858000"/>
          </a:xfrm>
          <a:prstGeom prst="rect">
            <a:avLst/>
          </a:prstGeom>
        </p:spPr>
      </p:pic>
      <p:sp>
        <p:nvSpPr>
          <p:cNvPr id="7" name="Rectangle 6">
            <a:extLst>
              <a:ext uri="{FF2B5EF4-FFF2-40B4-BE49-F238E27FC236}">
                <a16:creationId xmlns:a16="http://schemas.microsoft.com/office/drawing/2014/main" id="{8D4DEFEF-EB3D-3464-410F-F1BD74F06DE8}"/>
              </a:ext>
            </a:extLst>
          </p:cNvPr>
          <p:cNvSpPr/>
          <p:nvPr/>
        </p:nvSpPr>
        <p:spPr>
          <a:xfrm>
            <a:off x="4299787" y="3938545"/>
            <a:ext cx="1707502" cy="27991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Tree>
    <p:extLst>
      <p:ext uri="{BB962C8B-B14F-4D97-AF65-F5344CB8AC3E}">
        <p14:creationId xmlns:p14="http://schemas.microsoft.com/office/powerpoint/2010/main" val="1923369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D507D-BA90-1868-7810-AD89FAF2F61D}"/>
              </a:ext>
            </a:extLst>
          </p:cNvPr>
          <p:cNvSpPr>
            <a:spLocks noGrp="1"/>
          </p:cNvSpPr>
          <p:nvPr>
            <p:ph type="title"/>
          </p:nvPr>
        </p:nvSpPr>
        <p:spPr/>
        <p:txBody>
          <a:bodyPr/>
          <a:lstStyle/>
          <a:p>
            <a:r>
              <a:rPr lang="en-US" dirty="0"/>
              <a:t>Dendrogram</a:t>
            </a:r>
          </a:p>
        </p:txBody>
      </p:sp>
      <p:pic>
        <p:nvPicPr>
          <p:cNvPr id="5" name="Content Placeholder 4">
            <a:extLst>
              <a:ext uri="{FF2B5EF4-FFF2-40B4-BE49-F238E27FC236}">
                <a16:creationId xmlns:a16="http://schemas.microsoft.com/office/drawing/2014/main" id="{BEAF8BD2-6DCB-F645-4000-6F205B6EE8D6}"/>
              </a:ext>
            </a:extLst>
          </p:cNvPr>
          <p:cNvPicPr>
            <a:picLocks noGrp="1" noChangeAspect="1"/>
          </p:cNvPicPr>
          <p:nvPr>
            <p:ph idx="1"/>
          </p:nvPr>
        </p:nvPicPr>
        <p:blipFill>
          <a:blip r:embed="rId2"/>
          <a:stretch>
            <a:fillRect/>
          </a:stretch>
        </p:blipFill>
        <p:spPr>
          <a:xfrm>
            <a:off x="3627591" y="1825625"/>
            <a:ext cx="4936817" cy="4351338"/>
          </a:xfrm>
        </p:spPr>
      </p:pic>
    </p:spTree>
    <p:extLst>
      <p:ext uri="{BB962C8B-B14F-4D97-AF65-F5344CB8AC3E}">
        <p14:creationId xmlns:p14="http://schemas.microsoft.com/office/powerpoint/2010/main" val="3732081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844A05-2629-A611-915D-A6286781C077}"/>
              </a:ext>
            </a:extLst>
          </p:cNvPr>
          <p:cNvSpPr>
            <a:spLocks noGrp="1"/>
          </p:cNvSpPr>
          <p:nvPr>
            <p:ph type="title"/>
          </p:nvPr>
        </p:nvSpPr>
        <p:spPr>
          <a:xfrm>
            <a:off x="1043631" y="809898"/>
            <a:ext cx="10173010" cy="1554480"/>
          </a:xfrm>
        </p:spPr>
        <p:txBody>
          <a:bodyPr anchor="ctr">
            <a:normAutofit/>
          </a:bodyPr>
          <a:lstStyle/>
          <a:p>
            <a:r>
              <a:rPr lang="en-US" sz="4800" dirty="0"/>
              <a:t>Measurement and Assessment</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56D6544-DF70-A2B7-CB7A-7666ABE9B6C8}"/>
              </a:ext>
            </a:extLst>
          </p:cNvPr>
          <p:cNvGraphicFramePr>
            <a:graphicFrameLocks noGrp="1"/>
          </p:cNvGraphicFramePr>
          <p:nvPr>
            <p:ph idx="1"/>
            <p:extLst>
              <p:ext uri="{D42A27DB-BD31-4B8C-83A1-F6EECF244321}">
                <p14:modId xmlns:p14="http://schemas.microsoft.com/office/powerpoint/2010/main" val="277431466"/>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0364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0D83CE-83C1-8597-264E-F78A92AE3A14}"/>
              </a:ext>
            </a:extLst>
          </p:cNvPr>
          <p:cNvPicPr>
            <a:picLocks noChangeAspect="1"/>
          </p:cNvPicPr>
          <p:nvPr/>
        </p:nvPicPr>
        <p:blipFill>
          <a:blip r:embed="rId2"/>
          <a:stretch>
            <a:fillRect/>
          </a:stretch>
        </p:blipFill>
        <p:spPr>
          <a:xfrm>
            <a:off x="3371470" y="532996"/>
            <a:ext cx="5449060" cy="5792008"/>
          </a:xfrm>
          <a:prstGeom prst="rect">
            <a:avLst/>
          </a:prstGeom>
        </p:spPr>
      </p:pic>
      <p:sp>
        <p:nvSpPr>
          <p:cNvPr id="4" name="Rectangle 3">
            <a:extLst>
              <a:ext uri="{FF2B5EF4-FFF2-40B4-BE49-F238E27FC236}">
                <a16:creationId xmlns:a16="http://schemas.microsoft.com/office/drawing/2014/main" id="{F46A9E21-53E8-5AB6-4BC4-973BA30D76DF}"/>
              </a:ext>
            </a:extLst>
          </p:cNvPr>
          <p:cNvSpPr/>
          <p:nvPr/>
        </p:nvSpPr>
        <p:spPr>
          <a:xfrm>
            <a:off x="5836757" y="3948273"/>
            <a:ext cx="1707502" cy="27991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DC23BFD-AF5C-F5D5-2A99-D7D026561D22}"/>
              </a:ext>
            </a:extLst>
          </p:cNvPr>
          <p:cNvSpPr txBox="1"/>
          <p:nvPr/>
        </p:nvSpPr>
        <p:spPr>
          <a:xfrm>
            <a:off x="194553" y="1702340"/>
            <a:ext cx="2178996" cy="369332"/>
          </a:xfrm>
          <a:prstGeom prst="rect">
            <a:avLst/>
          </a:prstGeom>
          <a:noFill/>
        </p:spPr>
        <p:txBody>
          <a:bodyPr wrap="square" rtlCol="0">
            <a:spAutoFit/>
          </a:bodyPr>
          <a:lstStyle/>
          <a:p>
            <a:r>
              <a:rPr lang="en-US" dirty="0"/>
              <a:t>Cronbach’s Alpha</a:t>
            </a:r>
          </a:p>
        </p:txBody>
      </p:sp>
    </p:spTree>
    <p:extLst>
      <p:ext uri="{BB962C8B-B14F-4D97-AF65-F5344CB8AC3E}">
        <p14:creationId xmlns:p14="http://schemas.microsoft.com/office/powerpoint/2010/main" val="2940701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C14100-D325-5600-5DCD-54BCC3012238}"/>
              </a:ext>
            </a:extLst>
          </p:cNvPr>
          <p:cNvPicPr>
            <a:picLocks noChangeAspect="1"/>
          </p:cNvPicPr>
          <p:nvPr/>
        </p:nvPicPr>
        <p:blipFill>
          <a:blip r:embed="rId2"/>
          <a:stretch>
            <a:fillRect/>
          </a:stretch>
        </p:blipFill>
        <p:spPr>
          <a:xfrm>
            <a:off x="0" y="0"/>
            <a:ext cx="5542221" cy="6858000"/>
          </a:xfrm>
          <a:prstGeom prst="rect">
            <a:avLst/>
          </a:prstGeom>
        </p:spPr>
      </p:pic>
      <p:pic>
        <p:nvPicPr>
          <p:cNvPr id="5" name="Picture 4">
            <a:extLst>
              <a:ext uri="{FF2B5EF4-FFF2-40B4-BE49-F238E27FC236}">
                <a16:creationId xmlns:a16="http://schemas.microsoft.com/office/drawing/2014/main" id="{1188B2A3-940C-8536-CB38-532B63FA4863}"/>
              </a:ext>
            </a:extLst>
          </p:cNvPr>
          <p:cNvPicPr>
            <a:picLocks noChangeAspect="1"/>
          </p:cNvPicPr>
          <p:nvPr/>
        </p:nvPicPr>
        <p:blipFill>
          <a:blip r:embed="rId3"/>
          <a:stretch>
            <a:fillRect/>
          </a:stretch>
        </p:blipFill>
        <p:spPr>
          <a:xfrm>
            <a:off x="6696075" y="2628900"/>
            <a:ext cx="5495925" cy="4229100"/>
          </a:xfrm>
          <a:prstGeom prst="rect">
            <a:avLst/>
          </a:prstGeom>
        </p:spPr>
      </p:pic>
      <p:sp>
        <p:nvSpPr>
          <p:cNvPr id="6" name="TextBox 5">
            <a:extLst>
              <a:ext uri="{FF2B5EF4-FFF2-40B4-BE49-F238E27FC236}">
                <a16:creationId xmlns:a16="http://schemas.microsoft.com/office/drawing/2014/main" id="{ACC7EB3F-3D8E-5DD9-33E5-AE628519C22D}"/>
              </a:ext>
            </a:extLst>
          </p:cNvPr>
          <p:cNvSpPr txBox="1"/>
          <p:nvPr/>
        </p:nvSpPr>
        <p:spPr>
          <a:xfrm>
            <a:off x="6096000" y="214009"/>
            <a:ext cx="2178996" cy="369332"/>
          </a:xfrm>
          <a:prstGeom prst="rect">
            <a:avLst/>
          </a:prstGeom>
          <a:noFill/>
        </p:spPr>
        <p:txBody>
          <a:bodyPr wrap="square" rtlCol="0">
            <a:spAutoFit/>
          </a:bodyPr>
          <a:lstStyle/>
          <a:p>
            <a:r>
              <a:rPr lang="en-US" dirty="0"/>
              <a:t>Cronbach’s Alpha</a:t>
            </a:r>
          </a:p>
        </p:txBody>
      </p:sp>
    </p:spTree>
    <p:extLst>
      <p:ext uri="{BB962C8B-B14F-4D97-AF65-F5344CB8AC3E}">
        <p14:creationId xmlns:p14="http://schemas.microsoft.com/office/powerpoint/2010/main" val="2381992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8DD6C9-2100-C0D7-205B-57AAA5F40C4F}"/>
              </a:ext>
            </a:extLst>
          </p:cNvPr>
          <p:cNvPicPr>
            <a:picLocks noChangeAspect="1"/>
          </p:cNvPicPr>
          <p:nvPr/>
        </p:nvPicPr>
        <p:blipFill>
          <a:blip r:embed="rId2"/>
          <a:stretch>
            <a:fillRect/>
          </a:stretch>
        </p:blipFill>
        <p:spPr>
          <a:xfrm>
            <a:off x="3819207" y="513943"/>
            <a:ext cx="4553585" cy="5830114"/>
          </a:xfrm>
          <a:prstGeom prst="rect">
            <a:avLst/>
          </a:prstGeom>
        </p:spPr>
      </p:pic>
      <p:sp>
        <p:nvSpPr>
          <p:cNvPr id="4" name="TextBox 3">
            <a:extLst>
              <a:ext uri="{FF2B5EF4-FFF2-40B4-BE49-F238E27FC236}">
                <a16:creationId xmlns:a16="http://schemas.microsoft.com/office/drawing/2014/main" id="{6F4EF2C7-7572-7E45-8A12-75855C05C740}"/>
              </a:ext>
            </a:extLst>
          </p:cNvPr>
          <p:cNvSpPr txBox="1"/>
          <p:nvPr/>
        </p:nvSpPr>
        <p:spPr>
          <a:xfrm>
            <a:off x="457200" y="1663430"/>
            <a:ext cx="1332689" cy="646331"/>
          </a:xfrm>
          <a:prstGeom prst="rect">
            <a:avLst/>
          </a:prstGeom>
          <a:noFill/>
        </p:spPr>
        <p:txBody>
          <a:bodyPr wrap="square" rtlCol="0">
            <a:spAutoFit/>
          </a:bodyPr>
          <a:lstStyle/>
          <a:p>
            <a:r>
              <a:rPr lang="en-US" dirty="0"/>
              <a:t>Factor Analysis</a:t>
            </a:r>
          </a:p>
        </p:txBody>
      </p:sp>
      <p:sp>
        <p:nvSpPr>
          <p:cNvPr id="5" name="Rectangle 4">
            <a:extLst>
              <a:ext uri="{FF2B5EF4-FFF2-40B4-BE49-F238E27FC236}">
                <a16:creationId xmlns:a16="http://schemas.microsoft.com/office/drawing/2014/main" id="{8A9F863D-F46B-315B-19E1-73171048E060}"/>
              </a:ext>
            </a:extLst>
          </p:cNvPr>
          <p:cNvSpPr/>
          <p:nvPr/>
        </p:nvSpPr>
        <p:spPr>
          <a:xfrm>
            <a:off x="6225863" y="3675899"/>
            <a:ext cx="1707502" cy="27991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6671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FF5C29-3C9E-6132-5036-31A2FE22A6AA}"/>
              </a:ext>
            </a:extLst>
          </p:cNvPr>
          <p:cNvPicPr>
            <a:picLocks noChangeAspect="1"/>
          </p:cNvPicPr>
          <p:nvPr/>
        </p:nvPicPr>
        <p:blipFill>
          <a:blip r:embed="rId2"/>
          <a:stretch>
            <a:fillRect/>
          </a:stretch>
        </p:blipFill>
        <p:spPr>
          <a:xfrm>
            <a:off x="3572435" y="0"/>
            <a:ext cx="5047129" cy="6858000"/>
          </a:xfrm>
          <a:prstGeom prst="rect">
            <a:avLst/>
          </a:prstGeom>
        </p:spPr>
      </p:pic>
      <p:sp>
        <p:nvSpPr>
          <p:cNvPr id="4" name="TextBox 3">
            <a:extLst>
              <a:ext uri="{FF2B5EF4-FFF2-40B4-BE49-F238E27FC236}">
                <a16:creationId xmlns:a16="http://schemas.microsoft.com/office/drawing/2014/main" id="{5716FC6C-E9F2-6CA9-6A97-12D1776CF6AF}"/>
              </a:ext>
            </a:extLst>
          </p:cNvPr>
          <p:cNvSpPr txBox="1"/>
          <p:nvPr/>
        </p:nvSpPr>
        <p:spPr>
          <a:xfrm>
            <a:off x="457200" y="1663430"/>
            <a:ext cx="1332689" cy="646331"/>
          </a:xfrm>
          <a:prstGeom prst="rect">
            <a:avLst/>
          </a:prstGeom>
          <a:noFill/>
        </p:spPr>
        <p:txBody>
          <a:bodyPr wrap="square" rtlCol="0">
            <a:spAutoFit/>
          </a:bodyPr>
          <a:lstStyle/>
          <a:p>
            <a:r>
              <a:rPr lang="en-US" dirty="0"/>
              <a:t>Factor Analysis</a:t>
            </a:r>
          </a:p>
        </p:txBody>
      </p:sp>
    </p:spTree>
    <p:extLst>
      <p:ext uri="{BB962C8B-B14F-4D97-AF65-F5344CB8AC3E}">
        <p14:creationId xmlns:p14="http://schemas.microsoft.com/office/powerpoint/2010/main" val="790533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7A8325-3E1A-DCF2-6175-B63F0F8FBE7B}"/>
              </a:ext>
            </a:extLst>
          </p:cNvPr>
          <p:cNvPicPr>
            <a:picLocks noChangeAspect="1"/>
          </p:cNvPicPr>
          <p:nvPr/>
        </p:nvPicPr>
        <p:blipFill>
          <a:blip r:embed="rId2"/>
          <a:stretch>
            <a:fillRect/>
          </a:stretch>
        </p:blipFill>
        <p:spPr>
          <a:xfrm>
            <a:off x="3090862" y="700087"/>
            <a:ext cx="6010275" cy="5457825"/>
          </a:xfrm>
          <a:prstGeom prst="rect">
            <a:avLst/>
          </a:prstGeom>
        </p:spPr>
      </p:pic>
      <p:sp>
        <p:nvSpPr>
          <p:cNvPr id="4" name="TextBox 3">
            <a:extLst>
              <a:ext uri="{FF2B5EF4-FFF2-40B4-BE49-F238E27FC236}">
                <a16:creationId xmlns:a16="http://schemas.microsoft.com/office/drawing/2014/main" id="{CD7A15D9-4DD7-0A78-C604-41F4C7A1E303}"/>
              </a:ext>
            </a:extLst>
          </p:cNvPr>
          <p:cNvSpPr txBox="1"/>
          <p:nvPr/>
        </p:nvSpPr>
        <p:spPr>
          <a:xfrm>
            <a:off x="457200" y="1663430"/>
            <a:ext cx="1332689" cy="646331"/>
          </a:xfrm>
          <a:prstGeom prst="rect">
            <a:avLst/>
          </a:prstGeom>
          <a:noFill/>
        </p:spPr>
        <p:txBody>
          <a:bodyPr wrap="square" rtlCol="0">
            <a:spAutoFit/>
          </a:bodyPr>
          <a:lstStyle/>
          <a:p>
            <a:r>
              <a:rPr lang="en-US" dirty="0"/>
              <a:t>Factor Analysis</a:t>
            </a:r>
          </a:p>
        </p:txBody>
      </p:sp>
    </p:spTree>
    <p:extLst>
      <p:ext uri="{BB962C8B-B14F-4D97-AF65-F5344CB8AC3E}">
        <p14:creationId xmlns:p14="http://schemas.microsoft.com/office/powerpoint/2010/main" val="524291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solidFill>
                  <a:srgbClr val="00B050"/>
                </a:solidFill>
              </a:rPr>
              <a:t>References</a:t>
            </a:r>
          </a:p>
        </p:txBody>
      </p:sp>
      <p:sp>
        <p:nvSpPr>
          <p:cNvPr id="3" name="Content Placeholder 2"/>
          <p:cNvSpPr>
            <a:spLocks noGrp="1"/>
          </p:cNvSpPr>
          <p:nvPr>
            <p:ph idx="1"/>
          </p:nvPr>
        </p:nvSpPr>
        <p:spPr/>
        <p:txBody>
          <a:bodyPr/>
          <a:lstStyle/>
          <a:p>
            <a:r>
              <a:rPr lang="en-US" dirty="0"/>
              <a:t>Crawford, C., Rondinelli, J., Zuniga, S., Valdez, R., Cullen, L., Hanrahan, K., &amp; Titler, M. (2020). “</a:t>
            </a:r>
            <a:r>
              <a:rPr lang="en-US" i="0" dirty="0">
                <a:solidFill>
                  <a:srgbClr val="212121"/>
                </a:solidFill>
                <a:effectLst/>
              </a:rPr>
              <a:t>Testing of the Nursing Evidence-Based Practice Survey”</a:t>
            </a:r>
            <a:r>
              <a:rPr lang="en-US" dirty="0"/>
              <a:t>. Worldviews on Evidence-Based Nursing, 118-128.</a:t>
            </a:r>
          </a:p>
        </p:txBody>
      </p:sp>
    </p:spTree>
    <p:extLst>
      <p:ext uri="{BB962C8B-B14F-4D97-AF65-F5344CB8AC3E}">
        <p14:creationId xmlns:p14="http://schemas.microsoft.com/office/powerpoint/2010/main" val="1417664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53733" y="548464"/>
            <a:ext cx="6798541" cy="1675623"/>
          </a:xfrm>
        </p:spPr>
        <p:txBody>
          <a:bodyPr anchor="b">
            <a:normAutofit/>
          </a:bodyPr>
          <a:lstStyle/>
          <a:p>
            <a:r>
              <a:rPr lang="en-US" sz="4000" u="sng" dirty="0"/>
              <a:t>What is measurement and assessment?</a:t>
            </a:r>
          </a:p>
        </p:txBody>
      </p:sp>
      <p:pic>
        <p:nvPicPr>
          <p:cNvPr id="5" name="Picture 4" descr="Desk with productivity items">
            <a:extLst>
              <a:ext uri="{FF2B5EF4-FFF2-40B4-BE49-F238E27FC236}">
                <a16:creationId xmlns:a16="http://schemas.microsoft.com/office/drawing/2014/main" id="{347A9DF2-0A66-9132-C175-05A5DAB9AB72}"/>
              </a:ext>
            </a:extLst>
          </p:cNvPr>
          <p:cNvPicPr>
            <a:picLocks noChangeAspect="1"/>
          </p:cNvPicPr>
          <p:nvPr/>
        </p:nvPicPr>
        <p:blipFill>
          <a:blip r:embed="rId2"/>
          <a:srcRect l="37202" r="21952" b="-1"/>
          <a:stretch/>
        </p:blipFill>
        <p:spPr>
          <a:xfrm>
            <a:off x="1" y="10"/>
            <a:ext cx="4196496" cy="6857990"/>
          </a:xfrm>
          <a:prstGeom prst="rect">
            <a:avLst/>
          </a:prstGeom>
          <a:effectLst/>
        </p:spPr>
      </p:pic>
      <p:sp>
        <p:nvSpPr>
          <p:cNvPr id="3" name="Content Placeholder 2"/>
          <p:cNvSpPr>
            <a:spLocks noGrp="1"/>
          </p:cNvSpPr>
          <p:nvPr>
            <p:ph idx="1"/>
          </p:nvPr>
        </p:nvSpPr>
        <p:spPr>
          <a:xfrm>
            <a:off x="4553734" y="2409830"/>
            <a:ext cx="6798539" cy="3705217"/>
          </a:xfrm>
        </p:spPr>
        <p:txBody>
          <a:bodyPr>
            <a:normAutofit/>
          </a:bodyPr>
          <a:lstStyle/>
          <a:p>
            <a:r>
              <a:rPr lang="en-US" sz="2000" dirty="0"/>
              <a:t>A different field within statistics.</a:t>
            </a:r>
          </a:p>
          <a:p>
            <a:r>
              <a:rPr lang="en-US" sz="2000" dirty="0"/>
              <a:t>We develop a </a:t>
            </a:r>
            <a:r>
              <a:rPr lang="en-US" sz="2000" u="sng" dirty="0"/>
              <a:t>measure</a:t>
            </a:r>
            <a:r>
              <a:rPr lang="en-US" sz="2000" dirty="0"/>
              <a:t> and </a:t>
            </a:r>
            <a:r>
              <a:rPr lang="en-US" sz="2000" u="sng" dirty="0"/>
              <a:t>assess</a:t>
            </a:r>
            <a:r>
              <a:rPr lang="en-US" sz="2000" dirty="0"/>
              <a:t> its accuracy in measuring the phenomena we are interested in (i.e., we assess our measure).</a:t>
            </a:r>
          </a:p>
          <a:p>
            <a:r>
              <a:rPr lang="en-US" sz="2000" dirty="0"/>
              <a:t>Reliability: How reliable our measure is in producing consistent values of our factor (e.g., Cronbach’s Alpha).  </a:t>
            </a:r>
          </a:p>
          <a:p>
            <a:r>
              <a:rPr lang="en-US" sz="2000" dirty="0"/>
              <a:t>Validity: How valid is the factor a measure of the phenomena we are interested in. In other words, is it measuring what it is supposed to measure (e.g., Confirmatory Factor Analysis).</a:t>
            </a:r>
          </a:p>
          <a:p>
            <a:endParaRPr lang="en-US" sz="2000" dirty="0"/>
          </a:p>
        </p:txBody>
      </p:sp>
    </p:spTree>
    <p:extLst>
      <p:ext uri="{BB962C8B-B14F-4D97-AF65-F5344CB8AC3E}">
        <p14:creationId xmlns:p14="http://schemas.microsoft.com/office/powerpoint/2010/main" val="2154333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71599" y="294538"/>
            <a:ext cx="9895951" cy="1033669"/>
          </a:xfrm>
        </p:spPr>
        <p:txBody>
          <a:bodyPr>
            <a:normAutofit/>
          </a:bodyPr>
          <a:lstStyle/>
          <a:p>
            <a:r>
              <a:rPr lang="en-US" sz="4000" u="sng" dirty="0">
                <a:solidFill>
                  <a:srgbClr val="FFFFFF"/>
                </a:solidFill>
              </a:rPr>
              <a:t>Types of measurement examples</a:t>
            </a:r>
          </a:p>
        </p:txBody>
      </p:sp>
      <p:sp>
        <p:nvSpPr>
          <p:cNvPr id="3" name="Content Placeholder 2"/>
          <p:cNvSpPr>
            <a:spLocks noGrp="1"/>
          </p:cNvSpPr>
          <p:nvPr>
            <p:ph idx="1"/>
          </p:nvPr>
        </p:nvSpPr>
        <p:spPr>
          <a:xfrm>
            <a:off x="1371599" y="2318197"/>
            <a:ext cx="9724031" cy="3683358"/>
          </a:xfrm>
        </p:spPr>
        <p:txBody>
          <a:bodyPr anchor="ctr">
            <a:normAutofit/>
          </a:bodyPr>
          <a:lstStyle/>
          <a:p>
            <a:r>
              <a:rPr lang="en-US" sz="2000" dirty="0"/>
              <a:t>Behavior and beliefs (e.g., risk health behaviors, political beliefs).</a:t>
            </a:r>
          </a:p>
          <a:p>
            <a:r>
              <a:rPr lang="en-US" sz="2000" dirty="0"/>
              <a:t>Cognitive aptitude and achievement (e.g., SATs).</a:t>
            </a:r>
          </a:p>
          <a:p>
            <a:r>
              <a:rPr lang="en-US" sz="2000" dirty="0"/>
              <a:t>Assessment of mental illness (e.g., borderline personality disorder).</a:t>
            </a:r>
          </a:p>
          <a:p>
            <a:r>
              <a:rPr lang="en-US" sz="2000" dirty="0"/>
              <a:t>FBI suspect profiling (e.g., psychometrics).</a:t>
            </a:r>
          </a:p>
          <a:p>
            <a:r>
              <a:rPr lang="en-US" sz="2000" dirty="0"/>
              <a:t>Data reduction: Combining colinear or highly correlated variables into a single factor to prevent “over-fitting” in a regression (e.g., combining heart rate, mean blood pressure, and age to represent a factor of “health status”).</a:t>
            </a:r>
          </a:p>
          <a:p>
            <a:r>
              <a:rPr lang="en-US" sz="2000" dirty="0"/>
              <a:t>Test if a factor “loads” up on specific variables in the way we expect.</a:t>
            </a:r>
          </a:p>
          <a:p>
            <a:r>
              <a:rPr lang="en-US" sz="2000" dirty="0"/>
              <a:t>Use survey responses of multiple items to form single factors on beliefs of “Evidence Based Practices” in Nursing (e.g., 5-point Likert scale).</a:t>
            </a:r>
          </a:p>
          <a:p>
            <a:endParaRPr lang="en-US" sz="2000" dirty="0"/>
          </a:p>
        </p:txBody>
      </p:sp>
    </p:spTree>
    <p:extLst>
      <p:ext uri="{BB962C8B-B14F-4D97-AF65-F5344CB8AC3E}">
        <p14:creationId xmlns:p14="http://schemas.microsoft.com/office/powerpoint/2010/main" val="2204545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71599" y="294538"/>
            <a:ext cx="9895951" cy="1033669"/>
          </a:xfrm>
        </p:spPr>
        <p:txBody>
          <a:bodyPr>
            <a:normAutofit/>
          </a:bodyPr>
          <a:lstStyle/>
          <a:p>
            <a:r>
              <a:rPr lang="en-US" sz="4000" u="sng" dirty="0">
                <a:solidFill>
                  <a:srgbClr val="FFFFFF"/>
                </a:solidFill>
              </a:rPr>
              <a:t>Analysis examples</a:t>
            </a:r>
          </a:p>
        </p:txBody>
      </p:sp>
      <p:sp>
        <p:nvSpPr>
          <p:cNvPr id="3" name="Content Placeholder 2"/>
          <p:cNvSpPr>
            <a:spLocks noGrp="1"/>
          </p:cNvSpPr>
          <p:nvPr>
            <p:ph idx="1"/>
          </p:nvPr>
        </p:nvSpPr>
        <p:spPr>
          <a:xfrm>
            <a:off x="1371599" y="2318197"/>
            <a:ext cx="9724031" cy="3683358"/>
          </a:xfrm>
        </p:spPr>
        <p:txBody>
          <a:bodyPr anchor="ctr">
            <a:normAutofit/>
          </a:bodyPr>
          <a:lstStyle/>
          <a:p>
            <a:r>
              <a:rPr lang="en-US" sz="2000" dirty="0"/>
              <a:t>Hierarchical Cluster Analysis to identify variables that measure similar dimensions.</a:t>
            </a:r>
          </a:p>
          <a:p>
            <a:r>
              <a:rPr lang="en-US" sz="2000" dirty="0"/>
              <a:t>Dendrogram to display Hierarchical Cluster Analysis results.</a:t>
            </a:r>
          </a:p>
          <a:p>
            <a:r>
              <a:rPr lang="en-US" sz="2000" dirty="0"/>
              <a:t>Principal Components Analysis as a form of “Data Reduction” of variables in a regression model (e.g., combining 8 variables into 1 to reduce the complexity of the model).</a:t>
            </a:r>
          </a:p>
          <a:p>
            <a:r>
              <a:rPr lang="en-US" sz="2000" dirty="0"/>
              <a:t>Cronbach’s Alpha of a 5-point Likert scale (“Strongly Disagree” to “Strongly Agree”) to assess reliability.</a:t>
            </a:r>
          </a:p>
          <a:p>
            <a:r>
              <a:rPr lang="en-US" sz="2000" dirty="0"/>
              <a:t>Factor Analysis of multiple variables to identify which variables are tapping into the same unobservable dimension (i.e., Exploratory Factor Analysis).</a:t>
            </a:r>
          </a:p>
          <a:p>
            <a:r>
              <a:rPr lang="en-US" sz="2000" dirty="0"/>
              <a:t>Confirmatory Factor Analysis to see if specific variables tap into the same dimension (i.e., validity).</a:t>
            </a:r>
          </a:p>
          <a:p>
            <a:endParaRPr lang="en-US" sz="2000" dirty="0"/>
          </a:p>
          <a:p>
            <a:endParaRPr lang="en-US" sz="2000" dirty="0"/>
          </a:p>
        </p:txBody>
      </p:sp>
    </p:spTree>
    <p:extLst>
      <p:ext uri="{BB962C8B-B14F-4D97-AF65-F5344CB8AC3E}">
        <p14:creationId xmlns:p14="http://schemas.microsoft.com/office/powerpoint/2010/main" val="1983453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27">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86478" y="1683756"/>
            <a:ext cx="3115265" cy="2396359"/>
          </a:xfrm>
        </p:spPr>
        <p:txBody>
          <a:bodyPr anchor="b">
            <a:normAutofit/>
          </a:bodyPr>
          <a:lstStyle/>
          <a:p>
            <a:pPr algn="r"/>
            <a:r>
              <a:rPr lang="en-US" sz="4000" u="sng" dirty="0">
                <a:solidFill>
                  <a:srgbClr val="FFFFFF"/>
                </a:solidFill>
              </a:rPr>
              <a:t>Principal Components Analysis</a:t>
            </a:r>
          </a:p>
        </p:txBody>
      </p:sp>
      <p:graphicFrame>
        <p:nvGraphicFramePr>
          <p:cNvPr id="14" name="Content Placeholder 2">
            <a:extLst>
              <a:ext uri="{FF2B5EF4-FFF2-40B4-BE49-F238E27FC236}">
                <a16:creationId xmlns:a16="http://schemas.microsoft.com/office/drawing/2014/main" id="{9D0A7CA0-62B9-4577-DD95-D228E1408FAA}"/>
              </a:ext>
            </a:extLst>
          </p:cNvPr>
          <p:cNvGraphicFramePr>
            <a:graphicFrameLocks noGrp="1"/>
          </p:cNvGraphicFramePr>
          <p:nvPr>
            <p:ph idx="1"/>
            <p:extLst>
              <p:ext uri="{D42A27DB-BD31-4B8C-83A1-F6EECF244321}">
                <p14:modId xmlns:p14="http://schemas.microsoft.com/office/powerpoint/2010/main" val="286765601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0175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BD9AB-9F55-893E-6572-539E3F333E74}"/>
              </a:ext>
            </a:extLst>
          </p:cNvPr>
          <p:cNvSpPr>
            <a:spLocks noGrp="1"/>
          </p:cNvSpPr>
          <p:nvPr>
            <p:ph type="title"/>
          </p:nvPr>
        </p:nvSpPr>
        <p:spPr>
          <a:xfrm>
            <a:off x="838199" y="365125"/>
            <a:ext cx="10738607" cy="1325563"/>
          </a:xfrm>
        </p:spPr>
        <p:txBody>
          <a:bodyPr/>
          <a:lstStyle/>
          <a:p>
            <a:r>
              <a:rPr lang="en-US" dirty="0"/>
              <a:t>Hierarchical Cluster Analysis and Dendrograms</a:t>
            </a:r>
          </a:p>
        </p:txBody>
      </p:sp>
      <p:graphicFrame>
        <p:nvGraphicFramePr>
          <p:cNvPr id="8" name="Content Placeholder 3">
            <a:extLst>
              <a:ext uri="{FF2B5EF4-FFF2-40B4-BE49-F238E27FC236}">
                <a16:creationId xmlns:a16="http://schemas.microsoft.com/office/drawing/2014/main" id="{10ABEA7D-870C-A6B3-AB35-44F197C7DEEC}"/>
              </a:ext>
            </a:extLst>
          </p:cNvPr>
          <p:cNvGraphicFramePr>
            <a:graphicFrameLocks noGrp="1"/>
          </p:cNvGraphicFramePr>
          <p:nvPr>
            <p:ph sz="half" idx="2"/>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4">
            <a:extLst>
              <a:ext uri="{FF2B5EF4-FFF2-40B4-BE49-F238E27FC236}">
                <a16:creationId xmlns:a16="http://schemas.microsoft.com/office/drawing/2014/main" id="{40C2571F-6F1D-B900-4B99-28E0EB3A258B}"/>
              </a:ext>
            </a:extLst>
          </p:cNvPr>
          <p:cNvPicPr>
            <a:picLocks noGrp="1" noChangeAspect="1"/>
          </p:cNvPicPr>
          <p:nvPr>
            <p:ph sz="half" idx="1"/>
          </p:nvPr>
        </p:nvPicPr>
        <p:blipFill>
          <a:blip r:embed="rId7"/>
          <a:stretch>
            <a:fillRect/>
          </a:stretch>
        </p:blipFill>
        <p:spPr>
          <a:xfrm>
            <a:off x="193112" y="1424408"/>
            <a:ext cx="5826689" cy="5135676"/>
          </a:xfrm>
        </p:spPr>
      </p:pic>
      <p:sp>
        <p:nvSpPr>
          <p:cNvPr id="6" name="Rectangle 5">
            <a:extLst>
              <a:ext uri="{FF2B5EF4-FFF2-40B4-BE49-F238E27FC236}">
                <a16:creationId xmlns:a16="http://schemas.microsoft.com/office/drawing/2014/main" id="{8807C162-C269-459A-90F0-1D745008B92C}"/>
              </a:ext>
            </a:extLst>
          </p:cNvPr>
          <p:cNvSpPr/>
          <p:nvPr/>
        </p:nvSpPr>
        <p:spPr>
          <a:xfrm>
            <a:off x="193110" y="3982682"/>
            <a:ext cx="889199" cy="231706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61121C1B-F027-C11F-2076-B2639606BF03}"/>
              </a:ext>
            </a:extLst>
          </p:cNvPr>
          <p:cNvSpPr/>
          <p:nvPr/>
        </p:nvSpPr>
        <p:spPr>
          <a:xfrm>
            <a:off x="193111" y="1978090"/>
            <a:ext cx="889199" cy="145091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8268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D90B2-160E-1AC6-376E-36A999477D58}"/>
              </a:ext>
            </a:extLst>
          </p:cNvPr>
          <p:cNvSpPr>
            <a:spLocks noGrp="1"/>
          </p:cNvSpPr>
          <p:nvPr>
            <p:ph type="title"/>
          </p:nvPr>
        </p:nvSpPr>
        <p:spPr/>
        <p:txBody>
          <a:bodyPr/>
          <a:lstStyle/>
          <a:p>
            <a:r>
              <a:rPr lang="en-US" dirty="0"/>
              <a:t>Principal Components Analysis: Scree Plot</a:t>
            </a:r>
          </a:p>
        </p:txBody>
      </p:sp>
      <p:pic>
        <p:nvPicPr>
          <p:cNvPr id="1026" name="Picture 2" descr="Plot object">
            <a:extLst>
              <a:ext uri="{FF2B5EF4-FFF2-40B4-BE49-F238E27FC236}">
                <a16:creationId xmlns:a16="http://schemas.microsoft.com/office/drawing/2014/main" id="{305D6856-A2DF-2DF8-03A2-783533DF919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128070"/>
            <a:ext cx="10515600" cy="37464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B5368C1-ED09-0429-EA32-83D4DC505042}"/>
              </a:ext>
            </a:extLst>
          </p:cNvPr>
          <p:cNvSpPr txBox="1"/>
          <p:nvPr/>
        </p:nvSpPr>
        <p:spPr>
          <a:xfrm>
            <a:off x="4804445" y="2742659"/>
            <a:ext cx="6182686" cy="923330"/>
          </a:xfrm>
          <a:prstGeom prst="rect">
            <a:avLst/>
          </a:prstGeom>
          <a:noFill/>
        </p:spPr>
        <p:txBody>
          <a:bodyPr wrap="square" rtlCol="0">
            <a:spAutoFit/>
          </a:bodyPr>
          <a:lstStyle/>
          <a:p>
            <a:r>
              <a:rPr lang="en-US" dirty="0">
                <a:highlight>
                  <a:srgbClr val="FFFF00"/>
                </a:highlight>
              </a:rPr>
              <a:t>Scree plots help us identify the number of factors in our data. Here we have 2. When components have Eigenvalues &lt;= 1, there is no benefit in having those additional factors.</a:t>
            </a:r>
          </a:p>
        </p:txBody>
      </p:sp>
      <p:sp>
        <p:nvSpPr>
          <p:cNvPr id="7" name="TextBox 6">
            <a:extLst>
              <a:ext uri="{FF2B5EF4-FFF2-40B4-BE49-F238E27FC236}">
                <a16:creationId xmlns:a16="http://schemas.microsoft.com/office/drawing/2014/main" id="{573D29AC-1DE4-15F5-0D89-9301C238E433}"/>
              </a:ext>
            </a:extLst>
          </p:cNvPr>
          <p:cNvSpPr txBox="1"/>
          <p:nvPr/>
        </p:nvSpPr>
        <p:spPr>
          <a:xfrm>
            <a:off x="58723" y="4278385"/>
            <a:ext cx="1132514" cy="1200329"/>
          </a:xfrm>
          <a:prstGeom prst="rect">
            <a:avLst/>
          </a:prstGeom>
          <a:noFill/>
        </p:spPr>
        <p:txBody>
          <a:bodyPr wrap="square" rtlCol="0">
            <a:spAutoFit/>
          </a:bodyPr>
          <a:lstStyle/>
          <a:p>
            <a:r>
              <a:rPr lang="en-US" dirty="0"/>
              <a:t>Eigen-value threshold of 1</a:t>
            </a:r>
          </a:p>
        </p:txBody>
      </p:sp>
      <p:cxnSp>
        <p:nvCxnSpPr>
          <p:cNvPr id="9" name="Straight Arrow Connector 8">
            <a:extLst>
              <a:ext uri="{FF2B5EF4-FFF2-40B4-BE49-F238E27FC236}">
                <a16:creationId xmlns:a16="http://schemas.microsoft.com/office/drawing/2014/main" id="{D8C234B6-D6DE-4FAC-E76A-99EE0985B062}"/>
              </a:ext>
            </a:extLst>
          </p:cNvPr>
          <p:cNvCxnSpPr/>
          <p:nvPr/>
        </p:nvCxnSpPr>
        <p:spPr>
          <a:xfrm flipV="1">
            <a:off x="838200" y="4219662"/>
            <a:ext cx="520817" cy="4362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961D4BDB-CCAD-5A89-7947-A5EA9C1FF5A9}"/>
              </a:ext>
            </a:extLst>
          </p:cNvPr>
          <p:cNvSpPr/>
          <p:nvPr/>
        </p:nvSpPr>
        <p:spPr>
          <a:xfrm>
            <a:off x="3640822" y="3665989"/>
            <a:ext cx="796954" cy="989901"/>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E5C6385-4112-3401-1D12-9FDCD0CF8BAB}"/>
              </a:ext>
            </a:extLst>
          </p:cNvPr>
          <p:cNvSpPr txBox="1"/>
          <p:nvPr/>
        </p:nvSpPr>
        <p:spPr>
          <a:xfrm>
            <a:off x="3422709" y="1709753"/>
            <a:ext cx="7080308" cy="923330"/>
          </a:xfrm>
          <a:prstGeom prst="rect">
            <a:avLst/>
          </a:prstGeom>
          <a:noFill/>
        </p:spPr>
        <p:txBody>
          <a:bodyPr wrap="square">
            <a:spAutoFit/>
          </a:bodyPr>
          <a:lstStyle/>
          <a:p>
            <a:r>
              <a:rPr lang="en-US" dirty="0"/>
              <a:t>Scree Plot: The cumulative proportion of variance explained by each component using all predictors in the model (e.g., the first 2 components explain 47% using raw scores— 53% for transformed scores in red).</a:t>
            </a:r>
          </a:p>
        </p:txBody>
      </p:sp>
    </p:spTree>
    <p:extLst>
      <p:ext uri="{BB962C8B-B14F-4D97-AF65-F5344CB8AC3E}">
        <p14:creationId xmlns:p14="http://schemas.microsoft.com/office/powerpoint/2010/main" val="2894351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27">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86478" y="1683756"/>
            <a:ext cx="3115265" cy="2396359"/>
          </a:xfrm>
        </p:spPr>
        <p:txBody>
          <a:bodyPr anchor="b">
            <a:normAutofit/>
          </a:bodyPr>
          <a:lstStyle/>
          <a:p>
            <a:pPr algn="r"/>
            <a:r>
              <a:rPr lang="en-US" sz="4000" u="sng" dirty="0">
                <a:solidFill>
                  <a:srgbClr val="FFFFFF"/>
                </a:solidFill>
              </a:rPr>
              <a:t>Scales</a:t>
            </a:r>
          </a:p>
        </p:txBody>
      </p:sp>
      <p:graphicFrame>
        <p:nvGraphicFramePr>
          <p:cNvPr id="14" name="Content Placeholder 2">
            <a:extLst>
              <a:ext uri="{FF2B5EF4-FFF2-40B4-BE49-F238E27FC236}">
                <a16:creationId xmlns:a16="http://schemas.microsoft.com/office/drawing/2014/main" id="{9D0A7CA0-62B9-4577-DD95-D228E1408FAA}"/>
              </a:ext>
            </a:extLst>
          </p:cNvPr>
          <p:cNvGraphicFramePr>
            <a:graphicFrameLocks noGrp="1"/>
          </p:cNvGraphicFramePr>
          <p:nvPr>
            <p:ph idx="1"/>
            <p:extLst>
              <p:ext uri="{D42A27DB-BD31-4B8C-83A1-F6EECF244321}">
                <p14:modId xmlns:p14="http://schemas.microsoft.com/office/powerpoint/2010/main" val="330520064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0169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26B59EEA0D914693086788C205514A" ma:contentTypeVersion="14" ma:contentTypeDescription="Create a new document." ma:contentTypeScope="" ma:versionID="765e1b31a43bbd0bf74d0969e923d0b9">
  <xsd:schema xmlns:xsd="http://www.w3.org/2001/XMLSchema" xmlns:xs="http://www.w3.org/2001/XMLSchema" xmlns:p="http://schemas.microsoft.com/office/2006/metadata/properties" xmlns:ns2="aba761fe-1b97-423a-8ab9-448158a982e8" xmlns:ns3="2119bc4f-6d5d-454a-b490-5d5b94df6c7c" targetNamespace="http://schemas.microsoft.com/office/2006/metadata/properties" ma:root="true" ma:fieldsID="520027c1ff7faf591374388654e07c76" ns2:_="" ns3:_="">
    <xsd:import namespace="aba761fe-1b97-423a-8ab9-448158a982e8"/>
    <xsd:import namespace="2119bc4f-6d5d-454a-b490-5d5b94df6c7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a761fe-1b97-423a-8ab9-448158a982e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9112196-7e5b-431e-8fea-f50fb91bcefa"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119bc4f-6d5d-454a-b490-5d5b94df6c7c"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18" nillable="true" ma:displayName="Taxonomy Catch All Column" ma:hidden="true" ma:list="{3294b277-f636-448a-964a-f970df8edc12}" ma:internalName="TaxCatchAll" ma:showField="CatchAllData" ma:web="2119bc4f-6d5d-454a-b490-5d5b94df6c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119bc4f-6d5d-454a-b490-5d5b94df6c7c" xsi:nil="true"/>
    <lcf76f155ced4ddcb4097134ff3c332f xmlns="aba761fe-1b97-423a-8ab9-448158a982e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BFD604C-FEEC-4C3E-8A4E-BCD414E3BD6D}"/>
</file>

<file path=customXml/itemProps2.xml><?xml version="1.0" encoding="utf-8"?>
<ds:datastoreItem xmlns:ds="http://schemas.openxmlformats.org/officeDocument/2006/customXml" ds:itemID="{9852FD0B-C0E8-45AC-A8D0-001C9FFAE2A9}"/>
</file>

<file path=customXml/itemProps3.xml><?xml version="1.0" encoding="utf-8"?>
<ds:datastoreItem xmlns:ds="http://schemas.openxmlformats.org/officeDocument/2006/customXml" ds:itemID="{0DFC43CA-3311-4034-8EFA-C19B7EFC1AED}"/>
</file>

<file path=docProps/app.xml><?xml version="1.0" encoding="utf-8"?>
<Properties xmlns="http://schemas.openxmlformats.org/officeDocument/2006/extended-properties" xmlns:vt="http://schemas.openxmlformats.org/officeDocument/2006/docPropsVTypes">
  <TotalTime>2880</TotalTime>
  <Words>1247</Words>
  <Application>Microsoft Office PowerPoint</Application>
  <PresentationFormat>Widescreen</PresentationFormat>
  <Paragraphs>107</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Aptos</vt:lpstr>
      <vt:lpstr>Arial</vt:lpstr>
      <vt:lpstr>Calibri</vt:lpstr>
      <vt:lpstr>Calibri Light</vt:lpstr>
      <vt:lpstr>Office Theme</vt:lpstr>
      <vt:lpstr>Research and Statistics</vt:lpstr>
      <vt:lpstr>Measurement and Assessment</vt:lpstr>
      <vt:lpstr>What is measurement and assessment?</vt:lpstr>
      <vt:lpstr>Types of measurement examples</vt:lpstr>
      <vt:lpstr>Analysis examples</vt:lpstr>
      <vt:lpstr>Principal Components Analysis</vt:lpstr>
      <vt:lpstr>Hierarchical Cluster Analysis and Dendrograms</vt:lpstr>
      <vt:lpstr>Principal Components Analysis: Scree Plot</vt:lpstr>
      <vt:lpstr>Scales</vt:lpstr>
      <vt:lpstr>Cronbach’s Alpha</vt:lpstr>
      <vt:lpstr>Confirmatory Factor Analysis</vt:lpstr>
      <vt:lpstr>Example: Factor Analysis</vt:lpstr>
      <vt:lpstr>Summary</vt:lpstr>
      <vt:lpstr>Knowledge check</vt:lpstr>
      <vt:lpstr>Knowledge check -- Answers</vt:lpstr>
      <vt:lpstr>Appendix A</vt:lpstr>
      <vt:lpstr>PowerPoint Presentation</vt:lpstr>
      <vt:lpstr>PowerPoint Presentation</vt:lpstr>
      <vt:lpstr>Dendrogram</vt:lpstr>
      <vt:lpstr>PowerPoint Presentation</vt:lpstr>
      <vt:lpstr>PowerPoint Presentation</vt:lpstr>
      <vt:lpstr>PowerPoint Presentation</vt:lpstr>
      <vt:lpstr>PowerPoint Presentation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and Statistics</dc:title>
  <dc:creator>Stephen Zuniga</dc:creator>
  <cp:lastModifiedBy>Quincyann D Tsai</cp:lastModifiedBy>
  <cp:revision>192</cp:revision>
  <dcterms:created xsi:type="dcterms:W3CDTF">2024-02-05T17:36:21Z</dcterms:created>
  <dcterms:modified xsi:type="dcterms:W3CDTF">2024-09-20T18:17:33Z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0x0101007C26B59EEA0D914693086788C205514A</vt:lpwstr>
  </property>
</Properties>
</file>