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4.xml" ContentType="application/vnd.ms-office.drawingml.diagramDrawing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diagrams/colors4.xml" ContentType="application/vnd.openxmlformats-officedocument.drawingml.diagramColor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1" r:id="rId5"/>
    <p:sldId id="272" r:id="rId6"/>
    <p:sldId id="286" r:id="rId7"/>
    <p:sldId id="264" r:id="rId8"/>
    <p:sldId id="521" r:id="rId9"/>
    <p:sldId id="275" r:id="rId10"/>
    <p:sldId id="533" r:id="rId11"/>
    <p:sldId id="504" r:id="rId12"/>
    <p:sldId id="532" r:id="rId13"/>
    <p:sldId id="279" r:id="rId14"/>
    <p:sldId id="297" r:id="rId15"/>
    <p:sldId id="525" r:id="rId16"/>
    <p:sldId id="528" r:id="rId17"/>
    <p:sldId id="529" r:id="rId18"/>
    <p:sldId id="524" r:id="rId19"/>
    <p:sldId id="530" r:id="rId20"/>
    <p:sldId id="531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EBA25A-FEFC-4CE6-A548-C3BB5791369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84E3303-15F6-4C2D-893D-38EE2EE2114C}">
      <dgm:prSet/>
      <dgm:spPr/>
      <dgm:t>
        <a:bodyPr/>
        <a:lstStyle/>
        <a:p>
          <a:r>
            <a:rPr lang="en-US" dirty="0"/>
            <a:t>In this session, we’ll cover power analysis.</a:t>
          </a:r>
        </a:p>
      </dgm:t>
    </dgm:pt>
    <dgm:pt modelId="{F8DD4B47-C92E-48BC-AA97-44DCE1384395}" type="parTrans" cxnId="{E08A430C-F314-43D2-BF11-79EE089D44E0}">
      <dgm:prSet/>
      <dgm:spPr/>
      <dgm:t>
        <a:bodyPr/>
        <a:lstStyle/>
        <a:p>
          <a:endParaRPr lang="en-US"/>
        </a:p>
      </dgm:t>
    </dgm:pt>
    <dgm:pt modelId="{8A4965DD-92FB-44D0-BA0B-C0F689DACD15}" type="sibTrans" cxnId="{E08A430C-F314-43D2-BF11-79EE089D44E0}">
      <dgm:prSet/>
      <dgm:spPr/>
      <dgm:t>
        <a:bodyPr/>
        <a:lstStyle/>
        <a:p>
          <a:endParaRPr lang="en-US"/>
        </a:p>
      </dgm:t>
    </dgm:pt>
    <dgm:pt modelId="{B7DDE13B-6345-49C8-8BDE-459F4BC66DF1}">
      <dgm:prSet/>
      <dgm:spPr/>
      <dgm:t>
        <a:bodyPr/>
        <a:lstStyle/>
        <a:p>
          <a:r>
            <a:rPr lang="en-US" dirty="0"/>
            <a:t>We can answer, “How big of a sample do I need?” or “How much power is in my study?”</a:t>
          </a:r>
        </a:p>
      </dgm:t>
    </dgm:pt>
    <dgm:pt modelId="{7751ADDD-99BB-4872-A815-76CE465F9F9C}" type="parTrans" cxnId="{D34ED451-1E70-4347-BC11-32E312088420}">
      <dgm:prSet/>
      <dgm:spPr/>
      <dgm:t>
        <a:bodyPr/>
        <a:lstStyle/>
        <a:p>
          <a:endParaRPr lang="en-US"/>
        </a:p>
      </dgm:t>
    </dgm:pt>
    <dgm:pt modelId="{BA70048E-0062-4B80-9FEE-BFAB5D92C19B}" type="sibTrans" cxnId="{D34ED451-1E70-4347-BC11-32E312088420}">
      <dgm:prSet/>
      <dgm:spPr/>
      <dgm:t>
        <a:bodyPr/>
        <a:lstStyle/>
        <a:p>
          <a:endParaRPr lang="en-US"/>
        </a:p>
      </dgm:t>
    </dgm:pt>
    <dgm:pt modelId="{A9317DE5-A591-4D6F-8CD4-97CCA61312F5}" type="pres">
      <dgm:prSet presAssocID="{EAEBA25A-FEFC-4CE6-A548-C3BB5791369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851863F-8297-40EE-9B5E-8C0B1F67903F}" type="pres">
      <dgm:prSet presAssocID="{A84E3303-15F6-4C2D-893D-38EE2EE2114C}" presName="hierRoot1" presStyleCnt="0"/>
      <dgm:spPr/>
    </dgm:pt>
    <dgm:pt modelId="{94B254BE-9B90-4B67-860D-F1585930074E}" type="pres">
      <dgm:prSet presAssocID="{A84E3303-15F6-4C2D-893D-38EE2EE2114C}" presName="composite" presStyleCnt="0"/>
      <dgm:spPr/>
    </dgm:pt>
    <dgm:pt modelId="{0FD90EA5-81FF-4FF8-A7D9-7B24D1CF1D59}" type="pres">
      <dgm:prSet presAssocID="{A84E3303-15F6-4C2D-893D-38EE2EE2114C}" presName="background" presStyleLbl="node0" presStyleIdx="0" presStyleCnt="2"/>
      <dgm:spPr/>
    </dgm:pt>
    <dgm:pt modelId="{516F32FC-CB51-4649-BA8B-E680B2B5400C}" type="pres">
      <dgm:prSet presAssocID="{A84E3303-15F6-4C2D-893D-38EE2EE2114C}" presName="text" presStyleLbl="fgAcc0" presStyleIdx="0" presStyleCnt="2">
        <dgm:presLayoutVars>
          <dgm:chPref val="3"/>
        </dgm:presLayoutVars>
      </dgm:prSet>
      <dgm:spPr/>
    </dgm:pt>
    <dgm:pt modelId="{0BC13B79-5680-4FC8-8B0E-7886DDAE34B0}" type="pres">
      <dgm:prSet presAssocID="{A84E3303-15F6-4C2D-893D-38EE2EE2114C}" presName="hierChild2" presStyleCnt="0"/>
      <dgm:spPr/>
    </dgm:pt>
    <dgm:pt modelId="{D94E258B-9A8E-4052-886E-C42B76510A31}" type="pres">
      <dgm:prSet presAssocID="{B7DDE13B-6345-49C8-8BDE-459F4BC66DF1}" presName="hierRoot1" presStyleCnt="0"/>
      <dgm:spPr/>
    </dgm:pt>
    <dgm:pt modelId="{77353175-AD51-4662-9509-2B22E863A794}" type="pres">
      <dgm:prSet presAssocID="{B7DDE13B-6345-49C8-8BDE-459F4BC66DF1}" presName="composite" presStyleCnt="0"/>
      <dgm:spPr/>
    </dgm:pt>
    <dgm:pt modelId="{8AC650F8-318C-496A-96BB-567059CC7630}" type="pres">
      <dgm:prSet presAssocID="{B7DDE13B-6345-49C8-8BDE-459F4BC66DF1}" presName="background" presStyleLbl="node0" presStyleIdx="1" presStyleCnt="2"/>
      <dgm:spPr/>
    </dgm:pt>
    <dgm:pt modelId="{AB20956A-F8F0-41F9-8221-E298D536F5F4}" type="pres">
      <dgm:prSet presAssocID="{B7DDE13B-6345-49C8-8BDE-459F4BC66DF1}" presName="text" presStyleLbl="fgAcc0" presStyleIdx="1" presStyleCnt="2" custScaleX="105610">
        <dgm:presLayoutVars>
          <dgm:chPref val="3"/>
        </dgm:presLayoutVars>
      </dgm:prSet>
      <dgm:spPr/>
    </dgm:pt>
    <dgm:pt modelId="{B301590F-8BBB-4A47-AE29-9B2275D91714}" type="pres">
      <dgm:prSet presAssocID="{B7DDE13B-6345-49C8-8BDE-459F4BC66DF1}" presName="hierChild2" presStyleCnt="0"/>
      <dgm:spPr/>
    </dgm:pt>
  </dgm:ptLst>
  <dgm:cxnLst>
    <dgm:cxn modelId="{E08A430C-F314-43D2-BF11-79EE089D44E0}" srcId="{EAEBA25A-FEFC-4CE6-A548-C3BB5791369A}" destId="{A84E3303-15F6-4C2D-893D-38EE2EE2114C}" srcOrd="0" destOrd="0" parTransId="{F8DD4B47-C92E-48BC-AA97-44DCE1384395}" sibTransId="{8A4965DD-92FB-44D0-BA0B-C0F689DACD15}"/>
    <dgm:cxn modelId="{239F4E64-AD66-45B0-A3BD-2E4275824C9A}" type="presOf" srcId="{A84E3303-15F6-4C2D-893D-38EE2EE2114C}" destId="{516F32FC-CB51-4649-BA8B-E680B2B5400C}" srcOrd="0" destOrd="0" presId="urn:microsoft.com/office/officeart/2005/8/layout/hierarchy1"/>
    <dgm:cxn modelId="{D34ED451-1E70-4347-BC11-32E312088420}" srcId="{EAEBA25A-FEFC-4CE6-A548-C3BB5791369A}" destId="{B7DDE13B-6345-49C8-8BDE-459F4BC66DF1}" srcOrd="1" destOrd="0" parTransId="{7751ADDD-99BB-4872-A815-76CE465F9F9C}" sibTransId="{BA70048E-0062-4B80-9FEE-BFAB5D92C19B}"/>
    <dgm:cxn modelId="{20115DB2-D507-47AC-8B1F-372D345A073F}" type="presOf" srcId="{EAEBA25A-FEFC-4CE6-A548-C3BB5791369A}" destId="{A9317DE5-A591-4D6F-8CD4-97CCA61312F5}" srcOrd="0" destOrd="0" presId="urn:microsoft.com/office/officeart/2005/8/layout/hierarchy1"/>
    <dgm:cxn modelId="{A32EE5C9-2360-4CA0-928B-FC9FB280F079}" type="presOf" srcId="{B7DDE13B-6345-49C8-8BDE-459F4BC66DF1}" destId="{AB20956A-F8F0-41F9-8221-E298D536F5F4}" srcOrd="0" destOrd="0" presId="urn:microsoft.com/office/officeart/2005/8/layout/hierarchy1"/>
    <dgm:cxn modelId="{E2599931-27D6-4332-B707-3BF19EB8FB20}" type="presParOf" srcId="{A9317DE5-A591-4D6F-8CD4-97CCA61312F5}" destId="{8851863F-8297-40EE-9B5E-8C0B1F67903F}" srcOrd="0" destOrd="0" presId="urn:microsoft.com/office/officeart/2005/8/layout/hierarchy1"/>
    <dgm:cxn modelId="{EF32106E-4216-4881-B536-7D67AADAD42A}" type="presParOf" srcId="{8851863F-8297-40EE-9B5E-8C0B1F67903F}" destId="{94B254BE-9B90-4B67-860D-F1585930074E}" srcOrd="0" destOrd="0" presId="urn:microsoft.com/office/officeart/2005/8/layout/hierarchy1"/>
    <dgm:cxn modelId="{8B53B60D-BFBC-40B4-8C1A-449DB336CD67}" type="presParOf" srcId="{94B254BE-9B90-4B67-860D-F1585930074E}" destId="{0FD90EA5-81FF-4FF8-A7D9-7B24D1CF1D59}" srcOrd="0" destOrd="0" presId="urn:microsoft.com/office/officeart/2005/8/layout/hierarchy1"/>
    <dgm:cxn modelId="{088C3DD2-0341-4CC0-A3A4-476E82E623F5}" type="presParOf" srcId="{94B254BE-9B90-4B67-860D-F1585930074E}" destId="{516F32FC-CB51-4649-BA8B-E680B2B5400C}" srcOrd="1" destOrd="0" presId="urn:microsoft.com/office/officeart/2005/8/layout/hierarchy1"/>
    <dgm:cxn modelId="{F5FD16D1-03A5-4213-817B-0217F4B4A517}" type="presParOf" srcId="{8851863F-8297-40EE-9B5E-8C0B1F67903F}" destId="{0BC13B79-5680-4FC8-8B0E-7886DDAE34B0}" srcOrd="1" destOrd="0" presId="urn:microsoft.com/office/officeart/2005/8/layout/hierarchy1"/>
    <dgm:cxn modelId="{31F1158C-8E69-4577-ADF3-F590C86E1B16}" type="presParOf" srcId="{A9317DE5-A591-4D6F-8CD4-97CCA61312F5}" destId="{D94E258B-9A8E-4052-886E-C42B76510A31}" srcOrd="1" destOrd="0" presId="urn:microsoft.com/office/officeart/2005/8/layout/hierarchy1"/>
    <dgm:cxn modelId="{160410B5-8EE4-42C3-AF41-187EC98382DB}" type="presParOf" srcId="{D94E258B-9A8E-4052-886E-C42B76510A31}" destId="{77353175-AD51-4662-9509-2B22E863A794}" srcOrd="0" destOrd="0" presId="urn:microsoft.com/office/officeart/2005/8/layout/hierarchy1"/>
    <dgm:cxn modelId="{7510092C-091C-49E3-93C1-BE5DCD99E875}" type="presParOf" srcId="{77353175-AD51-4662-9509-2B22E863A794}" destId="{8AC650F8-318C-496A-96BB-567059CC7630}" srcOrd="0" destOrd="0" presId="urn:microsoft.com/office/officeart/2005/8/layout/hierarchy1"/>
    <dgm:cxn modelId="{68AC29C2-866C-49EC-8793-97D635A9903A}" type="presParOf" srcId="{77353175-AD51-4662-9509-2B22E863A794}" destId="{AB20956A-F8F0-41F9-8221-E298D536F5F4}" srcOrd="1" destOrd="0" presId="urn:microsoft.com/office/officeart/2005/8/layout/hierarchy1"/>
    <dgm:cxn modelId="{A3406AB3-8762-48D7-906C-4C159CF1B130}" type="presParOf" srcId="{D94E258B-9A8E-4052-886E-C42B76510A31}" destId="{B301590F-8BBB-4A47-AE29-9B2275D917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41DE7C-0A03-46B9-86FD-33A7B032C68D}" type="doc">
      <dgm:prSet loTypeId="urn:microsoft.com/office/officeart/2005/8/layout/process4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4DB316A-DCA2-4BFD-9BC9-E7040C025FE4}">
      <dgm:prSet/>
      <dgm:spPr/>
      <dgm:t>
        <a:bodyPr/>
        <a:lstStyle/>
        <a:p>
          <a:r>
            <a:rPr lang="en-US" b="1" dirty="0">
              <a:solidFill>
                <a:srgbClr val="FFFF00"/>
              </a:solidFill>
            </a:rPr>
            <a:t>Question: How big of a sample do we need?</a:t>
          </a:r>
        </a:p>
      </dgm:t>
    </dgm:pt>
    <dgm:pt modelId="{0589B96E-0D34-41EA-BEBC-7004A0C25668}" type="parTrans" cxnId="{98CE287F-50EE-45CA-921F-9FF4AF80CDF9}">
      <dgm:prSet/>
      <dgm:spPr/>
      <dgm:t>
        <a:bodyPr/>
        <a:lstStyle/>
        <a:p>
          <a:endParaRPr lang="en-US"/>
        </a:p>
      </dgm:t>
    </dgm:pt>
    <dgm:pt modelId="{2C99DC89-C003-457E-BC20-395EDFC7E5B0}" type="sibTrans" cxnId="{98CE287F-50EE-45CA-921F-9FF4AF80CDF9}">
      <dgm:prSet/>
      <dgm:spPr/>
      <dgm:t>
        <a:bodyPr/>
        <a:lstStyle/>
        <a:p>
          <a:endParaRPr lang="en-US"/>
        </a:p>
      </dgm:t>
    </dgm:pt>
    <dgm:pt modelId="{A6BDF0BE-60AB-498A-A42F-4D8A298360BB}">
      <dgm:prSet/>
      <dgm:spPr/>
      <dgm:t>
        <a:bodyPr/>
        <a:lstStyle/>
        <a:p>
          <a:r>
            <a:rPr lang="en-US"/>
            <a:t>Summary: We want to compare the proportions of smoking or non-smoking moms that have babies with low birthweights. </a:t>
          </a:r>
        </a:p>
      </dgm:t>
    </dgm:pt>
    <dgm:pt modelId="{57B92A30-6E73-47C9-8C73-73AEEB17A090}" type="parTrans" cxnId="{A69B3630-1D0C-4AA0-B212-3A5B5D77479F}">
      <dgm:prSet/>
      <dgm:spPr/>
      <dgm:t>
        <a:bodyPr/>
        <a:lstStyle/>
        <a:p>
          <a:endParaRPr lang="en-US"/>
        </a:p>
      </dgm:t>
    </dgm:pt>
    <dgm:pt modelId="{84BFEE0D-C0FF-472A-866B-5A8F07C9540F}" type="sibTrans" cxnId="{A69B3630-1D0C-4AA0-B212-3A5B5D77479F}">
      <dgm:prSet/>
      <dgm:spPr/>
      <dgm:t>
        <a:bodyPr/>
        <a:lstStyle/>
        <a:p>
          <a:endParaRPr lang="en-US"/>
        </a:p>
      </dgm:t>
    </dgm:pt>
    <dgm:pt modelId="{8029CF7B-A389-4322-8783-6FD295EE6281}">
      <dgm:prSet/>
      <dgm:spPr/>
      <dgm:t>
        <a:bodyPr/>
        <a:lstStyle/>
        <a:p>
          <a:r>
            <a:rPr lang="en-US"/>
            <a:t>We believe the two groups will have rates of 0.25 and 0.41 for non-smokers and smokers.</a:t>
          </a:r>
        </a:p>
      </dgm:t>
    </dgm:pt>
    <dgm:pt modelId="{71CD3251-5A9E-4C56-A06C-EB77BF26444C}" type="parTrans" cxnId="{AEF2E2B9-C476-405D-B4DB-554E1A3B55F1}">
      <dgm:prSet/>
      <dgm:spPr/>
      <dgm:t>
        <a:bodyPr/>
        <a:lstStyle/>
        <a:p>
          <a:endParaRPr lang="en-US"/>
        </a:p>
      </dgm:t>
    </dgm:pt>
    <dgm:pt modelId="{9C722DA2-259E-45A7-BC29-FF1936BD706C}" type="sibTrans" cxnId="{AEF2E2B9-C476-405D-B4DB-554E1A3B55F1}">
      <dgm:prSet/>
      <dgm:spPr/>
      <dgm:t>
        <a:bodyPr/>
        <a:lstStyle/>
        <a:p>
          <a:endParaRPr lang="en-US"/>
        </a:p>
      </dgm:t>
    </dgm:pt>
    <dgm:pt modelId="{0765F47C-A37F-4B20-B7DE-BDF87134DD4F}">
      <dgm:prSet/>
      <dgm:spPr/>
      <dgm:t>
        <a:bodyPr/>
        <a:lstStyle/>
        <a:p>
          <a:r>
            <a:rPr lang="en-US"/>
            <a:t>Using a proportion test with an alpha level=0.05, power level=0.80, and the above effect size, we need samples of 135 per each group. </a:t>
          </a:r>
        </a:p>
      </dgm:t>
    </dgm:pt>
    <dgm:pt modelId="{D6F890D0-6C62-444F-BA54-2A4310389C09}" type="parTrans" cxnId="{7DE9D63B-04CF-42FE-B2E8-991C5E5C928C}">
      <dgm:prSet/>
      <dgm:spPr/>
      <dgm:t>
        <a:bodyPr/>
        <a:lstStyle/>
        <a:p>
          <a:endParaRPr lang="en-US"/>
        </a:p>
      </dgm:t>
    </dgm:pt>
    <dgm:pt modelId="{75C3CE4E-648D-4A0D-8DCF-C9F61E299523}" type="sibTrans" cxnId="{7DE9D63B-04CF-42FE-B2E8-991C5E5C928C}">
      <dgm:prSet/>
      <dgm:spPr/>
      <dgm:t>
        <a:bodyPr/>
        <a:lstStyle/>
        <a:p>
          <a:endParaRPr lang="en-US"/>
        </a:p>
      </dgm:t>
    </dgm:pt>
    <dgm:pt modelId="{8BD4A805-C8E1-43E1-B884-0E6AB59F4696}" type="pres">
      <dgm:prSet presAssocID="{3641DE7C-0A03-46B9-86FD-33A7B032C68D}" presName="Name0" presStyleCnt="0">
        <dgm:presLayoutVars>
          <dgm:dir/>
          <dgm:animLvl val="lvl"/>
          <dgm:resizeHandles val="exact"/>
        </dgm:presLayoutVars>
      </dgm:prSet>
      <dgm:spPr/>
    </dgm:pt>
    <dgm:pt modelId="{D7FBF0A4-800F-465E-BC68-D373E92CD554}" type="pres">
      <dgm:prSet presAssocID="{0765F47C-A37F-4B20-B7DE-BDF87134DD4F}" presName="boxAndChildren" presStyleCnt="0"/>
      <dgm:spPr/>
    </dgm:pt>
    <dgm:pt modelId="{851DA9A9-C4D5-4DEB-A6B2-69DA63C40CA4}" type="pres">
      <dgm:prSet presAssocID="{0765F47C-A37F-4B20-B7DE-BDF87134DD4F}" presName="parentTextBox" presStyleLbl="node1" presStyleIdx="0" presStyleCnt="4"/>
      <dgm:spPr/>
    </dgm:pt>
    <dgm:pt modelId="{F8505D9F-685B-42F1-8149-10C61AC48069}" type="pres">
      <dgm:prSet presAssocID="{9C722DA2-259E-45A7-BC29-FF1936BD706C}" presName="sp" presStyleCnt="0"/>
      <dgm:spPr/>
    </dgm:pt>
    <dgm:pt modelId="{AF8C0687-A67C-485D-98F7-080B95B27AE9}" type="pres">
      <dgm:prSet presAssocID="{8029CF7B-A389-4322-8783-6FD295EE6281}" presName="arrowAndChildren" presStyleCnt="0"/>
      <dgm:spPr/>
    </dgm:pt>
    <dgm:pt modelId="{809BD404-0E5A-419C-AE39-46278B0EC2C2}" type="pres">
      <dgm:prSet presAssocID="{8029CF7B-A389-4322-8783-6FD295EE6281}" presName="parentTextArrow" presStyleLbl="node1" presStyleIdx="1" presStyleCnt="4"/>
      <dgm:spPr/>
    </dgm:pt>
    <dgm:pt modelId="{6A6D182F-89AD-40CE-9C8C-03ED98ACF6CD}" type="pres">
      <dgm:prSet presAssocID="{84BFEE0D-C0FF-472A-866B-5A8F07C9540F}" presName="sp" presStyleCnt="0"/>
      <dgm:spPr/>
    </dgm:pt>
    <dgm:pt modelId="{4A1397DB-9C5B-406D-956F-B883C07D02C6}" type="pres">
      <dgm:prSet presAssocID="{A6BDF0BE-60AB-498A-A42F-4D8A298360BB}" presName="arrowAndChildren" presStyleCnt="0"/>
      <dgm:spPr/>
    </dgm:pt>
    <dgm:pt modelId="{D5F91622-311B-4752-80A2-21AD1F5348C4}" type="pres">
      <dgm:prSet presAssocID="{A6BDF0BE-60AB-498A-A42F-4D8A298360BB}" presName="parentTextArrow" presStyleLbl="node1" presStyleIdx="2" presStyleCnt="4"/>
      <dgm:spPr/>
    </dgm:pt>
    <dgm:pt modelId="{FFCA91FF-4F9F-4643-99BF-2EE4119F244D}" type="pres">
      <dgm:prSet presAssocID="{2C99DC89-C003-457E-BC20-395EDFC7E5B0}" presName="sp" presStyleCnt="0"/>
      <dgm:spPr/>
    </dgm:pt>
    <dgm:pt modelId="{6E2E107D-D608-4F32-817F-F7C9F40F9EF0}" type="pres">
      <dgm:prSet presAssocID="{44DB316A-DCA2-4BFD-9BC9-E7040C025FE4}" presName="arrowAndChildren" presStyleCnt="0"/>
      <dgm:spPr/>
    </dgm:pt>
    <dgm:pt modelId="{C340786E-D35D-45D9-BF37-863BD152ED2D}" type="pres">
      <dgm:prSet presAssocID="{44DB316A-DCA2-4BFD-9BC9-E7040C025FE4}" presName="parentTextArrow" presStyleLbl="node1" presStyleIdx="3" presStyleCnt="4"/>
      <dgm:spPr/>
    </dgm:pt>
  </dgm:ptLst>
  <dgm:cxnLst>
    <dgm:cxn modelId="{A69B3630-1D0C-4AA0-B212-3A5B5D77479F}" srcId="{3641DE7C-0A03-46B9-86FD-33A7B032C68D}" destId="{A6BDF0BE-60AB-498A-A42F-4D8A298360BB}" srcOrd="1" destOrd="0" parTransId="{57B92A30-6E73-47C9-8C73-73AEEB17A090}" sibTransId="{84BFEE0D-C0FF-472A-866B-5A8F07C9540F}"/>
    <dgm:cxn modelId="{4A47FE31-B7AB-445A-9867-C6C69DB1646C}" type="presOf" srcId="{3641DE7C-0A03-46B9-86FD-33A7B032C68D}" destId="{8BD4A805-C8E1-43E1-B884-0E6AB59F4696}" srcOrd="0" destOrd="0" presId="urn:microsoft.com/office/officeart/2005/8/layout/process4"/>
    <dgm:cxn modelId="{7DE9D63B-04CF-42FE-B2E8-991C5E5C928C}" srcId="{3641DE7C-0A03-46B9-86FD-33A7B032C68D}" destId="{0765F47C-A37F-4B20-B7DE-BDF87134DD4F}" srcOrd="3" destOrd="0" parTransId="{D6F890D0-6C62-444F-BA54-2A4310389C09}" sibTransId="{75C3CE4E-648D-4A0D-8DCF-C9F61E299523}"/>
    <dgm:cxn modelId="{98CE287F-50EE-45CA-921F-9FF4AF80CDF9}" srcId="{3641DE7C-0A03-46B9-86FD-33A7B032C68D}" destId="{44DB316A-DCA2-4BFD-9BC9-E7040C025FE4}" srcOrd="0" destOrd="0" parTransId="{0589B96E-0D34-41EA-BEBC-7004A0C25668}" sibTransId="{2C99DC89-C003-457E-BC20-395EDFC7E5B0}"/>
    <dgm:cxn modelId="{38C4CFAB-0CC8-483D-BA68-6BD74F02FA68}" type="presOf" srcId="{A6BDF0BE-60AB-498A-A42F-4D8A298360BB}" destId="{D5F91622-311B-4752-80A2-21AD1F5348C4}" srcOrd="0" destOrd="0" presId="urn:microsoft.com/office/officeart/2005/8/layout/process4"/>
    <dgm:cxn modelId="{AEF2E2B9-C476-405D-B4DB-554E1A3B55F1}" srcId="{3641DE7C-0A03-46B9-86FD-33A7B032C68D}" destId="{8029CF7B-A389-4322-8783-6FD295EE6281}" srcOrd="2" destOrd="0" parTransId="{71CD3251-5A9E-4C56-A06C-EB77BF26444C}" sibTransId="{9C722DA2-259E-45A7-BC29-FF1936BD706C}"/>
    <dgm:cxn modelId="{0DC6B8BE-3159-4A46-A817-2531905A3A0C}" type="presOf" srcId="{8029CF7B-A389-4322-8783-6FD295EE6281}" destId="{809BD404-0E5A-419C-AE39-46278B0EC2C2}" srcOrd="0" destOrd="0" presId="urn:microsoft.com/office/officeart/2005/8/layout/process4"/>
    <dgm:cxn modelId="{FC1A6BD9-855F-4064-81E5-750555232F79}" type="presOf" srcId="{0765F47C-A37F-4B20-B7DE-BDF87134DD4F}" destId="{851DA9A9-C4D5-4DEB-A6B2-69DA63C40CA4}" srcOrd="0" destOrd="0" presId="urn:microsoft.com/office/officeart/2005/8/layout/process4"/>
    <dgm:cxn modelId="{447AF0EF-85A7-4D37-A9F0-2B87845BBD77}" type="presOf" srcId="{44DB316A-DCA2-4BFD-9BC9-E7040C025FE4}" destId="{C340786E-D35D-45D9-BF37-863BD152ED2D}" srcOrd="0" destOrd="0" presId="urn:microsoft.com/office/officeart/2005/8/layout/process4"/>
    <dgm:cxn modelId="{05D96DCB-5917-4FBB-8B97-14EC6AF69017}" type="presParOf" srcId="{8BD4A805-C8E1-43E1-B884-0E6AB59F4696}" destId="{D7FBF0A4-800F-465E-BC68-D373E92CD554}" srcOrd="0" destOrd="0" presId="urn:microsoft.com/office/officeart/2005/8/layout/process4"/>
    <dgm:cxn modelId="{34711135-1843-469B-A76F-14CD79B7EE4C}" type="presParOf" srcId="{D7FBF0A4-800F-465E-BC68-D373E92CD554}" destId="{851DA9A9-C4D5-4DEB-A6B2-69DA63C40CA4}" srcOrd="0" destOrd="0" presId="urn:microsoft.com/office/officeart/2005/8/layout/process4"/>
    <dgm:cxn modelId="{5F1B8415-7EBF-4590-A9AB-7CD339D45EB8}" type="presParOf" srcId="{8BD4A805-C8E1-43E1-B884-0E6AB59F4696}" destId="{F8505D9F-685B-42F1-8149-10C61AC48069}" srcOrd="1" destOrd="0" presId="urn:microsoft.com/office/officeart/2005/8/layout/process4"/>
    <dgm:cxn modelId="{F37E0CA5-0A09-4EBD-B9D8-427AE0F0B114}" type="presParOf" srcId="{8BD4A805-C8E1-43E1-B884-0E6AB59F4696}" destId="{AF8C0687-A67C-485D-98F7-080B95B27AE9}" srcOrd="2" destOrd="0" presId="urn:microsoft.com/office/officeart/2005/8/layout/process4"/>
    <dgm:cxn modelId="{C5A5F29F-01AD-4ED3-81CC-42245C4376F0}" type="presParOf" srcId="{AF8C0687-A67C-485D-98F7-080B95B27AE9}" destId="{809BD404-0E5A-419C-AE39-46278B0EC2C2}" srcOrd="0" destOrd="0" presId="urn:microsoft.com/office/officeart/2005/8/layout/process4"/>
    <dgm:cxn modelId="{70029052-FDB1-437E-BC63-2E4C443818BE}" type="presParOf" srcId="{8BD4A805-C8E1-43E1-B884-0E6AB59F4696}" destId="{6A6D182F-89AD-40CE-9C8C-03ED98ACF6CD}" srcOrd="3" destOrd="0" presId="urn:microsoft.com/office/officeart/2005/8/layout/process4"/>
    <dgm:cxn modelId="{CC1DBF99-6581-4E1B-BAB1-5FD99E7FC924}" type="presParOf" srcId="{8BD4A805-C8E1-43E1-B884-0E6AB59F4696}" destId="{4A1397DB-9C5B-406D-956F-B883C07D02C6}" srcOrd="4" destOrd="0" presId="urn:microsoft.com/office/officeart/2005/8/layout/process4"/>
    <dgm:cxn modelId="{74032AFA-37D2-43BC-B325-4927934D81C2}" type="presParOf" srcId="{4A1397DB-9C5B-406D-956F-B883C07D02C6}" destId="{D5F91622-311B-4752-80A2-21AD1F5348C4}" srcOrd="0" destOrd="0" presId="urn:microsoft.com/office/officeart/2005/8/layout/process4"/>
    <dgm:cxn modelId="{2F378430-6695-46FF-A62B-716A424E1B28}" type="presParOf" srcId="{8BD4A805-C8E1-43E1-B884-0E6AB59F4696}" destId="{FFCA91FF-4F9F-4643-99BF-2EE4119F244D}" srcOrd="5" destOrd="0" presId="urn:microsoft.com/office/officeart/2005/8/layout/process4"/>
    <dgm:cxn modelId="{158A9A6E-0E7D-4A3E-A6A0-D9407897FE85}" type="presParOf" srcId="{8BD4A805-C8E1-43E1-B884-0E6AB59F4696}" destId="{6E2E107D-D608-4F32-817F-F7C9F40F9EF0}" srcOrd="6" destOrd="0" presId="urn:microsoft.com/office/officeart/2005/8/layout/process4"/>
    <dgm:cxn modelId="{072CB778-6423-4666-B023-8FEE34641E88}" type="presParOf" srcId="{6E2E107D-D608-4F32-817F-F7C9F40F9EF0}" destId="{C340786E-D35D-45D9-BF37-863BD152ED2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B7A4BF-4B1C-42C3-8387-4EA1EC39DC1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6D20D77-7785-4EC8-AEDE-D721858F85F9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Question: How much power do we have?</a:t>
          </a:r>
        </a:p>
      </dgm:t>
    </dgm:pt>
    <dgm:pt modelId="{A4DB5494-E913-4189-91A0-EC30B1629ABC}" type="parTrans" cxnId="{B214E168-CB00-4380-9F2A-D507508626E5}">
      <dgm:prSet/>
      <dgm:spPr/>
      <dgm:t>
        <a:bodyPr/>
        <a:lstStyle/>
        <a:p>
          <a:endParaRPr lang="en-US"/>
        </a:p>
      </dgm:t>
    </dgm:pt>
    <dgm:pt modelId="{8B81C370-4311-438D-B9D0-9FC9E68052C9}" type="sibTrans" cxnId="{B214E168-CB00-4380-9F2A-D507508626E5}">
      <dgm:prSet/>
      <dgm:spPr/>
      <dgm:t>
        <a:bodyPr/>
        <a:lstStyle/>
        <a:p>
          <a:endParaRPr lang="en-US"/>
        </a:p>
      </dgm:t>
    </dgm:pt>
    <dgm:pt modelId="{A9D07014-81B2-475D-A48B-604DA6E05F8A}">
      <dgm:prSet/>
      <dgm:spPr/>
      <dgm:t>
        <a:bodyPr/>
        <a:lstStyle/>
        <a:p>
          <a:r>
            <a:rPr lang="en-US"/>
            <a:t>Summary: We want to compare the proportions of smoking or non-smoking moms that have babies with low birthweights. </a:t>
          </a:r>
        </a:p>
      </dgm:t>
    </dgm:pt>
    <dgm:pt modelId="{ED920E2E-D534-458D-B1CB-3131B37B6BA3}" type="parTrans" cxnId="{12465F5A-C3C2-4117-B01D-39EFB8697253}">
      <dgm:prSet/>
      <dgm:spPr/>
      <dgm:t>
        <a:bodyPr/>
        <a:lstStyle/>
        <a:p>
          <a:endParaRPr lang="en-US"/>
        </a:p>
      </dgm:t>
    </dgm:pt>
    <dgm:pt modelId="{8445F578-A37C-46F8-AC92-DBD4EC155BD2}" type="sibTrans" cxnId="{12465F5A-C3C2-4117-B01D-39EFB8697253}">
      <dgm:prSet/>
      <dgm:spPr/>
      <dgm:t>
        <a:bodyPr/>
        <a:lstStyle/>
        <a:p>
          <a:endParaRPr lang="en-US"/>
        </a:p>
      </dgm:t>
    </dgm:pt>
    <dgm:pt modelId="{D5D0F97D-8E89-478B-BA08-9154D3FAE75A}">
      <dgm:prSet/>
      <dgm:spPr/>
      <dgm:t>
        <a:bodyPr/>
        <a:lstStyle/>
        <a:p>
          <a:r>
            <a:rPr lang="en-US"/>
            <a:t>We expect to collect data from 115 non-smokers and 74 smokers.</a:t>
          </a:r>
        </a:p>
      </dgm:t>
    </dgm:pt>
    <dgm:pt modelId="{31E036E0-F0B1-4863-92A9-9EC73B1998C0}" type="parTrans" cxnId="{10D61C6D-D308-4904-89D2-1324F4C537C9}">
      <dgm:prSet/>
      <dgm:spPr/>
      <dgm:t>
        <a:bodyPr/>
        <a:lstStyle/>
        <a:p>
          <a:endParaRPr lang="en-US"/>
        </a:p>
      </dgm:t>
    </dgm:pt>
    <dgm:pt modelId="{F8EDC909-738F-42D5-9F6E-717AAAB0F9B7}" type="sibTrans" cxnId="{10D61C6D-D308-4904-89D2-1324F4C537C9}">
      <dgm:prSet/>
      <dgm:spPr/>
      <dgm:t>
        <a:bodyPr/>
        <a:lstStyle/>
        <a:p>
          <a:endParaRPr lang="en-US"/>
        </a:p>
      </dgm:t>
    </dgm:pt>
    <dgm:pt modelId="{46BB06EB-A16A-4D5F-BE5A-7D8296674D4D}">
      <dgm:prSet/>
      <dgm:spPr/>
      <dgm:t>
        <a:bodyPr/>
        <a:lstStyle/>
        <a:p>
          <a:r>
            <a:rPr lang="en-US"/>
            <a:t>Using a proportion test with an alpha level=0.05 and an effect size for rates of 0.25 vs. 0.41, we would have a power level=0.64.</a:t>
          </a:r>
        </a:p>
      </dgm:t>
    </dgm:pt>
    <dgm:pt modelId="{78C9F048-180D-49EB-BBE4-7D4BC34E2453}" type="parTrans" cxnId="{3E3C9EEC-51DD-430D-BB83-9DEDA27F386D}">
      <dgm:prSet/>
      <dgm:spPr/>
      <dgm:t>
        <a:bodyPr/>
        <a:lstStyle/>
        <a:p>
          <a:endParaRPr lang="en-US"/>
        </a:p>
      </dgm:t>
    </dgm:pt>
    <dgm:pt modelId="{9D0FFCC4-F53F-480D-AFDD-DFCF7F1C0BA2}" type="sibTrans" cxnId="{3E3C9EEC-51DD-430D-BB83-9DEDA27F386D}">
      <dgm:prSet/>
      <dgm:spPr/>
      <dgm:t>
        <a:bodyPr/>
        <a:lstStyle/>
        <a:p>
          <a:endParaRPr lang="en-US"/>
        </a:p>
      </dgm:t>
    </dgm:pt>
    <dgm:pt modelId="{D73E2F01-6A74-46BC-B549-9B22DE0D003B}">
      <dgm:prSet/>
      <dgm:spPr/>
      <dgm:t>
        <a:bodyPr/>
        <a:lstStyle/>
        <a:p>
          <a:r>
            <a:rPr lang="en-US"/>
            <a:t>Caution should be taken in post-hoc power calculations, there is more power when we calculate power before the study rather than after the study. </a:t>
          </a:r>
        </a:p>
      </dgm:t>
    </dgm:pt>
    <dgm:pt modelId="{EE3B558F-7F51-44A3-9A05-0C6402CA6D1A}" type="parTrans" cxnId="{C51F1E26-478F-463E-A600-E1F5E458D9C8}">
      <dgm:prSet/>
      <dgm:spPr/>
      <dgm:t>
        <a:bodyPr/>
        <a:lstStyle/>
        <a:p>
          <a:endParaRPr lang="en-US"/>
        </a:p>
      </dgm:t>
    </dgm:pt>
    <dgm:pt modelId="{9E2F20C1-CA8C-45CF-82F4-E5C902A76F62}" type="sibTrans" cxnId="{C51F1E26-478F-463E-A600-E1F5E458D9C8}">
      <dgm:prSet/>
      <dgm:spPr/>
      <dgm:t>
        <a:bodyPr/>
        <a:lstStyle/>
        <a:p>
          <a:endParaRPr lang="en-US"/>
        </a:p>
      </dgm:t>
    </dgm:pt>
    <dgm:pt modelId="{AC9E95A5-5C7D-4B84-A855-0AE08030687A}" type="pres">
      <dgm:prSet presAssocID="{87B7A4BF-4B1C-42C3-8387-4EA1EC39DC1F}" presName="linear" presStyleCnt="0">
        <dgm:presLayoutVars>
          <dgm:animLvl val="lvl"/>
          <dgm:resizeHandles val="exact"/>
        </dgm:presLayoutVars>
      </dgm:prSet>
      <dgm:spPr/>
    </dgm:pt>
    <dgm:pt modelId="{F9378E55-5342-4BAD-AF11-D532EEB31583}" type="pres">
      <dgm:prSet presAssocID="{56D20D77-7785-4EC8-AEDE-D721858F85F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B75C710-3DA8-4BA1-BC37-3C5EF2A63394}" type="pres">
      <dgm:prSet presAssocID="{8B81C370-4311-438D-B9D0-9FC9E68052C9}" presName="spacer" presStyleCnt="0"/>
      <dgm:spPr/>
    </dgm:pt>
    <dgm:pt modelId="{D8CCACE4-3CDF-46FC-AE1C-D64D40477DFA}" type="pres">
      <dgm:prSet presAssocID="{A9D07014-81B2-475D-A48B-604DA6E05F8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53CC3CF-51D1-4F77-82FC-C8482ACF319C}" type="pres">
      <dgm:prSet presAssocID="{8445F578-A37C-46F8-AC92-DBD4EC155BD2}" presName="spacer" presStyleCnt="0"/>
      <dgm:spPr/>
    </dgm:pt>
    <dgm:pt modelId="{4445C117-F7CC-4C22-9D72-2D6EA5194448}" type="pres">
      <dgm:prSet presAssocID="{D5D0F97D-8E89-478B-BA08-9154D3FAE75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7CA1770-DBCD-4406-BF68-106EDECAAE82}" type="pres">
      <dgm:prSet presAssocID="{F8EDC909-738F-42D5-9F6E-717AAAB0F9B7}" presName="spacer" presStyleCnt="0"/>
      <dgm:spPr/>
    </dgm:pt>
    <dgm:pt modelId="{FE97458E-2EFB-44F5-A092-02AC19FCE39B}" type="pres">
      <dgm:prSet presAssocID="{46BB06EB-A16A-4D5F-BE5A-7D8296674D4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FC7EAD6-322D-474A-B49C-4375F091EB93}" type="pres">
      <dgm:prSet presAssocID="{9D0FFCC4-F53F-480D-AFDD-DFCF7F1C0BA2}" presName="spacer" presStyleCnt="0"/>
      <dgm:spPr/>
    </dgm:pt>
    <dgm:pt modelId="{F997F134-771C-46CD-A29F-F385A4563A53}" type="pres">
      <dgm:prSet presAssocID="{D73E2F01-6A74-46BC-B549-9B22DE0D003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51F1E26-478F-463E-A600-E1F5E458D9C8}" srcId="{87B7A4BF-4B1C-42C3-8387-4EA1EC39DC1F}" destId="{D73E2F01-6A74-46BC-B549-9B22DE0D003B}" srcOrd="4" destOrd="0" parTransId="{EE3B558F-7F51-44A3-9A05-0C6402CA6D1A}" sibTransId="{9E2F20C1-CA8C-45CF-82F4-E5C902A76F62}"/>
    <dgm:cxn modelId="{7595972C-B21A-4A9C-A9BF-B7BCE44EEF40}" type="presOf" srcId="{46BB06EB-A16A-4D5F-BE5A-7D8296674D4D}" destId="{FE97458E-2EFB-44F5-A092-02AC19FCE39B}" srcOrd="0" destOrd="0" presId="urn:microsoft.com/office/officeart/2005/8/layout/vList2"/>
    <dgm:cxn modelId="{B214E168-CB00-4380-9F2A-D507508626E5}" srcId="{87B7A4BF-4B1C-42C3-8387-4EA1EC39DC1F}" destId="{56D20D77-7785-4EC8-AEDE-D721858F85F9}" srcOrd="0" destOrd="0" parTransId="{A4DB5494-E913-4189-91A0-EC30B1629ABC}" sibTransId="{8B81C370-4311-438D-B9D0-9FC9E68052C9}"/>
    <dgm:cxn modelId="{7FA3C849-251D-40FC-93A5-BC3D7195B674}" type="presOf" srcId="{87B7A4BF-4B1C-42C3-8387-4EA1EC39DC1F}" destId="{AC9E95A5-5C7D-4B84-A855-0AE08030687A}" srcOrd="0" destOrd="0" presId="urn:microsoft.com/office/officeart/2005/8/layout/vList2"/>
    <dgm:cxn modelId="{10D61C6D-D308-4904-89D2-1324F4C537C9}" srcId="{87B7A4BF-4B1C-42C3-8387-4EA1EC39DC1F}" destId="{D5D0F97D-8E89-478B-BA08-9154D3FAE75A}" srcOrd="2" destOrd="0" parTransId="{31E036E0-F0B1-4863-92A9-9EC73B1998C0}" sibTransId="{F8EDC909-738F-42D5-9F6E-717AAAB0F9B7}"/>
    <dgm:cxn modelId="{12465F5A-C3C2-4117-B01D-39EFB8697253}" srcId="{87B7A4BF-4B1C-42C3-8387-4EA1EC39DC1F}" destId="{A9D07014-81B2-475D-A48B-604DA6E05F8A}" srcOrd="1" destOrd="0" parTransId="{ED920E2E-D534-458D-B1CB-3131B37B6BA3}" sibTransId="{8445F578-A37C-46F8-AC92-DBD4EC155BD2}"/>
    <dgm:cxn modelId="{E729D7A2-FE26-479E-B1DF-468B0F9FAFFC}" type="presOf" srcId="{D5D0F97D-8E89-478B-BA08-9154D3FAE75A}" destId="{4445C117-F7CC-4C22-9D72-2D6EA5194448}" srcOrd="0" destOrd="0" presId="urn:microsoft.com/office/officeart/2005/8/layout/vList2"/>
    <dgm:cxn modelId="{E4D0AEC1-98EF-43AE-954F-5632C3DD0B2B}" type="presOf" srcId="{56D20D77-7785-4EC8-AEDE-D721858F85F9}" destId="{F9378E55-5342-4BAD-AF11-D532EEB31583}" srcOrd="0" destOrd="0" presId="urn:microsoft.com/office/officeart/2005/8/layout/vList2"/>
    <dgm:cxn modelId="{FBD964CA-5310-4B98-8F10-C63839B1C672}" type="presOf" srcId="{D73E2F01-6A74-46BC-B549-9B22DE0D003B}" destId="{F997F134-771C-46CD-A29F-F385A4563A53}" srcOrd="0" destOrd="0" presId="urn:microsoft.com/office/officeart/2005/8/layout/vList2"/>
    <dgm:cxn modelId="{3E3C9EEC-51DD-430D-BB83-9DEDA27F386D}" srcId="{87B7A4BF-4B1C-42C3-8387-4EA1EC39DC1F}" destId="{46BB06EB-A16A-4D5F-BE5A-7D8296674D4D}" srcOrd="3" destOrd="0" parTransId="{78C9F048-180D-49EB-BBE4-7D4BC34E2453}" sibTransId="{9D0FFCC4-F53F-480D-AFDD-DFCF7F1C0BA2}"/>
    <dgm:cxn modelId="{5393C0EE-8191-4671-9B8F-30523B9E20E9}" type="presOf" srcId="{A9D07014-81B2-475D-A48B-604DA6E05F8A}" destId="{D8CCACE4-3CDF-46FC-AE1C-D64D40477DFA}" srcOrd="0" destOrd="0" presId="urn:microsoft.com/office/officeart/2005/8/layout/vList2"/>
    <dgm:cxn modelId="{FFF96F8A-5C67-417C-A897-C5AF40EDC032}" type="presParOf" srcId="{AC9E95A5-5C7D-4B84-A855-0AE08030687A}" destId="{F9378E55-5342-4BAD-AF11-D532EEB31583}" srcOrd="0" destOrd="0" presId="urn:microsoft.com/office/officeart/2005/8/layout/vList2"/>
    <dgm:cxn modelId="{360E5E1D-86D9-486B-80E4-7368762303A6}" type="presParOf" srcId="{AC9E95A5-5C7D-4B84-A855-0AE08030687A}" destId="{FB75C710-3DA8-4BA1-BC37-3C5EF2A63394}" srcOrd="1" destOrd="0" presId="urn:microsoft.com/office/officeart/2005/8/layout/vList2"/>
    <dgm:cxn modelId="{78F65F57-4225-4E1F-9B45-D5962CFD35CC}" type="presParOf" srcId="{AC9E95A5-5C7D-4B84-A855-0AE08030687A}" destId="{D8CCACE4-3CDF-46FC-AE1C-D64D40477DFA}" srcOrd="2" destOrd="0" presId="urn:microsoft.com/office/officeart/2005/8/layout/vList2"/>
    <dgm:cxn modelId="{0B322B09-5B67-40F3-A907-256A96E9CBFF}" type="presParOf" srcId="{AC9E95A5-5C7D-4B84-A855-0AE08030687A}" destId="{E53CC3CF-51D1-4F77-82FC-C8482ACF319C}" srcOrd="3" destOrd="0" presId="urn:microsoft.com/office/officeart/2005/8/layout/vList2"/>
    <dgm:cxn modelId="{EAF7E2B4-5EF1-4688-881B-A8C1A7F9D861}" type="presParOf" srcId="{AC9E95A5-5C7D-4B84-A855-0AE08030687A}" destId="{4445C117-F7CC-4C22-9D72-2D6EA5194448}" srcOrd="4" destOrd="0" presId="urn:microsoft.com/office/officeart/2005/8/layout/vList2"/>
    <dgm:cxn modelId="{1AD26A0B-2C19-448D-857C-F45A7D0BD55A}" type="presParOf" srcId="{AC9E95A5-5C7D-4B84-A855-0AE08030687A}" destId="{D7CA1770-DBCD-4406-BF68-106EDECAAE82}" srcOrd="5" destOrd="0" presId="urn:microsoft.com/office/officeart/2005/8/layout/vList2"/>
    <dgm:cxn modelId="{C7071190-DB55-42A5-A384-3290B6461A63}" type="presParOf" srcId="{AC9E95A5-5C7D-4B84-A855-0AE08030687A}" destId="{FE97458E-2EFB-44F5-A092-02AC19FCE39B}" srcOrd="6" destOrd="0" presId="urn:microsoft.com/office/officeart/2005/8/layout/vList2"/>
    <dgm:cxn modelId="{FD5D9162-1288-4812-8EA3-24AD5BA91D57}" type="presParOf" srcId="{AC9E95A5-5C7D-4B84-A855-0AE08030687A}" destId="{1FC7EAD6-322D-474A-B49C-4375F091EB93}" srcOrd="7" destOrd="0" presId="urn:microsoft.com/office/officeart/2005/8/layout/vList2"/>
    <dgm:cxn modelId="{8EC3569D-8966-447A-BE45-514C96B21EAB}" type="presParOf" srcId="{AC9E95A5-5C7D-4B84-A855-0AE08030687A}" destId="{F997F134-771C-46CD-A29F-F385A4563A5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301457-7D54-4D8D-91BD-546B4581BAB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40E301B-B5C1-4CEB-A687-DC8FF71514DB}">
      <dgm:prSet/>
      <dgm:spPr/>
      <dgm:t>
        <a:bodyPr/>
        <a:lstStyle/>
        <a:p>
          <a:r>
            <a:rPr lang="en-US" dirty="0"/>
            <a:t>A power analysis can be performed on many types of studies with various types of research questions and research designs. </a:t>
          </a:r>
        </a:p>
      </dgm:t>
    </dgm:pt>
    <dgm:pt modelId="{B432BA76-C35A-4155-8FB3-C1DD564CF5B4}" type="parTrans" cxnId="{DDFE750D-A467-4B70-9378-8613CF61045B}">
      <dgm:prSet/>
      <dgm:spPr/>
      <dgm:t>
        <a:bodyPr/>
        <a:lstStyle/>
        <a:p>
          <a:endParaRPr lang="en-US"/>
        </a:p>
      </dgm:t>
    </dgm:pt>
    <dgm:pt modelId="{8DD8D738-5FE3-4F15-B158-559BC39EDCBA}" type="sibTrans" cxnId="{DDFE750D-A467-4B70-9378-8613CF61045B}">
      <dgm:prSet/>
      <dgm:spPr/>
      <dgm:t>
        <a:bodyPr/>
        <a:lstStyle/>
        <a:p>
          <a:endParaRPr lang="en-US"/>
        </a:p>
      </dgm:t>
    </dgm:pt>
    <dgm:pt modelId="{B3B2F3E2-9685-423A-B4F0-F1B64BEF6B9C}">
      <dgm:prSet/>
      <dgm:spPr/>
      <dgm:t>
        <a:bodyPr/>
        <a:lstStyle/>
        <a:p>
          <a:r>
            <a:rPr lang="en-US" dirty="0"/>
            <a:t>Alpha, power, effect size, and sample size are directly related. Changing any of those values impacts the other values.</a:t>
          </a:r>
        </a:p>
      </dgm:t>
    </dgm:pt>
    <dgm:pt modelId="{86D80606-C7AA-4A85-9D65-2C073363BA05}" type="parTrans" cxnId="{4A4E9B6B-9C3B-4CC8-81C0-5A94D4FEB76E}">
      <dgm:prSet/>
      <dgm:spPr/>
      <dgm:t>
        <a:bodyPr/>
        <a:lstStyle/>
        <a:p>
          <a:endParaRPr lang="en-US"/>
        </a:p>
      </dgm:t>
    </dgm:pt>
    <dgm:pt modelId="{F8F8B12B-F6D4-40A2-ABB3-006803327F89}" type="sibTrans" cxnId="{4A4E9B6B-9C3B-4CC8-81C0-5A94D4FEB76E}">
      <dgm:prSet/>
      <dgm:spPr/>
      <dgm:t>
        <a:bodyPr/>
        <a:lstStyle/>
        <a:p>
          <a:endParaRPr lang="en-US"/>
        </a:p>
      </dgm:t>
    </dgm:pt>
    <dgm:pt modelId="{48191409-79DA-4A7F-B593-BAED070A4BFC}">
      <dgm:prSet/>
      <dgm:spPr/>
      <dgm:t>
        <a:bodyPr/>
        <a:lstStyle/>
        <a:p>
          <a:r>
            <a:rPr lang="en-US" dirty="0"/>
            <a:t>Most researchers aim for a power of .80 to .90. Although, it may be tempting to reach for a power of 1, it will be costly.  But oversample if you’ll lose subjects.</a:t>
          </a:r>
        </a:p>
      </dgm:t>
    </dgm:pt>
    <dgm:pt modelId="{7D29A522-1A5B-4F49-8AA2-72954EA71AD8}" type="parTrans" cxnId="{3A4C6FA0-1FCC-401C-955F-B76BFDBF50DA}">
      <dgm:prSet/>
      <dgm:spPr/>
      <dgm:t>
        <a:bodyPr/>
        <a:lstStyle/>
        <a:p>
          <a:endParaRPr lang="en-US"/>
        </a:p>
      </dgm:t>
    </dgm:pt>
    <dgm:pt modelId="{7AAFEB7A-A2DE-4752-AE54-520FF15860E3}" type="sibTrans" cxnId="{3A4C6FA0-1FCC-401C-955F-B76BFDBF50DA}">
      <dgm:prSet/>
      <dgm:spPr/>
      <dgm:t>
        <a:bodyPr/>
        <a:lstStyle/>
        <a:p>
          <a:endParaRPr lang="en-US"/>
        </a:p>
      </dgm:t>
    </dgm:pt>
    <dgm:pt modelId="{D0EF9022-A1D5-4EF4-8351-9A5E143B68F3}">
      <dgm:prSet/>
      <dgm:spPr/>
      <dgm:t>
        <a:bodyPr/>
        <a:lstStyle/>
        <a:p>
          <a:r>
            <a:rPr lang="en-US" dirty="0"/>
            <a:t>The effect size should be determined by one of three sources of information: </a:t>
          </a:r>
          <a:r>
            <a:rPr lang="en-US" dirty="0">
              <a:solidFill>
                <a:srgbClr val="FF0000"/>
              </a:solidFill>
            </a:rPr>
            <a:t>1) </a:t>
          </a:r>
          <a:r>
            <a:rPr lang="en-US" dirty="0"/>
            <a:t>a literature review, </a:t>
          </a:r>
          <a:r>
            <a:rPr lang="en-US" dirty="0">
              <a:solidFill>
                <a:srgbClr val="FF0000"/>
              </a:solidFill>
            </a:rPr>
            <a:t>2) </a:t>
          </a:r>
          <a:r>
            <a:rPr lang="en-US" dirty="0"/>
            <a:t>results obtained from a pilot study, and </a:t>
          </a:r>
          <a:r>
            <a:rPr lang="en-US" dirty="0">
              <a:solidFill>
                <a:srgbClr val="FF0000"/>
              </a:solidFill>
            </a:rPr>
            <a:t>3) </a:t>
          </a:r>
          <a:r>
            <a:rPr lang="en-US" dirty="0"/>
            <a:t>ask an expert. </a:t>
          </a:r>
        </a:p>
      </dgm:t>
    </dgm:pt>
    <dgm:pt modelId="{040DBCFA-A7EF-4C54-99AA-8CAB25CB3C19}" type="parTrans" cxnId="{462F5D8E-AF19-4F4B-831C-7D40F49068B5}">
      <dgm:prSet/>
      <dgm:spPr/>
      <dgm:t>
        <a:bodyPr/>
        <a:lstStyle/>
        <a:p>
          <a:endParaRPr lang="en-US"/>
        </a:p>
      </dgm:t>
    </dgm:pt>
    <dgm:pt modelId="{D947D007-4377-4985-90D7-1A87A2DBB061}" type="sibTrans" cxnId="{462F5D8E-AF19-4F4B-831C-7D40F49068B5}">
      <dgm:prSet/>
      <dgm:spPr/>
      <dgm:t>
        <a:bodyPr/>
        <a:lstStyle/>
        <a:p>
          <a:endParaRPr lang="en-US"/>
        </a:p>
      </dgm:t>
    </dgm:pt>
    <dgm:pt modelId="{E864AFE2-617F-49E5-8CFE-E5B09691E577}" type="pres">
      <dgm:prSet presAssocID="{4B301457-7D54-4D8D-91BD-546B4581BAB6}" presName="linear" presStyleCnt="0">
        <dgm:presLayoutVars>
          <dgm:animLvl val="lvl"/>
          <dgm:resizeHandles val="exact"/>
        </dgm:presLayoutVars>
      </dgm:prSet>
      <dgm:spPr/>
    </dgm:pt>
    <dgm:pt modelId="{6A6A6F26-7CD6-4469-90B3-76AC5765FC44}" type="pres">
      <dgm:prSet presAssocID="{840E301B-B5C1-4CEB-A687-DC8FF71514D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B152910-A9B6-4AFD-9FE5-00A6A55C0FBE}" type="pres">
      <dgm:prSet presAssocID="{8DD8D738-5FE3-4F15-B158-559BC39EDCBA}" presName="spacer" presStyleCnt="0"/>
      <dgm:spPr/>
    </dgm:pt>
    <dgm:pt modelId="{9A4A5799-0029-4644-8353-BB3CCCBE1183}" type="pres">
      <dgm:prSet presAssocID="{B3B2F3E2-9685-423A-B4F0-F1B64BEF6B9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5168C2C-3A79-411F-8F92-CFACDA0EC440}" type="pres">
      <dgm:prSet presAssocID="{F8F8B12B-F6D4-40A2-ABB3-006803327F89}" presName="spacer" presStyleCnt="0"/>
      <dgm:spPr/>
    </dgm:pt>
    <dgm:pt modelId="{2DC20135-2977-4A6F-B8E5-2623114CCFE0}" type="pres">
      <dgm:prSet presAssocID="{48191409-79DA-4A7F-B593-BAED070A4BF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418DEB7-7C36-44DB-84D9-007DEE8C88A4}" type="pres">
      <dgm:prSet presAssocID="{7AAFEB7A-A2DE-4752-AE54-520FF15860E3}" presName="spacer" presStyleCnt="0"/>
      <dgm:spPr/>
    </dgm:pt>
    <dgm:pt modelId="{23FE6D2A-330A-4D7C-A227-3BF796793A83}" type="pres">
      <dgm:prSet presAssocID="{D0EF9022-A1D5-4EF4-8351-9A5E143B68F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DFE750D-A467-4B70-9378-8613CF61045B}" srcId="{4B301457-7D54-4D8D-91BD-546B4581BAB6}" destId="{840E301B-B5C1-4CEB-A687-DC8FF71514DB}" srcOrd="0" destOrd="0" parTransId="{B432BA76-C35A-4155-8FB3-C1DD564CF5B4}" sibTransId="{8DD8D738-5FE3-4F15-B158-559BC39EDCBA}"/>
    <dgm:cxn modelId="{D0B9320E-8B2F-4F01-B53C-9F78C36B6F6A}" type="presOf" srcId="{D0EF9022-A1D5-4EF4-8351-9A5E143B68F3}" destId="{23FE6D2A-330A-4D7C-A227-3BF796793A83}" srcOrd="0" destOrd="0" presId="urn:microsoft.com/office/officeart/2005/8/layout/vList2"/>
    <dgm:cxn modelId="{CABBDE2A-C686-4EE1-ACE4-68617A6D9EB8}" type="presOf" srcId="{840E301B-B5C1-4CEB-A687-DC8FF71514DB}" destId="{6A6A6F26-7CD6-4469-90B3-76AC5765FC44}" srcOrd="0" destOrd="0" presId="urn:microsoft.com/office/officeart/2005/8/layout/vList2"/>
    <dgm:cxn modelId="{674EF069-CA2A-4F92-957C-C18671AB3962}" type="presOf" srcId="{48191409-79DA-4A7F-B593-BAED070A4BFC}" destId="{2DC20135-2977-4A6F-B8E5-2623114CCFE0}" srcOrd="0" destOrd="0" presId="urn:microsoft.com/office/officeart/2005/8/layout/vList2"/>
    <dgm:cxn modelId="{4A4E9B6B-9C3B-4CC8-81C0-5A94D4FEB76E}" srcId="{4B301457-7D54-4D8D-91BD-546B4581BAB6}" destId="{B3B2F3E2-9685-423A-B4F0-F1B64BEF6B9C}" srcOrd="1" destOrd="0" parTransId="{86D80606-C7AA-4A85-9D65-2C073363BA05}" sibTransId="{F8F8B12B-F6D4-40A2-ABB3-006803327F89}"/>
    <dgm:cxn modelId="{462F5D8E-AF19-4F4B-831C-7D40F49068B5}" srcId="{4B301457-7D54-4D8D-91BD-546B4581BAB6}" destId="{D0EF9022-A1D5-4EF4-8351-9A5E143B68F3}" srcOrd="3" destOrd="0" parTransId="{040DBCFA-A7EF-4C54-99AA-8CAB25CB3C19}" sibTransId="{D947D007-4377-4985-90D7-1A87A2DBB061}"/>
    <dgm:cxn modelId="{3A4C6FA0-1FCC-401C-955F-B76BFDBF50DA}" srcId="{4B301457-7D54-4D8D-91BD-546B4581BAB6}" destId="{48191409-79DA-4A7F-B593-BAED070A4BFC}" srcOrd="2" destOrd="0" parTransId="{7D29A522-1A5B-4F49-8AA2-72954EA71AD8}" sibTransId="{7AAFEB7A-A2DE-4752-AE54-520FF15860E3}"/>
    <dgm:cxn modelId="{DA0AB9AA-1109-423F-94C1-D0E0CE5F3046}" type="presOf" srcId="{B3B2F3E2-9685-423A-B4F0-F1B64BEF6B9C}" destId="{9A4A5799-0029-4644-8353-BB3CCCBE1183}" srcOrd="0" destOrd="0" presId="urn:microsoft.com/office/officeart/2005/8/layout/vList2"/>
    <dgm:cxn modelId="{C50777EE-EB74-4811-80A6-BF8751B5B7C8}" type="presOf" srcId="{4B301457-7D54-4D8D-91BD-546B4581BAB6}" destId="{E864AFE2-617F-49E5-8CFE-E5B09691E577}" srcOrd="0" destOrd="0" presId="urn:microsoft.com/office/officeart/2005/8/layout/vList2"/>
    <dgm:cxn modelId="{A98580B6-B71F-42E1-9B4D-F5817FDA7133}" type="presParOf" srcId="{E864AFE2-617F-49E5-8CFE-E5B09691E577}" destId="{6A6A6F26-7CD6-4469-90B3-76AC5765FC44}" srcOrd="0" destOrd="0" presId="urn:microsoft.com/office/officeart/2005/8/layout/vList2"/>
    <dgm:cxn modelId="{B0F3B4FB-8412-40E6-8921-12AA3ADA2083}" type="presParOf" srcId="{E864AFE2-617F-49E5-8CFE-E5B09691E577}" destId="{FB152910-A9B6-4AFD-9FE5-00A6A55C0FBE}" srcOrd="1" destOrd="0" presId="urn:microsoft.com/office/officeart/2005/8/layout/vList2"/>
    <dgm:cxn modelId="{E0159A38-4E7A-43C3-A405-15CF7241BB42}" type="presParOf" srcId="{E864AFE2-617F-49E5-8CFE-E5B09691E577}" destId="{9A4A5799-0029-4644-8353-BB3CCCBE1183}" srcOrd="2" destOrd="0" presId="urn:microsoft.com/office/officeart/2005/8/layout/vList2"/>
    <dgm:cxn modelId="{79801035-9844-4CCE-B030-5651B296D2AF}" type="presParOf" srcId="{E864AFE2-617F-49E5-8CFE-E5B09691E577}" destId="{A5168C2C-3A79-411F-8F92-CFACDA0EC440}" srcOrd="3" destOrd="0" presId="urn:microsoft.com/office/officeart/2005/8/layout/vList2"/>
    <dgm:cxn modelId="{7E289A23-6E2C-4727-8CCA-9367A5ABE824}" type="presParOf" srcId="{E864AFE2-617F-49E5-8CFE-E5B09691E577}" destId="{2DC20135-2977-4A6F-B8E5-2623114CCFE0}" srcOrd="4" destOrd="0" presId="urn:microsoft.com/office/officeart/2005/8/layout/vList2"/>
    <dgm:cxn modelId="{D567E7DC-BF46-4639-92C8-880C249F07FB}" type="presParOf" srcId="{E864AFE2-617F-49E5-8CFE-E5B09691E577}" destId="{F418DEB7-7C36-44DB-84D9-007DEE8C88A4}" srcOrd="5" destOrd="0" presId="urn:microsoft.com/office/officeart/2005/8/layout/vList2"/>
    <dgm:cxn modelId="{5EAC7A98-FB2C-4D66-8691-5106740F33FF}" type="presParOf" srcId="{E864AFE2-617F-49E5-8CFE-E5B09691E577}" destId="{23FE6D2A-330A-4D7C-A227-3BF796793A8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D90EA5-81FF-4FF8-A7D9-7B24D1CF1D59}">
      <dsp:nvSpPr>
        <dsp:cNvPr id="0" name=""/>
        <dsp:cNvSpPr/>
      </dsp:nvSpPr>
      <dsp:spPr>
        <a:xfrm>
          <a:off x="12756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F32FC-CB51-4649-BA8B-E680B2B5400C}">
      <dsp:nvSpPr>
        <dsp:cNvPr id="0" name=""/>
        <dsp:cNvSpPr/>
      </dsp:nvSpPr>
      <dsp:spPr>
        <a:xfrm>
          <a:off x="494178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In this session, we’ll cover power analysis.</a:t>
          </a:r>
        </a:p>
      </dsp:txBody>
      <dsp:txXfrm>
        <a:off x="574762" y="538547"/>
        <a:ext cx="4171627" cy="2590157"/>
      </dsp:txXfrm>
    </dsp:sp>
    <dsp:sp modelId="{8AC650F8-318C-496A-96BB-567059CC7630}">
      <dsp:nvSpPr>
        <dsp:cNvPr id="0" name=""/>
        <dsp:cNvSpPr/>
      </dsp:nvSpPr>
      <dsp:spPr>
        <a:xfrm>
          <a:off x="5308395" y="612"/>
          <a:ext cx="457586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0956A-F8F0-41F9-8221-E298D536F5F4}">
      <dsp:nvSpPr>
        <dsp:cNvPr id="0" name=""/>
        <dsp:cNvSpPr/>
      </dsp:nvSpPr>
      <dsp:spPr>
        <a:xfrm>
          <a:off x="5789817" y="457963"/>
          <a:ext cx="457586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We can answer, “How big of a sample do I need?” or “How much power is in my study?”</a:t>
          </a:r>
        </a:p>
      </dsp:txBody>
      <dsp:txXfrm>
        <a:off x="5870401" y="538547"/>
        <a:ext cx="4414697" cy="2590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DA9A9-C4D5-4DEB-A6B2-69DA63C40CA4}">
      <dsp:nvSpPr>
        <dsp:cNvPr id="0" name=""/>
        <dsp:cNvSpPr/>
      </dsp:nvSpPr>
      <dsp:spPr>
        <a:xfrm>
          <a:off x="0" y="4473396"/>
          <a:ext cx="6666833" cy="97866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Using a proportion test with an alpha level=0.05, power level=0.80, and the above effect size, we need samples of 135 per each group. </a:t>
          </a:r>
        </a:p>
      </dsp:txBody>
      <dsp:txXfrm>
        <a:off x="0" y="4473396"/>
        <a:ext cx="6666833" cy="978669"/>
      </dsp:txXfrm>
    </dsp:sp>
    <dsp:sp modelId="{809BD404-0E5A-419C-AE39-46278B0EC2C2}">
      <dsp:nvSpPr>
        <dsp:cNvPr id="0" name=""/>
        <dsp:cNvSpPr/>
      </dsp:nvSpPr>
      <dsp:spPr>
        <a:xfrm rot="10800000">
          <a:off x="0" y="2982882"/>
          <a:ext cx="6666833" cy="1505194"/>
        </a:xfrm>
        <a:prstGeom prst="upArrowCallou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We believe the two groups will have rates of 0.25 and 0.41 for non-smokers and smokers.</a:t>
          </a:r>
        </a:p>
      </dsp:txBody>
      <dsp:txXfrm rot="10800000">
        <a:off x="0" y="2982882"/>
        <a:ext cx="6666833" cy="978030"/>
      </dsp:txXfrm>
    </dsp:sp>
    <dsp:sp modelId="{D5F91622-311B-4752-80A2-21AD1F5348C4}">
      <dsp:nvSpPr>
        <dsp:cNvPr id="0" name=""/>
        <dsp:cNvSpPr/>
      </dsp:nvSpPr>
      <dsp:spPr>
        <a:xfrm rot="10800000">
          <a:off x="0" y="1492368"/>
          <a:ext cx="6666833" cy="1505194"/>
        </a:xfrm>
        <a:prstGeom prst="upArrowCallou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Summary: We want to compare the proportions of smoking or non-smoking moms that have babies with low birthweights. </a:t>
          </a:r>
        </a:p>
      </dsp:txBody>
      <dsp:txXfrm rot="10800000">
        <a:off x="0" y="1492368"/>
        <a:ext cx="6666833" cy="978030"/>
      </dsp:txXfrm>
    </dsp:sp>
    <dsp:sp modelId="{C340786E-D35D-45D9-BF37-863BD152ED2D}">
      <dsp:nvSpPr>
        <dsp:cNvPr id="0" name=""/>
        <dsp:cNvSpPr/>
      </dsp:nvSpPr>
      <dsp:spPr>
        <a:xfrm rot="10800000">
          <a:off x="0" y="1854"/>
          <a:ext cx="6666833" cy="1505194"/>
        </a:xfrm>
        <a:prstGeom prst="upArrowCallou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00"/>
              </a:solidFill>
            </a:rPr>
            <a:t>Question: How big of a sample do we need?</a:t>
          </a:r>
        </a:p>
      </dsp:txBody>
      <dsp:txXfrm rot="10800000">
        <a:off x="0" y="1854"/>
        <a:ext cx="6666833" cy="978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78E55-5342-4BAD-AF11-D532EEB31583}">
      <dsp:nvSpPr>
        <dsp:cNvPr id="0" name=""/>
        <dsp:cNvSpPr/>
      </dsp:nvSpPr>
      <dsp:spPr>
        <a:xfrm>
          <a:off x="0" y="109422"/>
          <a:ext cx="6666833" cy="10055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</a:rPr>
            <a:t>Question: How much power do we have?</a:t>
          </a:r>
        </a:p>
      </dsp:txBody>
      <dsp:txXfrm>
        <a:off x="49087" y="158509"/>
        <a:ext cx="6568659" cy="907369"/>
      </dsp:txXfrm>
    </dsp:sp>
    <dsp:sp modelId="{D8CCACE4-3CDF-46FC-AE1C-D64D40477DFA}">
      <dsp:nvSpPr>
        <dsp:cNvPr id="0" name=""/>
        <dsp:cNvSpPr/>
      </dsp:nvSpPr>
      <dsp:spPr>
        <a:xfrm>
          <a:off x="0" y="1166805"/>
          <a:ext cx="6666833" cy="1005543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Summary: We want to compare the proportions of smoking or non-smoking moms that have babies with low birthweights. </a:t>
          </a:r>
        </a:p>
      </dsp:txBody>
      <dsp:txXfrm>
        <a:off x="49087" y="1215892"/>
        <a:ext cx="6568659" cy="907369"/>
      </dsp:txXfrm>
    </dsp:sp>
    <dsp:sp modelId="{4445C117-F7CC-4C22-9D72-2D6EA5194448}">
      <dsp:nvSpPr>
        <dsp:cNvPr id="0" name=""/>
        <dsp:cNvSpPr/>
      </dsp:nvSpPr>
      <dsp:spPr>
        <a:xfrm>
          <a:off x="0" y="2224188"/>
          <a:ext cx="6666833" cy="1005543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We expect to collect data from 115 non-smokers and 74 smokers.</a:t>
          </a:r>
        </a:p>
      </dsp:txBody>
      <dsp:txXfrm>
        <a:off x="49087" y="2273275"/>
        <a:ext cx="6568659" cy="907369"/>
      </dsp:txXfrm>
    </dsp:sp>
    <dsp:sp modelId="{FE97458E-2EFB-44F5-A092-02AC19FCE39B}">
      <dsp:nvSpPr>
        <dsp:cNvPr id="0" name=""/>
        <dsp:cNvSpPr/>
      </dsp:nvSpPr>
      <dsp:spPr>
        <a:xfrm>
          <a:off x="0" y="3281571"/>
          <a:ext cx="6666833" cy="1005543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Using a proportion test with an alpha level=0.05 and an effect size for rates of 0.25 vs. 0.41, we would have a power level=0.64.</a:t>
          </a:r>
        </a:p>
      </dsp:txBody>
      <dsp:txXfrm>
        <a:off x="49087" y="3330658"/>
        <a:ext cx="6568659" cy="907369"/>
      </dsp:txXfrm>
    </dsp:sp>
    <dsp:sp modelId="{F997F134-771C-46CD-A29F-F385A4563A53}">
      <dsp:nvSpPr>
        <dsp:cNvPr id="0" name=""/>
        <dsp:cNvSpPr/>
      </dsp:nvSpPr>
      <dsp:spPr>
        <a:xfrm>
          <a:off x="0" y="4338954"/>
          <a:ext cx="6666833" cy="1005543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Caution should be taken in post-hoc power calculations, there is more power when we calculate power before the study rather than after the study. </a:t>
          </a:r>
        </a:p>
      </dsp:txBody>
      <dsp:txXfrm>
        <a:off x="49087" y="4388041"/>
        <a:ext cx="6568659" cy="9073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A6F26-7CD6-4469-90B3-76AC5765FC44}">
      <dsp:nvSpPr>
        <dsp:cNvPr id="0" name=""/>
        <dsp:cNvSpPr/>
      </dsp:nvSpPr>
      <dsp:spPr>
        <a:xfrm>
          <a:off x="0" y="356616"/>
          <a:ext cx="6364224" cy="11547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 power analysis can be performed on many types of studies with various types of research questions and research designs. </a:t>
          </a:r>
        </a:p>
      </dsp:txBody>
      <dsp:txXfrm>
        <a:off x="56372" y="412988"/>
        <a:ext cx="6251480" cy="1042045"/>
      </dsp:txXfrm>
    </dsp:sp>
    <dsp:sp modelId="{9A4A5799-0029-4644-8353-BB3CCCBE1183}">
      <dsp:nvSpPr>
        <dsp:cNvPr id="0" name=""/>
        <dsp:cNvSpPr/>
      </dsp:nvSpPr>
      <dsp:spPr>
        <a:xfrm>
          <a:off x="0" y="1571886"/>
          <a:ext cx="6364224" cy="1154789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Alpha, power, effect size, and sample size are directly related. Changing any of those values impacts the other values.</a:t>
          </a:r>
        </a:p>
      </dsp:txBody>
      <dsp:txXfrm>
        <a:off x="56372" y="1628258"/>
        <a:ext cx="6251480" cy="1042045"/>
      </dsp:txXfrm>
    </dsp:sp>
    <dsp:sp modelId="{2DC20135-2977-4A6F-B8E5-2623114CCFE0}">
      <dsp:nvSpPr>
        <dsp:cNvPr id="0" name=""/>
        <dsp:cNvSpPr/>
      </dsp:nvSpPr>
      <dsp:spPr>
        <a:xfrm>
          <a:off x="0" y="2787156"/>
          <a:ext cx="6364224" cy="1154789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Most researchers aim for a power of .80 to .90. Although, it may be tempting to reach for a power of 1, it will be costly.  But oversample if you’ll lose subjects.</a:t>
          </a:r>
        </a:p>
      </dsp:txBody>
      <dsp:txXfrm>
        <a:off x="56372" y="2843528"/>
        <a:ext cx="6251480" cy="1042045"/>
      </dsp:txXfrm>
    </dsp:sp>
    <dsp:sp modelId="{23FE6D2A-330A-4D7C-A227-3BF796793A83}">
      <dsp:nvSpPr>
        <dsp:cNvPr id="0" name=""/>
        <dsp:cNvSpPr/>
      </dsp:nvSpPr>
      <dsp:spPr>
        <a:xfrm>
          <a:off x="0" y="4002426"/>
          <a:ext cx="6364224" cy="115478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 effect size should be determined by one of three sources of information: </a:t>
          </a:r>
          <a:r>
            <a:rPr lang="en-US" sz="2100" kern="1200" dirty="0">
              <a:solidFill>
                <a:srgbClr val="FF0000"/>
              </a:solidFill>
            </a:rPr>
            <a:t>1) </a:t>
          </a:r>
          <a:r>
            <a:rPr lang="en-US" sz="2100" kern="1200" dirty="0"/>
            <a:t>a literature review, </a:t>
          </a:r>
          <a:r>
            <a:rPr lang="en-US" sz="2100" kern="1200" dirty="0">
              <a:solidFill>
                <a:srgbClr val="FF0000"/>
              </a:solidFill>
            </a:rPr>
            <a:t>2) </a:t>
          </a:r>
          <a:r>
            <a:rPr lang="en-US" sz="2100" kern="1200" dirty="0"/>
            <a:t>results obtained from a pilot study, and </a:t>
          </a:r>
          <a:r>
            <a:rPr lang="en-US" sz="2100" kern="1200" dirty="0">
              <a:solidFill>
                <a:srgbClr val="FF0000"/>
              </a:solidFill>
            </a:rPr>
            <a:t>3) </a:t>
          </a:r>
          <a:r>
            <a:rPr lang="en-US" sz="2100" kern="1200" dirty="0"/>
            <a:t>ask an expert. </a:t>
          </a:r>
        </a:p>
      </dsp:txBody>
      <dsp:txXfrm>
        <a:off x="56372" y="4058798"/>
        <a:ext cx="6251480" cy="1042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9226-8140-DF65-AB84-3C0F5D8C5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7E3CAC-FE6A-1C41-6537-44C63F2D6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435E8-3B76-913B-736A-38B04EA5B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F4ED5-2295-0ADF-EDD6-993D086E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BA446-D1EB-9534-85F4-A0F8C989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0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8676A-86B7-28E4-B8B5-73E568CC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A3BDE1-FC1D-0B5B-3C03-D42BAF926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24334-EAE7-6511-4A81-4509ADFD9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A459B-B3C6-5AAE-6318-81F4870B9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F00B4-78D4-344D-2AE4-A6828ADE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7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DB1F40-BA32-1A07-220F-C7C7800DF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D8769-FBF0-D5D7-ED34-631E9000A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EE78D-FCD1-FBF0-A320-6E286DEA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B0373-808F-B61F-C7DB-49E99CEE6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5CBA2-99C6-8812-AD41-E31A31F7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29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E342E-82E3-08D8-A0AD-83D69B850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B028-7D66-95FF-AA07-D869C344B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279EE-AECE-9002-FA1E-38E9C484A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BEB77-30F0-2DE0-6E6C-547EE201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95F58-8152-299A-B113-A71723FD2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4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7071-2CC2-242B-46FF-50A6E038B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8197F-F279-D416-7EF7-31CF10260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DFAEA-5596-7CED-DB01-9AC52088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669E0-9C72-5BD6-3394-51D771717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5C258-6E81-EEB0-F457-D13D65A4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60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0D3D0-F8A8-4F9E-00AD-180DE4E5B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1CF47-6359-2D63-9004-E1D2388F3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4F9931-C24E-DE17-271A-0B3D079AA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A8683-C16E-AE82-3F91-9F763D77B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B965A-6520-6D8F-A09F-61DBACA4B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60249-E598-C617-4280-636A6139E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89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5D482-71BC-1E7F-20DE-2E2FC8FCF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53E3C-626A-C537-220D-EEBFF1E8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BECED-F843-48F8-6240-3FBD9BAEA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370E85-ABDC-641A-E7B5-D53F93908E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54C86-FFD8-4F6A-FE55-89566A4842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E3DEE-A1B4-897F-685C-8850CB71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22A30F-EA00-2087-F513-A2423F06E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FD7EDB-1089-D29A-5CBA-51861D00F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8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4AEEC-411E-C938-B3AF-DE9608FC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8587AD-4228-878C-022D-F026BF08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7EE776-275E-8A37-17C1-4C8B8FA1E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864632-0EE3-EC17-21ED-5980C8D5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2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A7335D-7DB4-424A-1221-01F9C5E9D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238419-40DF-C308-CB41-3CF17643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B441BF-CFEA-7E6E-5D36-93BEA282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7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A55AF-9B84-8B9A-3FCC-91010E5FE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371FE-9F66-8B19-AAC0-4084506AE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D117D-43AE-A877-F425-103ECC80F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87CB8-F3EE-DDB0-294E-766588359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0A152-0FEE-388D-E0AF-574BA2606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911DC-7F63-CF00-C403-7E1990B8D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8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908EE-B88C-026D-0EA1-932228AA1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06C877-7971-DD4D-303D-309F5AB8F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14AAB0-7D0A-A2AE-3E26-E08F2749E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A35E4-0CFC-006E-02FF-D6A78B70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4B4F7B-7E54-10FB-F3F0-206D7BB3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69632-BF34-6718-A88B-A267EBB49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5D024-34DB-1FA1-BC8D-A5E7FF16B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7C673-8D06-CF74-1C18-2EAA803F4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0173C-D855-1156-C2A5-BE78310F2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4F718-E510-4090-814E-75B649658BBF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267B4-0EB7-D6F7-42F2-FB0D1A424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D32A4-DE2B-0231-F402-EA8B8D7CD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AFEC9-6166-40C2-8F97-1FB26DEE97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8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DEE0AF-5EFA-C9EF-3488-79D3017BF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 dirty="0"/>
              <a:t>Research and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B4076-5E3E-E48A-556D-65CBFEC89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Session 6: </a:t>
            </a:r>
            <a:r>
              <a:rPr lang="en-US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</a:rPr>
              <a:t>Power analysis (t-test, chi-square)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41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u="sng">
                <a:solidFill>
                  <a:srgbClr val="FFFFFF"/>
                </a:solidFill>
              </a:rPr>
              <a:t>Example 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CDC6C10-86B0-3212-E95A-5B9BA0904C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92307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9487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9D58-5EB7-EB32-BEBF-18EF33327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 dirty="0"/>
              <a:t>Summary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AE3035-77F7-B963-50C5-7683C8FFFA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872733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CDBD7-25EB-B96E-18CC-F52DEC76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718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667732-17FA-8D19-038D-DBAEED302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Knowledge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FAB0B-3712-9746-4479-1B885CD41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lnSpcReduction="10000"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Select the best answer(s) for what are the values used in conducting a power analysis?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Alpha level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Effect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size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Power level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Sample size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All of the above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3DA11-4961-DD8E-D6CD-BF541AF46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 lnSpcReduction="10000"/>
          </a:bodyPr>
          <a:lstStyle/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 Select the best answer. What are the reasons for doing a power analysis?</a:t>
            </a:r>
          </a:p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calculate the alpha level and effect size of my study.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answer a question that I know I will get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asked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later.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To determine the sample size needed or the level of power I should expect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in my study.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7B0D79-EB94-62C2-8979-C1FE6B1D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2366" y="6356350"/>
            <a:ext cx="215143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D9AFEC9-6166-40C2-8F97-1FB26DEE973E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52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667732-17FA-8D19-038D-DBAEED302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Knowledge check </a:t>
            </a:r>
            <a:r>
              <a:rPr lang="en-US" sz="4000" dirty="0">
                <a:solidFill>
                  <a:srgbClr val="FFFF00"/>
                </a:solidFill>
              </a:rPr>
              <a:t>--</a:t>
            </a:r>
            <a:br>
              <a:rPr lang="en-US" sz="4000" dirty="0">
                <a:solidFill>
                  <a:srgbClr val="FFFF00"/>
                </a:solidFill>
              </a:rPr>
            </a:br>
            <a:r>
              <a:rPr lang="en-US" sz="4000" dirty="0">
                <a:solidFill>
                  <a:srgbClr val="FFFF00"/>
                </a:solidFill>
              </a:rPr>
              <a:t>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FAB0B-3712-9746-4479-1B885CD41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lnSpcReduction="10000"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Select the best answer(s) for what are the values used in conducting a power analysis?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Alpha level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Effect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size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Power level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Sample size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All of the above</a:t>
            </a:r>
            <a:endParaRPr lang="en-US" sz="2000" dirty="0">
              <a:effectLst/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3DA11-4961-DD8E-D6CD-BF541AF46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 lnSpcReduction="10000"/>
          </a:bodyPr>
          <a:lstStyle/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2) Select the best answer. What are the reasons for doing a power analysis?</a:t>
            </a:r>
          </a:p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calculate the alpha level and effect size of my study.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answer a question that I know I will get 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asked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later.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AutoNum type="alphaUcParenR"/>
            </a:pPr>
            <a:r>
              <a:rPr lang="en-US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To determine the sample size needed or the level of power I should expect</a:t>
            </a:r>
            <a:r>
              <a:rPr lang="en-US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in my study. </a:t>
            </a:r>
            <a:endParaRPr lang="en-US" sz="20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7B0D79-EB94-62C2-8979-C1FE6B1D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2366" y="6356350"/>
            <a:ext cx="215143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D9AFEC9-6166-40C2-8F97-1FB26DEE973E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32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D3655-9B00-44DF-A2D7-5F61A7C45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947CB-A8A5-49A0-9F11-D6D5735035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do a power analysis for proportions in SPSS 27 using low birthweight and mother’s smoking data (N = 189, data in </a:t>
            </a:r>
            <a:r>
              <a:rPr lang="en-US" dirty="0" err="1"/>
              <a:t>lbw.sav</a:t>
            </a:r>
            <a:r>
              <a:rPr lang="en-US" dirty="0"/>
              <a:t>). And references.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993B1-7C6B-3A17-EB9B-917085B8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FEC9-6166-40C2-8F97-1FB26DEE973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872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7D240-6FA8-D6A0-A972-90C7AF8F9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Calculate crosstabs to get proportions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DB0098-A568-9E2D-9C97-7716019897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8817" y="1913453"/>
            <a:ext cx="5734366" cy="4318299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2B6934-69E8-C67E-BBAD-305445A9E9AB}"/>
              </a:ext>
            </a:extLst>
          </p:cNvPr>
          <p:cNvSpPr/>
          <p:nvPr/>
        </p:nvSpPr>
        <p:spPr>
          <a:xfrm>
            <a:off x="7004807" y="4219662"/>
            <a:ext cx="1342239" cy="4362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4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046F-7EBC-6498-7461-199FF3158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Select tests and cell statistics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D02D463-FEB4-084A-4B13-2EF0196F919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95875"/>
            <a:ext cx="5181600" cy="4210837"/>
          </a:xfrm>
        </p:spPr>
      </p:pic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9068203-C958-6723-607D-D45F8AE456F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72167" y="1825625"/>
            <a:ext cx="5113665" cy="4351338"/>
          </a:xfrm>
        </p:spPr>
      </p:pic>
    </p:spTree>
    <p:extLst>
      <p:ext uri="{BB962C8B-B14F-4D97-AF65-F5344CB8AC3E}">
        <p14:creationId xmlns:p14="http://schemas.microsoft.com/office/powerpoint/2010/main" val="4219301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842CE-D37E-0EB4-C65F-9CC8C374C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Identify the proportions of (non-)smokers who had babies with low birthweights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1D2743D-190A-2260-3EDD-4438928F26C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19200" y="1920081"/>
            <a:ext cx="4419600" cy="4162425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FB8E4BF-D9C1-1A11-54A1-1F682C011B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930606"/>
            <a:ext cx="5181600" cy="2141375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74EE055-7711-E9E6-5FA0-ACA5AB3E6302}"/>
              </a:ext>
            </a:extLst>
          </p:cNvPr>
          <p:cNvSpPr/>
          <p:nvPr/>
        </p:nvSpPr>
        <p:spPr>
          <a:xfrm>
            <a:off x="3548543" y="4429387"/>
            <a:ext cx="1115736" cy="19294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54F6FD-D885-3269-D9C4-671C3423BBAB}"/>
              </a:ext>
            </a:extLst>
          </p:cNvPr>
          <p:cNvSpPr txBox="1"/>
          <p:nvPr/>
        </p:nvSpPr>
        <p:spPr>
          <a:xfrm>
            <a:off x="1803633" y="6082506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25% of non-smokers had babies with low birth weights compared to 41% of smokers. All 3 tests above are significant but just barely.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4B561E-70E7-C55E-A056-E889860B9AC0}"/>
              </a:ext>
            </a:extLst>
          </p:cNvPr>
          <p:cNvCxnSpPr/>
          <p:nvPr/>
        </p:nvCxnSpPr>
        <p:spPr>
          <a:xfrm flipV="1">
            <a:off x="4144162" y="4622333"/>
            <a:ext cx="0" cy="14601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43FFFE6-9429-CE0B-0688-074AAE3F588B}"/>
              </a:ext>
            </a:extLst>
          </p:cNvPr>
          <p:cNvCxnSpPr>
            <a:cxnSpLocks/>
          </p:cNvCxnSpPr>
          <p:nvPr/>
        </p:nvCxnSpPr>
        <p:spPr>
          <a:xfrm flipH="1" flipV="1">
            <a:off x="9504727" y="3867325"/>
            <a:ext cx="789964" cy="23340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670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A4647-2A92-0066-399E-DB0290A88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Select a power analysis for independent proportions (i.e., all moms are unique cases)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0F5FB0D-CB29-30CF-BAB3-EE0FD3EC5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444" y="2562113"/>
            <a:ext cx="10393112" cy="2387391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CF79A59-B461-7A4A-0C9E-95E988C70B61}"/>
              </a:ext>
            </a:extLst>
          </p:cNvPr>
          <p:cNvSpPr/>
          <p:nvPr/>
        </p:nvSpPr>
        <p:spPr>
          <a:xfrm>
            <a:off x="7122253" y="4420998"/>
            <a:ext cx="3783435" cy="46139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51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F1DAC-E107-8D86-1398-4C5DCD167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Conduct a power analysis to determine the sample size needed for 0.80 power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AEBA3B9-5F70-FB9F-1EB3-A54E9CC4435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09858" y="3269315"/>
            <a:ext cx="6710875" cy="1993149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61E5D8A-14AA-E165-D285-7CD59B80EA8E}"/>
              </a:ext>
            </a:extLst>
          </p:cNvPr>
          <p:cNvSpPr txBox="1"/>
          <p:nvPr/>
        </p:nvSpPr>
        <p:spPr>
          <a:xfrm>
            <a:off x="5478011" y="2015412"/>
            <a:ext cx="5796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To achieve 0.80 power with the same results, we would need 135 subjects in each of the 2 groups.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BB409EBF-92B2-52D5-E02D-0DB903502E7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014704" y="1825624"/>
            <a:ext cx="4253025" cy="5032375"/>
          </a:xfrm>
        </p:spPr>
      </p:pic>
    </p:spTree>
    <p:extLst>
      <p:ext uri="{BB962C8B-B14F-4D97-AF65-F5344CB8AC3E}">
        <p14:creationId xmlns:p14="http://schemas.microsoft.com/office/powerpoint/2010/main" val="7526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844A05-2629-A611-915D-A6286781C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Power Analysis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56D6544-DF70-A2B7-CB7A-7666ABE9B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315478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0364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E675D-9D23-C8F5-7330-0C5BF0B7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 Conduct a power analysis to determine the power level (caution in post-hoc analyses)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1751650-3A20-29D2-500B-CB64D6C17C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82352" y="1825625"/>
            <a:ext cx="4169248" cy="4976904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E06FD62-91E7-A396-27E9-01EEC6B53B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95607" y="3160836"/>
            <a:ext cx="6679841" cy="2166943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2292202-1D71-4AC1-FF83-A8DC1C28E1AC}"/>
              </a:ext>
            </a:extLst>
          </p:cNvPr>
          <p:cNvSpPr txBox="1"/>
          <p:nvPr/>
        </p:nvSpPr>
        <p:spPr>
          <a:xfrm>
            <a:off x="5813571" y="2015412"/>
            <a:ext cx="54612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Our level of power is 0.64. In other words, we expect to see significant differences repeated in about 64 of 100 future trials.</a:t>
            </a:r>
          </a:p>
        </p:txBody>
      </p:sp>
    </p:spTree>
    <p:extLst>
      <p:ext uri="{BB962C8B-B14F-4D97-AF65-F5344CB8AC3E}">
        <p14:creationId xmlns:p14="http://schemas.microsoft.com/office/powerpoint/2010/main" val="244956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solidFill>
                  <a:srgbClr val="00B050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Bausell</a:t>
            </a:r>
            <a:r>
              <a:rPr lang="en-US" dirty="0"/>
              <a:t>, R. (2002). </a:t>
            </a:r>
            <a:r>
              <a:rPr lang="en-US" i="1" dirty="0"/>
              <a:t>Power analysis for experimental research</a:t>
            </a:r>
            <a:r>
              <a:rPr lang="en-US" dirty="0"/>
              <a:t>. Cambridge, England: Cambridge University Press.</a:t>
            </a:r>
          </a:p>
          <a:p>
            <a:r>
              <a:rPr lang="en-US" dirty="0"/>
              <a:t>Cohen, J. (1988). </a:t>
            </a:r>
            <a:r>
              <a:rPr lang="en-US" i="1" dirty="0"/>
              <a:t>Statistical power analysis for the behavioral sciences</a:t>
            </a:r>
            <a:r>
              <a:rPr lang="en-US" dirty="0"/>
              <a:t>. New York, NY: Taylor &amp; Francis Group.</a:t>
            </a:r>
          </a:p>
          <a:p>
            <a:r>
              <a:rPr lang="en-US" dirty="0"/>
              <a:t>Cumming, Geoff. (2012). </a:t>
            </a:r>
            <a:r>
              <a:rPr lang="en-US" i="1" dirty="0"/>
              <a:t>Understanding the new statistics</a:t>
            </a:r>
            <a:r>
              <a:rPr lang="en-US" dirty="0"/>
              <a:t>. New York, NY: Taylor &amp; Francis Group.</a:t>
            </a:r>
          </a:p>
        </p:txBody>
      </p:sp>
    </p:spTree>
    <p:extLst>
      <p:ext uri="{BB962C8B-B14F-4D97-AF65-F5344CB8AC3E}">
        <p14:creationId xmlns:p14="http://schemas.microsoft.com/office/powerpoint/2010/main" val="141766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3733" y="548464"/>
            <a:ext cx="6798541" cy="1675623"/>
          </a:xfrm>
        </p:spPr>
        <p:txBody>
          <a:bodyPr anchor="b">
            <a:normAutofit/>
          </a:bodyPr>
          <a:lstStyle/>
          <a:p>
            <a:r>
              <a:rPr lang="en-US" sz="4000" u="sng"/>
              <a:t>What is a power analysis?</a:t>
            </a:r>
          </a:p>
        </p:txBody>
      </p:sp>
      <p:pic>
        <p:nvPicPr>
          <p:cNvPr id="5" name="Picture 4" descr="Desk with productivity items">
            <a:extLst>
              <a:ext uri="{FF2B5EF4-FFF2-40B4-BE49-F238E27FC236}">
                <a16:creationId xmlns:a16="http://schemas.microsoft.com/office/drawing/2014/main" id="{347A9DF2-0A66-9132-C175-05A5DAB9AB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7202" r="21952" b="-1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3734" y="2409830"/>
            <a:ext cx="6798539" cy="3705217"/>
          </a:xfrm>
        </p:spPr>
        <p:txBody>
          <a:bodyPr>
            <a:normAutofit/>
          </a:bodyPr>
          <a:lstStyle/>
          <a:p>
            <a:r>
              <a:rPr lang="en-US" sz="2000"/>
              <a:t>A power analysis is a way to calculate the sample size needed to achieve a desired probability that allows us to reject a null hypothesis, if the alternative hypothesis is true. We use the effect size, power level, alpha level, and statistical test to calculate the result.</a:t>
            </a:r>
          </a:p>
          <a:p>
            <a:r>
              <a:rPr lang="en-US" sz="2000"/>
              <a:t> A power analysis is also a way to calculate the level of power we have based on our effect size, sample size, alpha level, and statistical test.</a:t>
            </a:r>
          </a:p>
          <a:p>
            <a:r>
              <a:rPr lang="en-US" sz="2000"/>
              <a:t>For example, we conduct an experiment and find that Treatment B is better than Treatment A and has a power level of 0.80. If we conduct the same experiment 100 times, we expect to see significant results in about 80 of the 100 trials.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15433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u="sng">
                <a:solidFill>
                  <a:srgbClr val="FFFFFF"/>
                </a:solidFill>
              </a:rPr>
              <a:t>Key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Power: Goal may be to have 80% power in the analysis given our sample size, alpha level, and expected effect size. </a:t>
            </a:r>
          </a:p>
          <a:p>
            <a:r>
              <a:rPr lang="en-US" sz="2000"/>
              <a:t>Effect size: Standardized differences (e.g., Treatment A – Treatment B) </a:t>
            </a:r>
          </a:p>
          <a:p>
            <a:r>
              <a:rPr lang="en-US" sz="2000"/>
              <a:t>Alpha level: This is the probability that a researcher expects in making a Type I error. The standard level is 0.05, hence p &lt; 0.05.</a:t>
            </a:r>
          </a:p>
          <a:p>
            <a:r>
              <a:rPr lang="en-US" sz="2000"/>
              <a:t>Sample size: Goal may be to have a large enough sample to achieve 80% power in the analysis given our alpha level and expected effect size .</a:t>
            </a:r>
          </a:p>
          <a:p>
            <a:r>
              <a:rPr lang="en-US" sz="2000"/>
              <a:t>If we know 3 of the 4 values above, we can figure out the 4</a:t>
            </a:r>
            <a:r>
              <a:rPr lang="en-US" sz="2000" baseline="30000"/>
              <a:t>th</a:t>
            </a:r>
            <a:r>
              <a:rPr lang="en-US" sz="2000"/>
              <a:t> value: </a:t>
            </a:r>
          </a:p>
          <a:p>
            <a:pPr marL="0" indent="0">
              <a:buNone/>
            </a:pPr>
            <a:r>
              <a:rPr lang="en-US" sz="2000"/>
              <a:t>Power &lt;- Effect size, Alpha, Sample Size</a:t>
            </a:r>
          </a:p>
          <a:p>
            <a:pPr marL="0" indent="0">
              <a:buNone/>
            </a:pPr>
            <a:r>
              <a:rPr lang="en-US" sz="2000"/>
              <a:t>Sample Size &lt;- Effect size, Alpha, Power</a:t>
            </a:r>
          </a:p>
        </p:txBody>
      </p:sp>
    </p:spTree>
    <p:extLst>
      <p:ext uri="{BB962C8B-B14F-4D97-AF65-F5344CB8AC3E}">
        <p14:creationId xmlns:p14="http://schemas.microsoft.com/office/powerpoint/2010/main" val="351463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u="sng">
                <a:solidFill>
                  <a:srgbClr val="FFFFFF"/>
                </a:solidFill>
              </a:rPr>
              <a:t>Types of power analysis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/>
              <a:t>One-sample proportion tests</a:t>
            </a:r>
          </a:p>
          <a:p>
            <a:r>
              <a:rPr lang="en-US" sz="2000"/>
              <a:t>Two-sample t-tests</a:t>
            </a:r>
          </a:p>
          <a:p>
            <a:r>
              <a:rPr lang="en-US" sz="2000"/>
              <a:t>Correlations</a:t>
            </a:r>
          </a:p>
          <a:p>
            <a:r>
              <a:rPr lang="en-US" sz="2000"/>
              <a:t>R2</a:t>
            </a:r>
          </a:p>
          <a:p>
            <a:r>
              <a:rPr lang="en-US" sz="2000"/>
              <a:t>One- or two-tail tests</a:t>
            </a:r>
          </a:p>
          <a:p>
            <a:r>
              <a:rPr lang="en-US" sz="2000"/>
              <a:t>Regression coefficients</a:t>
            </a:r>
          </a:p>
          <a:p>
            <a:r>
              <a:rPr lang="en-US" sz="2000"/>
              <a:t>Many others inferential statistics</a:t>
            </a:r>
          </a:p>
        </p:txBody>
      </p:sp>
    </p:spTree>
    <p:extLst>
      <p:ext uri="{BB962C8B-B14F-4D97-AF65-F5344CB8AC3E}">
        <p14:creationId xmlns:p14="http://schemas.microsoft.com/office/powerpoint/2010/main" val="2204545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 l="5022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2C093B-6851-DA2B-B57D-F3148EB4E223}"/>
              </a:ext>
            </a:extLst>
          </p:cNvPr>
          <p:cNvSpPr txBox="1"/>
          <p:nvPr/>
        </p:nvSpPr>
        <p:spPr>
          <a:xfrm>
            <a:off x="8643193" y="2418408"/>
            <a:ext cx="2942813" cy="3540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green line indicates where 80% of the alternative hypothesis results exceed an alpha level of 0.05 (97.5</a:t>
            </a:r>
            <a:r>
              <a:rPr lang="en-US" sz="2000" baseline="30000" dirty="0"/>
              <a:t>th</a:t>
            </a:r>
            <a:r>
              <a:rPr lang="en-US" sz="2000" dirty="0"/>
              <a:t>  percentile).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ighlight>
                  <a:srgbClr val="FFFF00"/>
                </a:highlight>
              </a:rPr>
              <a:t>This is 0.80 power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24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u="sng">
                <a:solidFill>
                  <a:srgbClr val="FFFFFF"/>
                </a:solidFill>
              </a:rPr>
              <a:t>Strategies for increasing power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400" u="sng" dirty="0"/>
              <a:t>Sample size</a:t>
            </a:r>
          </a:p>
          <a:p>
            <a:r>
              <a:rPr lang="en-US" sz="2400" dirty="0"/>
              <a:t>Add subjects.</a:t>
            </a:r>
          </a:p>
          <a:p>
            <a:r>
              <a:rPr lang="en-US" sz="2400" dirty="0"/>
              <a:t>Assign more subject to groups which are cheaper to run.</a:t>
            </a:r>
          </a:p>
          <a:p>
            <a:r>
              <a:rPr lang="en-US" sz="2400" u="sng" dirty="0"/>
              <a:t>Significance level</a:t>
            </a:r>
          </a:p>
          <a:p>
            <a:r>
              <a:rPr lang="en-US" sz="2400" dirty="0"/>
              <a:t>Choose a less stringent alpha (or significance) level.</a:t>
            </a:r>
          </a:p>
          <a:p>
            <a:r>
              <a:rPr lang="en-US" sz="2400" u="sng" dirty="0"/>
              <a:t>Effect size</a:t>
            </a:r>
          </a:p>
          <a:p>
            <a:r>
              <a:rPr lang="en-US" sz="2400" dirty="0"/>
              <a:t>Increase the size of the hypothesized effect size.</a:t>
            </a:r>
          </a:p>
          <a:p>
            <a:r>
              <a:rPr lang="en-US" sz="2400" dirty="0"/>
              <a:t>Employ as few groups as possible.</a:t>
            </a:r>
          </a:p>
          <a:p>
            <a:r>
              <a:rPr lang="en-US" sz="2400" dirty="0"/>
              <a:t>Hypothesize main effects rather than interactions.</a:t>
            </a:r>
          </a:p>
          <a:p>
            <a:r>
              <a:rPr lang="en-US" sz="2400" dirty="0"/>
              <a:t>Employee measures which are sensitive to change.</a:t>
            </a:r>
          </a:p>
        </p:txBody>
      </p:sp>
    </p:spTree>
    <p:extLst>
      <p:ext uri="{BB962C8B-B14F-4D97-AF65-F5344CB8AC3E}">
        <p14:creationId xmlns:p14="http://schemas.microsoft.com/office/powerpoint/2010/main" val="223744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0795" y="643467"/>
            <a:ext cx="7428088" cy="55710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039AB6-2E0A-0011-A0C8-9366FB31CDF3}"/>
              </a:ext>
            </a:extLst>
          </p:cNvPr>
          <p:cNvSpPr txBox="1"/>
          <p:nvPr/>
        </p:nvSpPr>
        <p:spPr>
          <a:xfrm>
            <a:off x="615820" y="2047483"/>
            <a:ext cx="27942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0664">
              <a:spcAft>
                <a:spcPts val="600"/>
              </a:spcAft>
            </a:pPr>
            <a:r>
              <a:rPr lang="en-US" sz="2000" kern="1200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  <a:ea typeface="+mn-ea"/>
                <a:cs typeface="+mn-cs"/>
              </a:rPr>
              <a:t>Achieving power beyond 0.90 would require very high sample sizes in this example and all others. This is costly.</a:t>
            </a:r>
            <a:endParaRPr lang="en-US" sz="2000" dirty="0">
              <a:highlight>
                <a:srgbClr val="FFFF00"/>
              </a:highlight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C1A16FB-2964-1337-9130-B9A5EC5582B9}"/>
              </a:ext>
            </a:extLst>
          </p:cNvPr>
          <p:cNvCxnSpPr>
            <a:cxnSpLocks/>
          </p:cNvCxnSpPr>
          <p:nvPr/>
        </p:nvCxnSpPr>
        <p:spPr>
          <a:xfrm flipV="1">
            <a:off x="2912552" y="1522879"/>
            <a:ext cx="606588" cy="5246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284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u="sng">
                <a:solidFill>
                  <a:srgbClr val="FFFFFF"/>
                </a:solidFill>
              </a:rPr>
              <a:t>Example 1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9D0A7CA0-62B9-4577-DD95-D228E1408F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19750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016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26B59EEA0D914693086788C205514A" ma:contentTypeVersion="14" ma:contentTypeDescription="Create a new document." ma:contentTypeScope="" ma:versionID="765e1b31a43bbd0bf74d0969e923d0b9">
  <xsd:schema xmlns:xsd="http://www.w3.org/2001/XMLSchema" xmlns:xs="http://www.w3.org/2001/XMLSchema" xmlns:p="http://schemas.microsoft.com/office/2006/metadata/properties" xmlns:ns2="aba761fe-1b97-423a-8ab9-448158a982e8" xmlns:ns3="2119bc4f-6d5d-454a-b490-5d5b94df6c7c" targetNamespace="http://schemas.microsoft.com/office/2006/metadata/properties" ma:root="true" ma:fieldsID="520027c1ff7faf591374388654e07c76" ns2:_="" ns3:_="">
    <xsd:import namespace="aba761fe-1b97-423a-8ab9-448158a982e8"/>
    <xsd:import namespace="2119bc4f-6d5d-454a-b490-5d5b94df6c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761fe-1b97-423a-8ab9-448158a982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9112196-7e5b-431e-8fea-f50fb91bce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9bc4f-6d5d-454a-b490-5d5b94df6c7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3294b277-f636-448a-964a-f970df8edc12}" ma:internalName="TaxCatchAll" ma:showField="CatchAllData" ma:web="2119bc4f-6d5d-454a-b490-5d5b94df6c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19bc4f-6d5d-454a-b490-5d5b94df6c7c" xsi:nil="true"/>
    <lcf76f155ced4ddcb4097134ff3c332f xmlns="aba761fe-1b97-423a-8ab9-448158a982e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53923BF-9EEA-407D-91A8-FD587A8F08AF}"/>
</file>

<file path=customXml/itemProps2.xml><?xml version="1.0" encoding="utf-8"?>
<ds:datastoreItem xmlns:ds="http://schemas.openxmlformats.org/officeDocument/2006/customXml" ds:itemID="{E840F0D1-9FDF-4912-BDF3-9B979A1C0D80}"/>
</file>

<file path=customXml/itemProps3.xml><?xml version="1.0" encoding="utf-8"?>
<ds:datastoreItem xmlns:ds="http://schemas.openxmlformats.org/officeDocument/2006/customXml" ds:itemID="{84B6D281-BF8B-4361-AB5F-8C72F9B9228B}"/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1216</Words>
  <Application>Microsoft Office PowerPoint</Application>
  <PresentationFormat>Widescreen</PresentationFormat>
  <Paragraphs>102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</vt:lpstr>
      <vt:lpstr>Arial</vt:lpstr>
      <vt:lpstr>Calibri</vt:lpstr>
      <vt:lpstr>Calibri Light</vt:lpstr>
      <vt:lpstr>Office Theme</vt:lpstr>
      <vt:lpstr>Research and Statistics</vt:lpstr>
      <vt:lpstr>Power Analysis</vt:lpstr>
      <vt:lpstr>What is a power analysis?</vt:lpstr>
      <vt:lpstr>Key concepts</vt:lpstr>
      <vt:lpstr>Types of power analysis tests</vt:lpstr>
      <vt:lpstr>PowerPoint Presentation</vt:lpstr>
      <vt:lpstr>Strategies for increasing power</vt:lpstr>
      <vt:lpstr>PowerPoint Presentation</vt:lpstr>
      <vt:lpstr>Example 1</vt:lpstr>
      <vt:lpstr>Example 2</vt:lpstr>
      <vt:lpstr>Summary</vt:lpstr>
      <vt:lpstr>Knowledge check</vt:lpstr>
      <vt:lpstr>Knowledge check -- Answers</vt:lpstr>
      <vt:lpstr>Appendix A</vt:lpstr>
      <vt:lpstr>1. Calculate crosstabs to get proportions</vt:lpstr>
      <vt:lpstr>2. Select tests and cell statistics</vt:lpstr>
      <vt:lpstr>3. Identify the proportions of (non-)smokers who had babies with low birthweights</vt:lpstr>
      <vt:lpstr>4. Select a power analysis for independent proportions (i.e., all moms are unique cases)</vt:lpstr>
      <vt:lpstr>5. Conduct a power analysis to determine the sample size needed for 0.80 power</vt:lpstr>
      <vt:lpstr>5. Conduct a power analysis to determine the power level (caution in post-hoc analyses)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Statistics</dc:title>
  <dc:creator>Stephen Zuniga</dc:creator>
  <cp:lastModifiedBy>Maria Lourdes B Ngugi</cp:lastModifiedBy>
  <cp:revision>97</cp:revision>
  <dcterms:created xsi:type="dcterms:W3CDTF">2024-02-05T17:36:21Z</dcterms:created>
  <dcterms:modified xsi:type="dcterms:W3CDTF">2024-08-29T21:44:50Z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0x0101007C26B59EEA0D914693086788C205514A</vt:lpwstr>
  </property>
</Properties>
</file>