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layout2.xml" ContentType="application/vnd.openxmlformats-officedocument.drawingml.diagramLayou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301" r:id="rId4"/>
    <p:sldId id="295" r:id="rId5"/>
    <p:sldId id="509" r:id="rId6"/>
    <p:sldId id="510" r:id="rId7"/>
    <p:sldId id="504" r:id="rId8"/>
    <p:sldId id="279" r:id="rId9"/>
    <p:sldId id="518" r:id="rId10"/>
    <p:sldId id="297" r:id="rId11"/>
    <p:sldId id="514" r:id="rId12"/>
    <p:sldId id="515" r:id="rId13"/>
    <p:sldId id="516" r:id="rId14"/>
    <p:sldId id="51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EBA25A-FEFC-4CE6-A548-C3BB5791369A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84E3303-15F6-4C2D-893D-38EE2EE2114C}">
      <dgm:prSet/>
      <dgm:spPr/>
      <dgm:t>
        <a:bodyPr/>
        <a:lstStyle/>
        <a:p>
          <a:r>
            <a:rPr lang="en-US" dirty="0"/>
            <a:t>In this session, we’ll review hypothesis testing and distribution tests.</a:t>
          </a:r>
        </a:p>
      </dgm:t>
    </dgm:pt>
    <dgm:pt modelId="{F8DD4B47-C92E-48BC-AA97-44DCE1384395}" type="parTrans" cxnId="{E08A430C-F314-43D2-BF11-79EE089D44E0}">
      <dgm:prSet/>
      <dgm:spPr/>
      <dgm:t>
        <a:bodyPr/>
        <a:lstStyle/>
        <a:p>
          <a:endParaRPr lang="en-US"/>
        </a:p>
      </dgm:t>
    </dgm:pt>
    <dgm:pt modelId="{8A4965DD-92FB-44D0-BA0B-C0F689DACD15}" type="sibTrans" cxnId="{E08A430C-F314-43D2-BF11-79EE089D44E0}">
      <dgm:prSet/>
      <dgm:spPr/>
      <dgm:t>
        <a:bodyPr/>
        <a:lstStyle/>
        <a:p>
          <a:endParaRPr lang="en-US"/>
        </a:p>
      </dgm:t>
    </dgm:pt>
    <dgm:pt modelId="{B7DDE13B-6345-49C8-8BDE-459F4BC66DF1}">
      <dgm:prSet/>
      <dgm:spPr/>
      <dgm:t>
        <a:bodyPr/>
        <a:lstStyle/>
        <a:p>
          <a:r>
            <a:rPr lang="en-US" dirty="0"/>
            <a:t>And we’ll answer the question: “How do I interpret my results?”</a:t>
          </a:r>
        </a:p>
      </dgm:t>
    </dgm:pt>
    <dgm:pt modelId="{7751ADDD-99BB-4872-A815-76CE465F9F9C}" type="parTrans" cxnId="{D34ED451-1E70-4347-BC11-32E312088420}">
      <dgm:prSet/>
      <dgm:spPr/>
      <dgm:t>
        <a:bodyPr/>
        <a:lstStyle/>
        <a:p>
          <a:endParaRPr lang="en-US"/>
        </a:p>
      </dgm:t>
    </dgm:pt>
    <dgm:pt modelId="{BA70048E-0062-4B80-9FEE-BFAB5D92C19B}" type="sibTrans" cxnId="{D34ED451-1E70-4347-BC11-32E312088420}">
      <dgm:prSet/>
      <dgm:spPr/>
      <dgm:t>
        <a:bodyPr/>
        <a:lstStyle/>
        <a:p>
          <a:endParaRPr lang="en-US"/>
        </a:p>
      </dgm:t>
    </dgm:pt>
    <dgm:pt modelId="{A9317DE5-A591-4D6F-8CD4-97CCA61312F5}" type="pres">
      <dgm:prSet presAssocID="{EAEBA25A-FEFC-4CE6-A548-C3BB5791369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851863F-8297-40EE-9B5E-8C0B1F67903F}" type="pres">
      <dgm:prSet presAssocID="{A84E3303-15F6-4C2D-893D-38EE2EE2114C}" presName="hierRoot1" presStyleCnt="0"/>
      <dgm:spPr/>
    </dgm:pt>
    <dgm:pt modelId="{94B254BE-9B90-4B67-860D-F1585930074E}" type="pres">
      <dgm:prSet presAssocID="{A84E3303-15F6-4C2D-893D-38EE2EE2114C}" presName="composite" presStyleCnt="0"/>
      <dgm:spPr/>
    </dgm:pt>
    <dgm:pt modelId="{0FD90EA5-81FF-4FF8-A7D9-7B24D1CF1D59}" type="pres">
      <dgm:prSet presAssocID="{A84E3303-15F6-4C2D-893D-38EE2EE2114C}" presName="background" presStyleLbl="node0" presStyleIdx="0" presStyleCnt="2"/>
      <dgm:spPr/>
    </dgm:pt>
    <dgm:pt modelId="{516F32FC-CB51-4649-BA8B-E680B2B5400C}" type="pres">
      <dgm:prSet presAssocID="{A84E3303-15F6-4C2D-893D-38EE2EE2114C}" presName="text" presStyleLbl="fgAcc0" presStyleIdx="0" presStyleCnt="2" custScaleX="105177">
        <dgm:presLayoutVars>
          <dgm:chPref val="3"/>
        </dgm:presLayoutVars>
      </dgm:prSet>
      <dgm:spPr/>
    </dgm:pt>
    <dgm:pt modelId="{0BC13B79-5680-4FC8-8B0E-7886DDAE34B0}" type="pres">
      <dgm:prSet presAssocID="{A84E3303-15F6-4C2D-893D-38EE2EE2114C}" presName="hierChild2" presStyleCnt="0"/>
      <dgm:spPr/>
    </dgm:pt>
    <dgm:pt modelId="{D94E258B-9A8E-4052-886E-C42B76510A31}" type="pres">
      <dgm:prSet presAssocID="{B7DDE13B-6345-49C8-8BDE-459F4BC66DF1}" presName="hierRoot1" presStyleCnt="0"/>
      <dgm:spPr/>
    </dgm:pt>
    <dgm:pt modelId="{77353175-AD51-4662-9509-2B22E863A794}" type="pres">
      <dgm:prSet presAssocID="{B7DDE13B-6345-49C8-8BDE-459F4BC66DF1}" presName="composite" presStyleCnt="0"/>
      <dgm:spPr/>
    </dgm:pt>
    <dgm:pt modelId="{8AC650F8-318C-496A-96BB-567059CC7630}" type="pres">
      <dgm:prSet presAssocID="{B7DDE13B-6345-49C8-8BDE-459F4BC66DF1}" presName="background" presStyleLbl="node0" presStyleIdx="1" presStyleCnt="2"/>
      <dgm:spPr/>
    </dgm:pt>
    <dgm:pt modelId="{AB20956A-F8F0-41F9-8221-E298D536F5F4}" type="pres">
      <dgm:prSet presAssocID="{B7DDE13B-6345-49C8-8BDE-459F4BC66DF1}" presName="text" presStyleLbl="fgAcc0" presStyleIdx="1" presStyleCnt="2">
        <dgm:presLayoutVars>
          <dgm:chPref val="3"/>
        </dgm:presLayoutVars>
      </dgm:prSet>
      <dgm:spPr/>
    </dgm:pt>
    <dgm:pt modelId="{B301590F-8BBB-4A47-AE29-9B2275D91714}" type="pres">
      <dgm:prSet presAssocID="{B7DDE13B-6345-49C8-8BDE-459F4BC66DF1}" presName="hierChild2" presStyleCnt="0"/>
      <dgm:spPr/>
    </dgm:pt>
  </dgm:ptLst>
  <dgm:cxnLst>
    <dgm:cxn modelId="{E08A430C-F314-43D2-BF11-79EE089D44E0}" srcId="{EAEBA25A-FEFC-4CE6-A548-C3BB5791369A}" destId="{A84E3303-15F6-4C2D-893D-38EE2EE2114C}" srcOrd="0" destOrd="0" parTransId="{F8DD4B47-C92E-48BC-AA97-44DCE1384395}" sibTransId="{8A4965DD-92FB-44D0-BA0B-C0F689DACD15}"/>
    <dgm:cxn modelId="{239F4E64-AD66-45B0-A3BD-2E4275824C9A}" type="presOf" srcId="{A84E3303-15F6-4C2D-893D-38EE2EE2114C}" destId="{516F32FC-CB51-4649-BA8B-E680B2B5400C}" srcOrd="0" destOrd="0" presId="urn:microsoft.com/office/officeart/2005/8/layout/hierarchy1"/>
    <dgm:cxn modelId="{D34ED451-1E70-4347-BC11-32E312088420}" srcId="{EAEBA25A-FEFC-4CE6-A548-C3BB5791369A}" destId="{B7DDE13B-6345-49C8-8BDE-459F4BC66DF1}" srcOrd="1" destOrd="0" parTransId="{7751ADDD-99BB-4872-A815-76CE465F9F9C}" sibTransId="{BA70048E-0062-4B80-9FEE-BFAB5D92C19B}"/>
    <dgm:cxn modelId="{20115DB2-D507-47AC-8B1F-372D345A073F}" type="presOf" srcId="{EAEBA25A-FEFC-4CE6-A548-C3BB5791369A}" destId="{A9317DE5-A591-4D6F-8CD4-97CCA61312F5}" srcOrd="0" destOrd="0" presId="urn:microsoft.com/office/officeart/2005/8/layout/hierarchy1"/>
    <dgm:cxn modelId="{A32EE5C9-2360-4CA0-928B-FC9FB280F079}" type="presOf" srcId="{B7DDE13B-6345-49C8-8BDE-459F4BC66DF1}" destId="{AB20956A-F8F0-41F9-8221-E298D536F5F4}" srcOrd="0" destOrd="0" presId="urn:microsoft.com/office/officeart/2005/8/layout/hierarchy1"/>
    <dgm:cxn modelId="{E2599931-27D6-4332-B707-3BF19EB8FB20}" type="presParOf" srcId="{A9317DE5-A591-4D6F-8CD4-97CCA61312F5}" destId="{8851863F-8297-40EE-9B5E-8C0B1F67903F}" srcOrd="0" destOrd="0" presId="urn:microsoft.com/office/officeart/2005/8/layout/hierarchy1"/>
    <dgm:cxn modelId="{EF32106E-4216-4881-B536-7D67AADAD42A}" type="presParOf" srcId="{8851863F-8297-40EE-9B5E-8C0B1F67903F}" destId="{94B254BE-9B90-4B67-860D-F1585930074E}" srcOrd="0" destOrd="0" presId="urn:microsoft.com/office/officeart/2005/8/layout/hierarchy1"/>
    <dgm:cxn modelId="{8B53B60D-BFBC-40B4-8C1A-449DB336CD67}" type="presParOf" srcId="{94B254BE-9B90-4B67-860D-F1585930074E}" destId="{0FD90EA5-81FF-4FF8-A7D9-7B24D1CF1D59}" srcOrd="0" destOrd="0" presId="urn:microsoft.com/office/officeart/2005/8/layout/hierarchy1"/>
    <dgm:cxn modelId="{088C3DD2-0341-4CC0-A3A4-476E82E623F5}" type="presParOf" srcId="{94B254BE-9B90-4B67-860D-F1585930074E}" destId="{516F32FC-CB51-4649-BA8B-E680B2B5400C}" srcOrd="1" destOrd="0" presId="urn:microsoft.com/office/officeart/2005/8/layout/hierarchy1"/>
    <dgm:cxn modelId="{F5FD16D1-03A5-4213-817B-0217F4B4A517}" type="presParOf" srcId="{8851863F-8297-40EE-9B5E-8C0B1F67903F}" destId="{0BC13B79-5680-4FC8-8B0E-7886DDAE34B0}" srcOrd="1" destOrd="0" presId="urn:microsoft.com/office/officeart/2005/8/layout/hierarchy1"/>
    <dgm:cxn modelId="{31F1158C-8E69-4577-ADF3-F590C86E1B16}" type="presParOf" srcId="{A9317DE5-A591-4D6F-8CD4-97CCA61312F5}" destId="{D94E258B-9A8E-4052-886E-C42B76510A31}" srcOrd="1" destOrd="0" presId="urn:microsoft.com/office/officeart/2005/8/layout/hierarchy1"/>
    <dgm:cxn modelId="{160410B5-8EE4-42C3-AF41-187EC98382DB}" type="presParOf" srcId="{D94E258B-9A8E-4052-886E-C42B76510A31}" destId="{77353175-AD51-4662-9509-2B22E863A794}" srcOrd="0" destOrd="0" presId="urn:microsoft.com/office/officeart/2005/8/layout/hierarchy1"/>
    <dgm:cxn modelId="{7510092C-091C-49E3-93C1-BE5DCD99E875}" type="presParOf" srcId="{77353175-AD51-4662-9509-2B22E863A794}" destId="{8AC650F8-318C-496A-96BB-567059CC7630}" srcOrd="0" destOrd="0" presId="urn:microsoft.com/office/officeart/2005/8/layout/hierarchy1"/>
    <dgm:cxn modelId="{68AC29C2-866C-49EC-8793-97D635A9903A}" type="presParOf" srcId="{77353175-AD51-4662-9509-2B22E863A794}" destId="{AB20956A-F8F0-41F9-8221-E298D536F5F4}" srcOrd="1" destOrd="0" presId="urn:microsoft.com/office/officeart/2005/8/layout/hierarchy1"/>
    <dgm:cxn modelId="{A3406AB3-8762-48D7-906C-4C159CF1B130}" type="presParOf" srcId="{D94E258B-9A8E-4052-886E-C42B76510A31}" destId="{B301590F-8BBB-4A47-AE29-9B2275D9171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301457-7D54-4D8D-91BD-546B4581BAB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40E301B-B5C1-4CEB-A687-DC8FF71514DB}">
      <dgm:prSet/>
      <dgm:spPr/>
      <dgm:t>
        <a:bodyPr/>
        <a:lstStyle/>
        <a:p>
          <a:r>
            <a:rPr lang="en-US" dirty="0"/>
            <a:t>Inferential statistics differs from descriptive statistics because we use our sample’s data to make an inference about the population. </a:t>
          </a:r>
        </a:p>
      </dgm:t>
    </dgm:pt>
    <dgm:pt modelId="{B432BA76-C35A-4155-8FB3-C1DD564CF5B4}" type="parTrans" cxnId="{DDFE750D-A467-4B70-9378-8613CF61045B}">
      <dgm:prSet/>
      <dgm:spPr/>
      <dgm:t>
        <a:bodyPr/>
        <a:lstStyle/>
        <a:p>
          <a:endParaRPr lang="en-US"/>
        </a:p>
      </dgm:t>
    </dgm:pt>
    <dgm:pt modelId="{8DD8D738-5FE3-4F15-B158-559BC39EDCBA}" type="sibTrans" cxnId="{DDFE750D-A467-4B70-9378-8613CF61045B}">
      <dgm:prSet/>
      <dgm:spPr/>
      <dgm:t>
        <a:bodyPr/>
        <a:lstStyle/>
        <a:p>
          <a:endParaRPr lang="en-US"/>
        </a:p>
      </dgm:t>
    </dgm:pt>
    <dgm:pt modelId="{B3B2F3E2-9685-423A-B4F0-F1B64BEF6B9C}">
      <dgm:prSet/>
      <dgm:spPr/>
      <dgm:t>
        <a:bodyPr/>
        <a:lstStyle/>
        <a:p>
          <a:r>
            <a:rPr lang="en-US" dirty="0"/>
            <a:t>Distribution tests take into consideration the center and spread of distribution of groups. </a:t>
          </a:r>
        </a:p>
      </dgm:t>
    </dgm:pt>
    <dgm:pt modelId="{86D80606-C7AA-4A85-9D65-2C073363BA05}" type="parTrans" cxnId="{4A4E9B6B-9C3B-4CC8-81C0-5A94D4FEB76E}">
      <dgm:prSet/>
      <dgm:spPr/>
      <dgm:t>
        <a:bodyPr/>
        <a:lstStyle/>
        <a:p>
          <a:endParaRPr lang="en-US"/>
        </a:p>
      </dgm:t>
    </dgm:pt>
    <dgm:pt modelId="{F8F8B12B-F6D4-40A2-ABB3-006803327F89}" type="sibTrans" cxnId="{4A4E9B6B-9C3B-4CC8-81C0-5A94D4FEB76E}">
      <dgm:prSet/>
      <dgm:spPr/>
      <dgm:t>
        <a:bodyPr/>
        <a:lstStyle/>
        <a:p>
          <a:endParaRPr lang="en-US"/>
        </a:p>
      </dgm:t>
    </dgm:pt>
    <dgm:pt modelId="{48191409-79DA-4A7F-B593-BAED070A4BFC}">
      <dgm:prSet/>
      <dgm:spPr/>
      <dgm:t>
        <a:bodyPr/>
        <a:lstStyle/>
        <a:p>
          <a:r>
            <a:rPr lang="en-US" dirty="0"/>
            <a:t>Statistical tests often use sampling distributions to determine if group differences happen more than just by chance (p &lt; 0.05).</a:t>
          </a:r>
        </a:p>
      </dgm:t>
    </dgm:pt>
    <dgm:pt modelId="{7D29A522-1A5B-4F49-8AA2-72954EA71AD8}" type="parTrans" cxnId="{3A4C6FA0-1FCC-401C-955F-B76BFDBF50DA}">
      <dgm:prSet/>
      <dgm:spPr/>
      <dgm:t>
        <a:bodyPr/>
        <a:lstStyle/>
        <a:p>
          <a:endParaRPr lang="en-US"/>
        </a:p>
      </dgm:t>
    </dgm:pt>
    <dgm:pt modelId="{7AAFEB7A-A2DE-4752-AE54-520FF15860E3}" type="sibTrans" cxnId="{3A4C6FA0-1FCC-401C-955F-B76BFDBF50DA}">
      <dgm:prSet/>
      <dgm:spPr/>
      <dgm:t>
        <a:bodyPr/>
        <a:lstStyle/>
        <a:p>
          <a:endParaRPr lang="en-US"/>
        </a:p>
      </dgm:t>
    </dgm:pt>
    <dgm:pt modelId="{D0EF9022-A1D5-4EF4-8351-9A5E143B68F3}">
      <dgm:prSet/>
      <dgm:spPr/>
      <dgm:t>
        <a:bodyPr/>
        <a:lstStyle/>
        <a:p>
          <a:r>
            <a:rPr lang="en-US" dirty="0"/>
            <a:t>Statistical tests are the inverse of confidence intervals. </a:t>
          </a:r>
        </a:p>
      </dgm:t>
    </dgm:pt>
    <dgm:pt modelId="{040DBCFA-A7EF-4C54-99AA-8CAB25CB3C19}" type="parTrans" cxnId="{462F5D8E-AF19-4F4B-831C-7D40F49068B5}">
      <dgm:prSet/>
      <dgm:spPr/>
      <dgm:t>
        <a:bodyPr/>
        <a:lstStyle/>
        <a:p>
          <a:endParaRPr lang="en-US"/>
        </a:p>
      </dgm:t>
    </dgm:pt>
    <dgm:pt modelId="{D947D007-4377-4985-90D7-1A87A2DBB061}" type="sibTrans" cxnId="{462F5D8E-AF19-4F4B-831C-7D40F49068B5}">
      <dgm:prSet/>
      <dgm:spPr/>
      <dgm:t>
        <a:bodyPr/>
        <a:lstStyle/>
        <a:p>
          <a:endParaRPr lang="en-US"/>
        </a:p>
      </dgm:t>
    </dgm:pt>
    <dgm:pt modelId="{E864AFE2-617F-49E5-8CFE-E5B09691E577}" type="pres">
      <dgm:prSet presAssocID="{4B301457-7D54-4D8D-91BD-546B4581BAB6}" presName="linear" presStyleCnt="0">
        <dgm:presLayoutVars>
          <dgm:animLvl val="lvl"/>
          <dgm:resizeHandles val="exact"/>
        </dgm:presLayoutVars>
      </dgm:prSet>
      <dgm:spPr/>
    </dgm:pt>
    <dgm:pt modelId="{6A6A6F26-7CD6-4469-90B3-76AC5765FC44}" type="pres">
      <dgm:prSet presAssocID="{840E301B-B5C1-4CEB-A687-DC8FF71514D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B152910-A9B6-4AFD-9FE5-00A6A55C0FBE}" type="pres">
      <dgm:prSet presAssocID="{8DD8D738-5FE3-4F15-B158-559BC39EDCBA}" presName="spacer" presStyleCnt="0"/>
      <dgm:spPr/>
    </dgm:pt>
    <dgm:pt modelId="{9A4A5799-0029-4644-8353-BB3CCCBE1183}" type="pres">
      <dgm:prSet presAssocID="{B3B2F3E2-9685-423A-B4F0-F1B64BEF6B9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A5168C2C-3A79-411F-8F92-CFACDA0EC440}" type="pres">
      <dgm:prSet presAssocID="{F8F8B12B-F6D4-40A2-ABB3-006803327F89}" presName="spacer" presStyleCnt="0"/>
      <dgm:spPr/>
    </dgm:pt>
    <dgm:pt modelId="{2DC20135-2977-4A6F-B8E5-2623114CCFE0}" type="pres">
      <dgm:prSet presAssocID="{48191409-79DA-4A7F-B593-BAED070A4BF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418DEB7-7C36-44DB-84D9-007DEE8C88A4}" type="pres">
      <dgm:prSet presAssocID="{7AAFEB7A-A2DE-4752-AE54-520FF15860E3}" presName="spacer" presStyleCnt="0"/>
      <dgm:spPr/>
    </dgm:pt>
    <dgm:pt modelId="{23FE6D2A-330A-4D7C-A227-3BF796793A83}" type="pres">
      <dgm:prSet presAssocID="{D0EF9022-A1D5-4EF4-8351-9A5E143B68F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DFE750D-A467-4B70-9378-8613CF61045B}" srcId="{4B301457-7D54-4D8D-91BD-546B4581BAB6}" destId="{840E301B-B5C1-4CEB-A687-DC8FF71514DB}" srcOrd="0" destOrd="0" parTransId="{B432BA76-C35A-4155-8FB3-C1DD564CF5B4}" sibTransId="{8DD8D738-5FE3-4F15-B158-559BC39EDCBA}"/>
    <dgm:cxn modelId="{D0B9320E-8B2F-4F01-B53C-9F78C36B6F6A}" type="presOf" srcId="{D0EF9022-A1D5-4EF4-8351-9A5E143B68F3}" destId="{23FE6D2A-330A-4D7C-A227-3BF796793A83}" srcOrd="0" destOrd="0" presId="urn:microsoft.com/office/officeart/2005/8/layout/vList2"/>
    <dgm:cxn modelId="{CABBDE2A-C686-4EE1-ACE4-68617A6D9EB8}" type="presOf" srcId="{840E301B-B5C1-4CEB-A687-DC8FF71514DB}" destId="{6A6A6F26-7CD6-4469-90B3-76AC5765FC44}" srcOrd="0" destOrd="0" presId="urn:microsoft.com/office/officeart/2005/8/layout/vList2"/>
    <dgm:cxn modelId="{674EF069-CA2A-4F92-957C-C18671AB3962}" type="presOf" srcId="{48191409-79DA-4A7F-B593-BAED070A4BFC}" destId="{2DC20135-2977-4A6F-B8E5-2623114CCFE0}" srcOrd="0" destOrd="0" presId="urn:microsoft.com/office/officeart/2005/8/layout/vList2"/>
    <dgm:cxn modelId="{4A4E9B6B-9C3B-4CC8-81C0-5A94D4FEB76E}" srcId="{4B301457-7D54-4D8D-91BD-546B4581BAB6}" destId="{B3B2F3E2-9685-423A-B4F0-F1B64BEF6B9C}" srcOrd="1" destOrd="0" parTransId="{86D80606-C7AA-4A85-9D65-2C073363BA05}" sibTransId="{F8F8B12B-F6D4-40A2-ABB3-006803327F89}"/>
    <dgm:cxn modelId="{462F5D8E-AF19-4F4B-831C-7D40F49068B5}" srcId="{4B301457-7D54-4D8D-91BD-546B4581BAB6}" destId="{D0EF9022-A1D5-4EF4-8351-9A5E143B68F3}" srcOrd="3" destOrd="0" parTransId="{040DBCFA-A7EF-4C54-99AA-8CAB25CB3C19}" sibTransId="{D947D007-4377-4985-90D7-1A87A2DBB061}"/>
    <dgm:cxn modelId="{3A4C6FA0-1FCC-401C-955F-B76BFDBF50DA}" srcId="{4B301457-7D54-4D8D-91BD-546B4581BAB6}" destId="{48191409-79DA-4A7F-B593-BAED070A4BFC}" srcOrd="2" destOrd="0" parTransId="{7D29A522-1A5B-4F49-8AA2-72954EA71AD8}" sibTransId="{7AAFEB7A-A2DE-4752-AE54-520FF15860E3}"/>
    <dgm:cxn modelId="{DA0AB9AA-1109-423F-94C1-D0E0CE5F3046}" type="presOf" srcId="{B3B2F3E2-9685-423A-B4F0-F1B64BEF6B9C}" destId="{9A4A5799-0029-4644-8353-BB3CCCBE1183}" srcOrd="0" destOrd="0" presId="urn:microsoft.com/office/officeart/2005/8/layout/vList2"/>
    <dgm:cxn modelId="{C50777EE-EB74-4811-80A6-BF8751B5B7C8}" type="presOf" srcId="{4B301457-7D54-4D8D-91BD-546B4581BAB6}" destId="{E864AFE2-617F-49E5-8CFE-E5B09691E577}" srcOrd="0" destOrd="0" presId="urn:microsoft.com/office/officeart/2005/8/layout/vList2"/>
    <dgm:cxn modelId="{A98580B6-B71F-42E1-9B4D-F5817FDA7133}" type="presParOf" srcId="{E864AFE2-617F-49E5-8CFE-E5B09691E577}" destId="{6A6A6F26-7CD6-4469-90B3-76AC5765FC44}" srcOrd="0" destOrd="0" presId="urn:microsoft.com/office/officeart/2005/8/layout/vList2"/>
    <dgm:cxn modelId="{B0F3B4FB-8412-40E6-8921-12AA3ADA2083}" type="presParOf" srcId="{E864AFE2-617F-49E5-8CFE-E5B09691E577}" destId="{FB152910-A9B6-4AFD-9FE5-00A6A55C0FBE}" srcOrd="1" destOrd="0" presId="urn:microsoft.com/office/officeart/2005/8/layout/vList2"/>
    <dgm:cxn modelId="{E0159A38-4E7A-43C3-A405-15CF7241BB42}" type="presParOf" srcId="{E864AFE2-617F-49E5-8CFE-E5B09691E577}" destId="{9A4A5799-0029-4644-8353-BB3CCCBE1183}" srcOrd="2" destOrd="0" presId="urn:microsoft.com/office/officeart/2005/8/layout/vList2"/>
    <dgm:cxn modelId="{79801035-9844-4CCE-B030-5651B296D2AF}" type="presParOf" srcId="{E864AFE2-617F-49E5-8CFE-E5B09691E577}" destId="{A5168C2C-3A79-411F-8F92-CFACDA0EC440}" srcOrd="3" destOrd="0" presId="urn:microsoft.com/office/officeart/2005/8/layout/vList2"/>
    <dgm:cxn modelId="{7E289A23-6E2C-4727-8CCA-9367A5ABE824}" type="presParOf" srcId="{E864AFE2-617F-49E5-8CFE-E5B09691E577}" destId="{2DC20135-2977-4A6F-B8E5-2623114CCFE0}" srcOrd="4" destOrd="0" presId="urn:microsoft.com/office/officeart/2005/8/layout/vList2"/>
    <dgm:cxn modelId="{D567E7DC-BF46-4639-92C8-880C249F07FB}" type="presParOf" srcId="{E864AFE2-617F-49E5-8CFE-E5B09691E577}" destId="{F418DEB7-7C36-44DB-84D9-007DEE8C88A4}" srcOrd="5" destOrd="0" presId="urn:microsoft.com/office/officeart/2005/8/layout/vList2"/>
    <dgm:cxn modelId="{5EAC7A98-FB2C-4D66-8691-5106740F33FF}" type="presParOf" srcId="{E864AFE2-617F-49E5-8CFE-E5B09691E577}" destId="{23FE6D2A-330A-4D7C-A227-3BF796793A8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D90EA5-81FF-4FF8-A7D9-7B24D1CF1D59}">
      <dsp:nvSpPr>
        <dsp:cNvPr id="0" name=""/>
        <dsp:cNvSpPr/>
      </dsp:nvSpPr>
      <dsp:spPr>
        <a:xfrm>
          <a:off x="380" y="76488"/>
          <a:ext cx="4576292" cy="27629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6F32FC-CB51-4649-BA8B-E680B2B5400C}">
      <dsp:nvSpPr>
        <dsp:cNvPr id="0" name=""/>
        <dsp:cNvSpPr/>
      </dsp:nvSpPr>
      <dsp:spPr>
        <a:xfrm>
          <a:off x="483829" y="535765"/>
          <a:ext cx="4576292" cy="27629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In this session, we’ll review hypothesis testing and distribution tests.</a:t>
          </a:r>
        </a:p>
      </dsp:txBody>
      <dsp:txXfrm>
        <a:off x="564752" y="616688"/>
        <a:ext cx="4414446" cy="2601063"/>
      </dsp:txXfrm>
    </dsp:sp>
    <dsp:sp modelId="{8AC650F8-318C-496A-96BB-567059CC7630}">
      <dsp:nvSpPr>
        <dsp:cNvPr id="0" name=""/>
        <dsp:cNvSpPr/>
      </dsp:nvSpPr>
      <dsp:spPr>
        <a:xfrm>
          <a:off x="5543571" y="76488"/>
          <a:ext cx="4351039" cy="27629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20956A-F8F0-41F9-8221-E298D536F5F4}">
      <dsp:nvSpPr>
        <dsp:cNvPr id="0" name=""/>
        <dsp:cNvSpPr/>
      </dsp:nvSpPr>
      <dsp:spPr>
        <a:xfrm>
          <a:off x="6027019" y="535765"/>
          <a:ext cx="4351039" cy="27629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And we’ll answer the question: “How do I interpret my results?”</a:t>
          </a:r>
        </a:p>
      </dsp:txBody>
      <dsp:txXfrm>
        <a:off x="6107942" y="616688"/>
        <a:ext cx="4189193" cy="26010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6A6F26-7CD6-4469-90B3-76AC5765FC44}">
      <dsp:nvSpPr>
        <dsp:cNvPr id="0" name=""/>
        <dsp:cNvSpPr/>
      </dsp:nvSpPr>
      <dsp:spPr>
        <a:xfrm>
          <a:off x="0" y="13716"/>
          <a:ext cx="6364224" cy="131975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Inferential statistics differs from descriptive statistics because we use our sample’s data to make an inference about the population. </a:t>
          </a:r>
        </a:p>
      </dsp:txBody>
      <dsp:txXfrm>
        <a:off x="64425" y="78141"/>
        <a:ext cx="6235374" cy="1190909"/>
      </dsp:txXfrm>
    </dsp:sp>
    <dsp:sp modelId="{9A4A5799-0029-4644-8353-BB3CCCBE1183}">
      <dsp:nvSpPr>
        <dsp:cNvPr id="0" name=""/>
        <dsp:cNvSpPr/>
      </dsp:nvSpPr>
      <dsp:spPr>
        <a:xfrm>
          <a:off x="0" y="1402596"/>
          <a:ext cx="6364224" cy="1319759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Distribution tests take into consideration the center and spread of distribution of groups. </a:t>
          </a:r>
        </a:p>
      </dsp:txBody>
      <dsp:txXfrm>
        <a:off x="64425" y="1467021"/>
        <a:ext cx="6235374" cy="1190909"/>
      </dsp:txXfrm>
    </dsp:sp>
    <dsp:sp modelId="{2DC20135-2977-4A6F-B8E5-2623114CCFE0}">
      <dsp:nvSpPr>
        <dsp:cNvPr id="0" name=""/>
        <dsp:cNvSpPr/>
      </dsp:nvSpPr>
      <dsp:spPr>
        <a:xfrm>
          <a:off x="0" y="2791476"/>
          <a:ext cx="6364224" cy="1319759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Statistical tests often use sampling distributions to determine if group differences happen more than just by chance (p &lt; 0.05).</a:t>
          </a:r>
        </a:p>
      </dsp:txBody>
      <dsp:txXfrm>
        <a:off x="64425" y="2855901"/>
        <a:ext cx="6235374" cy="1190909"/>
      </dsp:txXfrm>
    </dsp:sp>
    <dsp:sp modelId="{23FE6D2A-330A-4D7C-A227-3BF796793A83}">
      <dsp:nvSpPr>
        <dsp:cNvPr id="0" name=""/>
        <dsp:cNvSpPr/>
      </dsp:nvSpPr>
      <dsp:spPr>
        <a:xfrm>
          <a:off x="0" y="4180356"/>
          <a:ext cx="6364224" cy="131975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Statistical tests are the inverse of confidence intervals. </a:t>
          </a:r>
        </a:p>
      </dsp:txBody>
      <dsp:txXfrm>
        <a:off x="64425" y="4244781"/>
        <a:ext cx="6235374" cy="11909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AA7A23-1C97-4066-96D8-A7437ED12CDA}" type="datetimeFigureOut">
              <a:rPr lang="en-US" smtClean="0"/>
              <a:t>6/19/2024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DD7F37-50C5-443D-BAFE-CD8E44E020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061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D9226-8140-DF65-AB84-3C0F5D8C5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7E3CAC-FE6A-1C41-6537-44C63F2D69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3435E8-3B76-913B-736A-38B04EA5B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81DB-DE4F-4C95-A445-4C28FF61CD94}" type="datetime1">
              <a:rPr lang="en-US" smtClean="0"/>
              <a:t>6/19/2024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F4ED5-2295-0ADF-EDD6-993D086E8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BA446-D1EB-9534-85F4-A0F8C9892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106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8676A-86B7-28E4-B8B5-73E568CC4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A3BDE1-FC1D-0B5B-3C03-D42BAF9265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24334-EAE7-6511-4A81-4509ADFD9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859B7-78BD-42E8-B75E-3CF6838B36BB}" type="datetime1">
              <a:rPr lang="en-US" smtClean="0"/>
              <a:t>6/19/2024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A459B-B3C6-5AAE-6318-81F4870B9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AF00B4-78D4-344D-2AE4-A6828ADE3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574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DB1F40-BA32-1A07-220F-C7C7800DFF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D8769-FBF0-D5D7-ED34-631E9000A4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EE78D-FCD1-FBF0-A320-6E286DEAC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1403-A0A4-4D9E-82AB-8B3F46003E10}" type="datetime1">
              <a:rPr lang="en-US" smtClean="0"/>
              <a:t>6/19/2024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B0373-808F-B61F-C7DB-49E99CEE6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5CBA2-99C6-8812-AD41-E31A31F7E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290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E342E-82E3-08D8-A0AD-83D69B850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8B028-7D66-95FF-AA07-D869C344B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279EE-AECE-9002-FA1E-38E9C484A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3A02-9E6E-45E4-A1A2-449E4B095C0A}" type="datetime1">
              <a:rPr lang="en-US" smtClean="0"/>
              <a:t>6/19/2024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BEB77-30F0-2DE0-6E6C-547EE2016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95F58-8152-299A-B113-A71723FD2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242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C7071-2CC2-242B-46FF-50A6E038B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F8197F-F279-D416-7EF7-31CF10260D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DFAEA-5596-7CED-DB01-9AC52088A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CB839-14D0-4CA2-8844-C95F4CE8BCAE}" type="datetime1">
              <a:rPr lang="en-US" smtClean="0"/>
              <a:t>6/19/2024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669E0-9C72-5BD6-3394-51D771717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05C258-6E81-EEB0-F457-D13D65A46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603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0D3D0-F8A8-4F9E-00AD-180DE4E5B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1CF47-6359-2D63-9004-E1D2388F3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4F9931-C24E-DE17-271A-0B3D079AA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0A8683-C16E-AE82-3F91-9F763D77B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58A5-E9EB-4189-A3FD-20209404CC03}" type="datetime1">
              <a:rPr lang="en-US" smtClean="0"/>
              <a:t>6/19/2024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0B965A-6520-6D8F-A09F-61DBACA4B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60249-E598-C617-4280-636A6139E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894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5D482-71BC-1E7F-20DE-2E2FC8FCF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153E3C-626A-C537-220D-EEBFF1E83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ABECED-F843-48F8-6240-3FBD9BAEA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370E85-ABDC-641A-E7B5-D53F93908E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B54C86-FFD8-4F6A-FE55-89566A4842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8E3DEE-A1B4-897F-685C-8850CB710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F5E8-B711-48FD-84B2-09E25A0F17D0}" type="datetime1">
              <a:rPr lang="en-US" smtClean="0"/>
              <a:t>6/19/2024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22A30F-EA00-2087-F513-A2423F06E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FD7EDB-1089-D29A-5CBA-51861D00F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781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4AEEC-411E-C938-B3AF-DE9608FCE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8587AD-4228-878C-022D-F026BF08F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725BD-2F57-46B9-8121-7AA3C7AB6198}" type="datetime1">
              <a:rPr lang="en-US" smtClean="0"/>
              <a:t>6/19/2024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7EE776-275E-8A37-17C1-4C8B8FA1E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864632-0EE3-EC17-21ED-5980C8D5E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220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A7335D-7DB4-424A-1221-01F9C5E9D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8644D-DA6F-4350-8AF9-772291EDB55D}" type="datetime1">
              <a:rPr lang="en-US" smtClean="0"/>
              <a:t>6/19/2024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238419-40DF-C308-CB41-3CF17643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B441BF-CFEA-7E6E-5D36-93BEA282C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578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A55AF-9B84-8B9A-3FCC-91010E5FE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371FE-9F66-8B19-AAC0-4084506AE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0D117D-43AE-A877-F425-103ECC80F9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E87CB8-F3EE-DDB0-294E-766588359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D9802-C14D-47AF-8941-C316CF437CC5}" type="datetime1">
              <a:rPr lang="en-US" smtClean="0"/>
              <a:t>6/19/2024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D0A152-0FEE-388D-E0AF-574BA2606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8911DC-7F63-CF00-C403-7E1990B8D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588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908EE-B88C-026D-0EA1-932228AA1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06C877-7971-DD4D-303D-309F5AB8F3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14AAB0-7D0A-A2AE-3E26-E08F2749E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2A35E4-0CFC-006E-02FF-D6A78B703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2E84-4D06-426F-AC4D-08A856EB4C0B}" type="datetime1">
              <a:rPr lang="en-US" smtClean="0"/>
              <a:t>6/19/2024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4B4F7B-7E54-10FB-F3F0-206D7BB37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B69632-BF34-6718-A88B-A267EBB49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354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35D024-34DB-1FA1-BC8D-A5E7FF16B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7C673-8D06-CF74-1C18-2EAA803F4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B0173C-D855-1156-C2A5-BE78310F25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32EAC-4A05-41D6-AC32-33DF57603C84}" type="datetime1">
              <a:rPr lang="en-US" smtClean="0"/>
              <a:t>6/19/2024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B267B4-0EB7-D6F7-42F2-FB0D1A4242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D32A4-DE2B-0231-F402-EA8B8D7CD2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AFEC9-6166-40C2-8F97-1FB26DEE9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386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ight Triangle 2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DEE0AF-5EFA-C9EF-3488-79D3017BF9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en-US" sz="11500" dirty="0"/>
              <a:t>Research and Statistics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BB4076-5E3E-E48A-556D-65CBFEC890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r>
              <a:rPr lang="en-US" dirty="0"/>
              <a:t>Session 5: </a:t>
            </a:r>
            <a:r>
              <a:rPr lang="en-US" dirty="0">
                <a:solidFill>
                  <a:srgbClr val="000000"/>
                </a:solidFill>
                <a:latin typeface="Aptos" panose="020B0004020202020204" pitchFamily="34" charset="0"/>
                <a:ea typeface="Calibri" panose="020F0502020204030204" pitchFamily="34" charset="0"/>
              </a:rPr>
              <a:t>Inference--Hypothesis testing using distribution tests (t-test, chi-square, ANOVA)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04D3FE-D772-8111-A543-A2AA89094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12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D3655-9B00-44DF-A2D7-5F61A7C45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E947CB-A8A5-49A0-9F11-D6D5735035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Sampling distributions and SPSS examples of calculating confidence intervals.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B993B1-7C6B-3A17-EB9B-917085B87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872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07103-896E-0A2F-6B15-A789A28C1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do a t-test in SPSS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195CDE92-4C43-D922-C92E-D0C20583766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112929"/>
            <a:ext cx="5181600" cy="3776729"/>
          </a:xfrm>
        </p:spPr>
      </p:pic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E0BE0D81-4328-0AC6-539D-888913EC32C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2910109"/>
            <a:ext cx="5181600" cy="2829890"/>
          </a:xfr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16F25A-AEBF-23E8-81F6-452E6A28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11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6610F6-A2F2-A6F3-B7B6-6696E7B39615}"/>
              </a:ext>
            </a:extLst>
          </p:cNvPr>
          <p:cNvSpPr/>
          <p:nvPr/>
        </p:nvSpPr>
        <p:spPr>
          <a:xfrm>
            <a:off x="3212983" y="3858936"/>
            <a:ext cx="1929468" cy="27683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51BBF4-6D45-13DD-9C9D-0AC83E2DD3A8}"/>
              </a:ext>
            </a:extLst>
          </p:cNvPr>
          <p:cNvSpPr txBox="1"/>
          <p:nvPr/>
        </p:nvSpPr>
        <p:spPr>
          <a:xfrm>
            <a:off x="6544112" y="1690688"/>
            <a:ext cx="4437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Select “Independent Samples” and then enter variables and groups (when values are not numerical)</a:t>
            </a:r>
          </a:p>
        </p:txBody>
      </p:sp>
    </p:spTree>
    <p:extLst>
      <p:ext uri="{BB962C8B-B14F-4D97-AF65-F5344CB8AC3E}">
        <p14:creationId xmlns:p14="http://schemas.microsoft.com/office/powerpoint/2010/main" val="1077724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07103-896E-0A2F-6B15-A789A28C1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do an ANOVA in SPSS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195CDE92-4C43-D922-C92E-D0C20583766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112929"/>
            <a:ext cx="5181600" cy="3776729"/>
          </a:xfr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16F25A-AEBF-23E8-81F6-452E6A28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12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6610F6-A2F2-A6F3-B7B6-6696E7B39615}"/>
              </a:ext>
            </a:extLst>
          </p:cNvPr>
          <p:cNvSpPr/>
          <p:nvPr/>
        </p:nvSpPr>
        <p:spPr>
          <a:xfrm>
            <a:off x="3201798" y="4597167"/>
            <a:ext cx="1929468" cy="27683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51BBF4-6D45-13DD-9C9D-0AC83E2DD3A8}"/>
              </a:ext>
            </a:extLst>
          </p:cNvPr>
          <p:cNvSpPr txBox="1"/>
          <p:nvPr/>
        </p:nvSpPr>
        <p:spPr>
          <a:xfrm>
            <a:off x="1147194" y="6075144"/>
            <a:ext cx="10050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Select “One-Way ANOVA” and then enter variables and groups. Select Tukey’s-b to get a post-hoc comparison between groups. All 3 passenger classes are significantly different from the others.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AF334B5-D775-E357-CF6A-FD4B7507BDF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2168968"/>
            <a:ext cx="5181600" cy="3664652"/>
          </a:xfr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5FEC65F7-9FFE-6D5A-EE43-2843AF244A51}"/>
              </a:ext>
            </a:extLst>
          </p:cNvPr>
          <p:cNvSpPr/>
          <p:nvPr/>
        </p:nvSpPr>
        <p:spPr>
          <a:xfrm>
            <a:off x="9151690" y="4068660"/>
            <a:ext cx="537595" cy="1591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82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E9A80-7D24-E748-D506-5EE176A67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do a Chi-Square test in SPSS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F1C7ACB2-B463-7455-D9D4-84ABD0A66A8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31642" y="2417314"/>
            <a:ext cx="4362598" cy="3358336"/>
          </a:xfrm>
        </p:spPr>
      </p:pic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B1CEC976-CEE2-FC5E-A379-01253804C20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465641" y="1825625"/>
            <a:ext cx="4594717" cy="4351338"/>
          </a:xfr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BCE9E0-81BC-1338-D593-59F07842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13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F97F9D2-4332-B272-B66F-0956D5168BE4}"/>
              </a:ext>
            </a:extLst>
          </p:cNvPr>
          <p:cNvSpPr/>
          <p:nvPr/>
        </p:nvSpPr>
        <p:spPr>
          <a:xfrm>
            <a:off x="3677659" y="4186620"/>
            <a:ext cx="1929468" cy="27683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4E022FB-3803-BA53-EEE9-D1F1EF690F39}"/>
              </a:ext>
            </a:extLst>
          </p:cNvPr>
          <p:cNvSpPr/>
          <p:nvPr/>
        </p:nvSpPr>
        <p:spPr>
          <a:xfrm>
            <a:off x="8762999" y="3608265"/>
            <a:ext cx="1174103" cy="27683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81A2B93-FF66-9F74-6BE4-10F92CF20CD6}"/>
              </a:ext>
            </a:extLst>
          </p:cNvPr>
          <p:cNvSpPr txBox="1"/>
          <p:nvPr/>
        </p:nvSpPr>
        <p:spPr>
          <a:xfrm>
            <a:off x="1175659" y="6176963"/>
            <a:ext cx="10050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Select “Crosstabs” and then enter variables and groups. Make sure to select the Chi-square option in the Statistics tab so you’ll get the Chi-square test results.</a:t>
            </a:r>
          </a:p>
        </p:txBody>
      </p:sp>
    </p:spTree>
    <p:extLst>
      <p:ext uri="{BB962C8B-B14F-4D97-AF65-F5344CB8AC3E}">
        <p14:creationId xmlns:p14="http://schemas.microsoft.com/office/powerpoint/2010/main" val="2322651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D8420-8CAC-6D26-7A36-557841A37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do a Chi-Square test in SPSS--Results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1A6206D-9A62-C554-DA10-68699D78999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876866"/>
            <a:ext cx="4447174" cy="2248855"/>
          </a:xfrm>
        </p:spPr>
      </p:pic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AB64E2F5-BFF6-0D8C-12D6-29C26819CA5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521779" y="2503075"/>
            <a:ext cx="6177642" cy="2622088"/>
          </a:xfr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F37A66-06E7-C7FB-7A0D-A43D5FBC4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14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E177BEC-4C56-6B63-5769-A22090557B35}"/>
              </a:ext>
            </a:extLst>
          </p:cNvPr>
          <p:cNvSpPr/>
          <p:nvPr/>
        </p:nvSpPr>
        <p:spPr>
          <a:xfrm>
            <a:off x="2575420" y="4706738"/>
            <a:ext cx="1647524" cy="27683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334C7A1-FEF3-BA01-466D-106195057591}"/>
              </a:ext>
            </a:extLst>
          </p:cNvPr>
          <p:cNvSpPr/>
          <p:nvPr/>
        </p:nvSpPr>
        <p:spPr>
          <a:xfrm>
            <a:off x="4562852" y="4135772"/>
            <a:ext cx="382613" cy="57096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C6A9E3C-615A-DF23-D14A-14BF4E0F95E1}"/>
              </a:ext>
            </a:extLst>
          </p:cNvPr>
          <p:cNvSpPr txBox="1"/>
          <p:nvPr/>
        </p:nvSpPr>
        <p:spPr>
          <a:xfrm>
            <a:off x="419100" y="5846544"/>
            <a:ext cx="11353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A Chi-square test the marginal values (values in the cross-tab margins) to see if they are proportionally distributed. If they are not, the result is “significant”. Above, we see women had a significantly higher distribution in terms of survival.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29D684-D05E-90DD-B92E-63257A121E3D}"/>
              </a:ext>
            </a:extLst>
          </p:cNvPr>
          <p:cNvSpPr txBox="1"/>
          <p:nvPr/>
        </p:nvSpPr>
        <p:spPr>
          <a:xfrm>
            <a:off x="8086987" y="4969931"/>
            <a:ext cx="39580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00FFFF"/>
                </a:highlight>
              </a:rPr>
              <a:t>If 1 of the 4 cells had less than 5, an alternative test is the Fisher’s Exact test.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E67E49E-1F5D-AEB4-5F51-12811EBD4FCB}"/>
              </a:ext>
            </a:extLst>
          </p:cNvPr>
          <p:cNvCxnSpPr/>
          <p:nvPr/>
        </p:nvCxnSpPr>
        <p:spPr>
          <a:xfrm flipH="1" flipV="1">
            <a:off x="8677712" y="4806510"/>
            <a:ext cx="634068" cy="1345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2219589-08A8-5427-AA26-5E78C1B9F36D}"/>
              </a:ext>
            </a:extLst>
          </p:cNvPr>
          <p:cNvCxnSpPr/>
          <p:nvPr/>
        </p:nvCxnSpPr>
        <p:spPr>
          <a:xfrm flipH="1" flipV="1">
            <a:off x="3808602" y="5125163"/>
            <a:ext cx="310392" cy="7213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738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844A05-2629-A611-915D-A6286781C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Aptos" panose="020B0004020202020204" pitchFamily="34" charset="0"/>
                <a:ea typeface="Calibri" panose="020F0502020204030204" pitchFamily="34" charset="0"/>
              </a:rPr>
              <a:t>Distribution tests</a:t>
            </a:r>
            <a:endParaRPr lang="en-US" sz="480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56D6544-DF70-A2B7-CB7A-7666ABE9B6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621456"/>
              </p:ext>
            </p:extLst>
          </p:nvPr>
        </p:nvGraphicFramePr>
        <p:xfrm>
          <a:off x="904602" y="2852257"/>
          <a:ext cx="10378440" cy="3375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A10F53-8F3D-A922-89BA-BEC2CBFD7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364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23EDE-27D8-4CE3-B78A-0753129FF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Confidence intervals and significance tests</a:t>
            </a:r>
          </a:p>
        </p:txBody>
      </p:sp>
      <p:pic>
        <p:nvPicPr>
          <p:cNvPr id="1026" name="Picture 2" descr="Critical Values ( Read ) | Statistics | CK-12 Foundation">
            <a:extLst>
              <a:ext uri="{FF2B5EF4-FFF2-40B4-BE49-F238E27FC236}">
                <a16:creationId xmlns:a16="http://schemas.microsoft.com/office/drawing/2014/main" id="{4FA9F417-1EA4-4711-974B-6BF25ABD95C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376" y="1941805"/>
            <a:ext cx="5413248" cy="493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E9484B3-70BF-4F09-8F3A-C99BA2445B66}"/>
              </a:ext>
            </a:extLst>
          </p:cNvPr>
          <p:cNvSpPr txBox="1"/>
          <p:nvPr/>
        </p:nvSpPr>
        <p:spPr>
          <a:xfrm>
            <a:off x="543148" y="3429000"/>
            <a:ext cx="38288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blue shaded region sums up to 5% of the graph area. This is the </a:t>
            </a:r>
            <a:r>
              <a:rPr lang="en-US" dirty="0">
                <a:solidFill>
                  <a:srgbClr val="00B0F0"/>
                </a:solidFill>
              </a:rPr>
              <a:t>“p &lt; 0.05” </a:t>
            </a:r>
            <a:r>
              <a:rPr lang="en-US" dirty="0"/>
              <a:t>in statistical tests.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494B88-814F-4F4F-BFFC-725A54862BC6}"/>
              </a:ext>
            </a:extLst>
          </p:cNvPr>
          <p:cNvSpPr txBox="1"/>
          <p:nvPr/>
        </p:nvSpPr>
        <p:spPr>
          <a:xfrm>
            <a:off x="227075" y="4654332"/>
            <a:ext cx="37168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example, if our study’s rare group difference falls into the blue region, that indicates there is at most a </a:t>
            </a:r>
            <a:r>
              <a:rPr lang="en-US" dirty="0">
                <a:solidFill>
                  <a:srgbClr val="00B0F0"/>
                </a:solidFill>
              </a:rPr>
              <a:t>5% chance of being wrong </a:t>
            </a:r>
            <a:r>
              <a:rPr lang="en-US" dirty="0"/>
              <a:t>when we say there is a significant difference. What determines </a:t>
            </a:r>
            <a:r>
              <a:rPr lang="en-US" dirty="0">
                <a:solidFill>
                  <a:srgbClr val="00B0F0"/>
                </a:solidFill>
              </a:rPr>
              <a:t>“rare” </a:t>
            </a:r>
            <a:r>
              <a:rPr lang="en-US" dirty="0"/>
              <a:t>is how far it is from </a:t>
            </a:r>
            <a:r>
              <a:rPr lang="en-US" dirty="0">
                <a:solidFill>
                  <a:srgbClr val="FF0000"/>
                </a:solidFill>
              </a:rPr>
              <a:t>2 SEs </a:t>
            </a:r>
            <a:r>
              <a:rPr lang="en-US" dirty="0"/>
              <a:t>around the mean.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26466B-320B-4A44-BAF9-F6A8F5E7D465}"/>
              </a:ext>
            </a:extLst>
          </p:cNvPr>
          <p:cNvSpPr txBox="1"/>
          <p:nvPr/>
        </p:nvSpPr>
        <p:spPr>
          <a:xfrm>
            <a:off x="8401050" y="2828835"/>
            <a:ext cx="3409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white region between the blue is </a:t>
            </a:r>
            <a:r>
              <a:rPr lang="en-US" dirty="0">
                <a:solidFill>
                  <a:srgbClr val="FF0000"/>
                </a:solidFill>
              </a:rPr>
              <a:t>95% of the graph area</a:t>
            </a:r>
            <a:r>
              <a:rPr lang="en-US" dirty="0"/>
              <a:t>. This is the </a:t>
            </a:r>
            <a:r>
              <a:rPr lang="en-US" dirty="0">
                <a:solidFill>
                  <a:srgbClr val="FF0000"/>
                </a:solidFill>
              </a:rPr>
              <a:t>95% Confidence interval</a:t>
            </a:r>
            <a:r>
              <a:rPr lang="en-US" dirty="0"/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5C833B-442B-4A8D-B94F-0FB4379D8CE6}"/>
              </a:ext>
            </a:extLst>
          </p:cNvPr>
          <p:cNvSpPr txBox="1"/>
          <p:nvPr/>
        </p:nvSpPr>
        <p:spPr>
          <a:xfrm>
            <a:off x="8211274" y="4590926"/>
            <a:ext cx="39807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00B0F0"/>
                </a:solidFill>
              </a:rPr>
              <a:t>significance test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95% confidence intervals</a:t>
            </a:r>
            <a:r>
              <a:rPr lang="en-US" dirty="0"/>
              <a:t> are reciprocals of each other. Once you know one value, you know the other. 95% CIs offer more useful info.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34044B4-369D-76A4-AB78-DDE483C51CFC}"/>
              </a:ext>
            </a:extLst>
          </p:cNvPr>
          <p:cNvSpPr/>
          <p:nvPr/>
        </p:nvSpPr>
        <p:spPr>
          <a:xfrm>
            <a:off x="4694256" y="5721404"/>
            <a:ext cx="144867" cy="13970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6A46C9A-D3A9-728E-46FE-2FD27A96B6D4}"/>
              </a:ext>
            </a:extLst>
          </p:cNvPr>
          <p:cNvSpPr/>
          <p:nvPr/>
        </p:nvSpPr>
        <p:spPr>
          <a:xfrm>
            <a:off x="7360986" y="5721405"/>
            <a:ext cx="144867" cy="13970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5A7F7B1-92E9-6232-1697-7C937D0E3F15}"/>
              </a:ext>
            </a:extLst>
          </p:cNvPr>
          <p:cNvCxnSpPr>
            <a:cxnSpLocks/>
          </p:cNvCxnSpPr>
          <p:nvPr/>
        </p:nvCxnSpPr>
        <p:spPr>
          <a:xfrm flipH="1" flipV="1">
            <a:off x="7118148" y="5353806"/>
            <a:ext cx="1296810" cy="60723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2608445-DFD4-350D-8A4F-D5E364712F15}"/>
              </a:ext>
            </a:extLst>
          </p:cNvPr>
          <p:cNvCxnSpPr>
            <a:cxnSpLocks/>
          </p:cNvCxnSpPr>
          <p:nvPr/>
        </p:nvCxnSpPr>
        <p:spPr>
          <a:xfrm flipH="1" flipV="1">
            <a:off x="7316078" y="5559509"/>
            <a:ext cx="1084972" cy="7234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A44F6A4-3AAD-24A8-1F9E-8EF2FFCF8601}"/>
              </a:ext>
            </a:extLst>
          </p:cNvPr>
          <p:cNvCxnSpPr>
            <a:cxnSpLocks/>
          </p:cNvCxnSpPr>
          <p:nvPr/>
        </p:nvCxnSpPr>
        <p:spPr>
          <a:xfrm flipH="1" flipV="1">
            <a:off x="7566871" y="5961041"/>
            <a:ext cx="848087" cy="56262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554B074-7A1F-891A-D9CF-83E8A6F9076A}"/>
              </a:ext>
            </a:extLst>
          </p:cNvPr>
          <p:cNvSpPr txBox="1"/>
          <p:nvPr/>
        </p:nvSpPr>
        <p:spPr>
          <a:xfrm>
            <a:off x="8401050" y="5821336"/>
            <a:ext cx="13333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p &lt; 0.05</a:t>
            </a:r>
          </a:p>
          <a:p>
            <a:r>
              <a:rPr lang="en-US" dirty="0">
                <a:highlight>
                  <a:srgbClr val="FFFF00"/>
                </a:highlight>
              </a:rPr>
              <a:t>p &lt; 0.01</a:t>
            </a:r>
          </a:p>
          <a:p>
            <a:r>
              <a:rPr lang="en-US" dirty="0">
                <a:highlight>
                  <a:srgbClr val="FFFF00"/>
                </a:highlight>
              </a:rPr>
              <a:t>p &lt; 0.001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42EB6C8-3CDF-3534-694C-FEA047C14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3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4170416-7470-2093-BDE5-617B157424B3}"/>
              </a:ext>
            </a:extLst>
          </p:cNvPr>
          <p:cNvSpPr/>
          <p:nvPr/>
        </p:nvSpPr>
        <p:spPr>
          <a:xfrm>
            <a:off x="5822780" y="2914650"/>
            <a:ext cx="144867" cy="1397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412D697-D367-D191-9381-E86AD494E1B1}"/>
              </a:ext>
            </a:extLst>
          </p:cNvPr>
          <p:cNvSpPr/>
          <p:nvPr/>
        </p:nvSpPr>
        <p:spPr>
          <a:xfrm>
            <a:off x="5750346" y="3887495"/>
            <a:ext cx="144867" cy="1397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2530B09-E643-FBC0-2C27-14857A14D83E}"/>
              </a:ext>
            </a:extLst>
          </p:cNvPr>
          <p:cNvSpPr/>
          <p:nvPr/>
        </p:nvSpPr>
        <p:spPr>
          <a:xfrm>
            <a:off x="6146540" y="2984501"/>
            <a:ext cx="144867" cy="1397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8B06E50-94E4-C7C4-8676-575AF6E913D8}"/>
              </a:ext>
            </a:extLst>
          </p:cNvPr>
          <p:cNvSpPr/>
          <p:nvPr/>
        </p:nvSpPr>
        <p:spPr>
          <a:xfrm>
            <a:off x="6436575" y="3837980"/>
            <a:ext cx="144867" cy="1397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83DBC10-2D79-95EC-8BF7-9224FE3FA734}"/>
              </a:ext>
            </a:extLst>
          </p:cNvPr>
          <p:cNvSpPr/>
          <p:nvPr/>
        </p:nvSpPr>
        <p:spPr>
          <a:xfrm>
            <a:off x="5605479" y="4269077"/>
            <a:ext cx="144867" cy="1397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F1607D3-DACA-193C-3D0A-3438EE79C01E}"/>
              </a:ext>
            </a:extLst>
          </p:cNvPr>
          <p:cNvSpPr/>
          <p:nvPr/>
        </p:nvSpPr>
        <p:spPr>
          <a:xfrm>
            <a:off x="6364141" y="4158948"/>
            <a:ext cx="144867" cy="1397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BF90A70-C9FB-A138-FDBC-CDFE7804ED78}"/>
              </a:ext>
            </a:extLst>
          </p:cNvPr>
          <p:cNvSpPr/>
          <p:nvPr/>
        </p:nvSpPr>
        <p:spPr>
          <a:xfrm>
            <a:off x="6140806" y="4019245"/>
            <a:ext cx="144867" cy="1397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CA1F34D-4F96-9302-7491-A16C1AFFF333}"/>
              </a:ext>
            </a:extLst>
          </p:cNvPr>
          <p:cNvSpPr/>
          <p:nvPr/>
        </p:nvSpPr>
        <p:spPr>
          <a:xfrm>
            <a:off x="5375681" y="4654332"/>
            <a:ext cx="144867" cy="1397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F1E416A-5637-7BB2-E6DE-74F4196629DA}"/>
              </a:ext>
            </a:extLst>
          </p:cNvPr>
          <p:cNvSpPr/>
          <p:nvPr/>
        </p:nvSpPr>
        <p:spPr>
          <a:xfrm>
            <a:off x="5230814" y="4905449"/>
            <a:ext cx="144867" cy="1397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E29EB51-5AFA-45B9-C7AA-46DBD6D097F4}"/>
              </a:ext>
            </a:extLst>
          </p:cNvPr>
          <p:cNvSpPr/>
          <p:nvPr/>
        </p:nvSpPr>
        <p:spPr>
          <a:xfrm>
            <a:off x="5741669" y="4895202"/>
            <a:ext cx="144867" cy="1397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6E8CEFD-3035-7D33-C91D-0E56C16A99B2}"/>
              </a:ext>
            </a:extLst>
          </p:cNvPr>
          <p:cNvSpPr/>
          <p:nvPr/>
        </p:nvSpPr>
        <p:spPr>
          <a:xfrm>
            <a:off x="6225969" y="4654331"/>
            <a:ext cx="144867" cy="1397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10DF11D-2705-438A-2649-35F68084C1C0}"/>
              </a:ext>
            </a:extLst>
          </p:cNvPr>
          <p:cNvSpPr/>
          <p:nvPr/>
        </p:nvSpPr>
        <p:spPr>
          <a:xfrm>
            <a:off x="6671454" y="4755499"/>
            <a:ext cx="144867" cy="1397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0FB0A92-890A-A27D-7305-6440548768DB}"/>
              </a:ext>
            </a:extLst>
          </p:cNvPr>
          <p:cNvSpPr/>
          <p:nvPr/>
        </p:nvSpPr>
        <p:spPr>
          <a:xfrm>
            <a:off x="5493747" y="5283954"/>
            <a:ext cx="144867" cy="1397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E2534D4-B54A-B08C-5B27-F2B666833F42}"/>
              </a:ext>
            </a:extLst>
          </p:cNvPr>
          <p:cNvSpPr/>
          <p:nvPr/>
        </p:nvSpPr>
        <p:spPr>
          <a:xfrm>
            <a:off x="6295401" y="5129957"/>
            <a:ext cx="144867" cy="1397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4949DF7-7546-D821-7D8C-F2A52568221D}"/>
              </a:ext>
            </a:extLst>
          </p:cNvPr>
          <p:cNvSpPr/>
          <p:nvPr/>
        </p:nvSpPr>
        <p:spPr>
          <a:xfrm>
            <a:off x="6662388" y="5353805"/>
            <a:ext cx="144867" cy="1397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E29455A0-3B13-BE1F-2B7E-01DA471AE3C4}"/>
              </a:ext>
            </a:extLst>
          </p:cNvPr>
          <p:cNvSpPr/>
          <p:nvPr/>
        </p:nvSpPr>
        <p:spPr>
          <a:xfrm>
            <a:off x="6279061" y="5517351"/>
            <a:ext cx="144867" cy="1397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49174E7-4713-2B09-8D5A-6702FCA81F7E}"/>
              </a:ext>
            </a:extLst>
          </p:cNvPr>
          <p:cNvSpPr/>
          <p:nvPr/>
        </p:nvSpPr>
        <p:spPr>
          <a:xfrm>
            <a:off x="5714933" y="5559509"/>
            <a:ext cx="144867" cy="1397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13CAE58C-DA73-0970-9C56-068342E1B7E9}"/>
              </a:ext>
            </a:extLst>
          </p:cNvPr>
          <p:cNvSpPr/>
          <p:nvPr/>
        </p:nvSpPr>
        <p:spPr>
          <a:xfrm>
            <a:off x="5347271" y="5651552"/>
            <a:ext cx="144867" cy="1397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36792D9-F9D4-BF79-1CE5-927AA9EC9D41}"/>
              </a:ext>
            </a:extLst>
          </p:cNvPr>
          <p:cNvSpPr txBox="1"/>
          <p:nvPr/>
        </p:nvSpPr>
        <p:spPr>
          <a:xfrm>
            <a:off x="281608" y="1942312"/>
            <a:ext cx="26011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Red circles represent the mean values from infinite samples. This forms the </a:t>
            </a:r>
            <a:r>
              <a:rPr lang="en-US" dirty="0">
                <a:solidFill>
                  <a:srgbClr val="FF0000"/>
                </a:solidFill>
              </a:rPr>
              <a:t>sampling distribution</a:t>
            </a:r>
            <a:r>
              <a:rPr lang="en-US" dirty="0"/>
              <a:t>.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CCFB14C-1D01-47B0-88CC-96F0A1E3919F}"/>
              </a:ext>
            </a:extLst>
          </p:cNvPr>
          <p:cNvCxnSpPr>
            <a:cxnSpLocks/>
          </p:cNvCxnSpPr>
          <p:nvPr/>
        </p:nvCxnSpPr>
        <p:spPr>
          <a:xfrm>
            <a:off x="3044770" y="2533070"/>
            <a:ext cx="2619183" cy="3788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0559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33AD5-BC1E-4F36-B1A2-84C3ADFC3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6A5575-BD3C-4728-AF13-0A0DEB9D29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t-test and ANOVA on passenger ages of the Titanic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BE5C26-3B9A-92F5-A913-546C09DDC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851C262-53EC-5908-E089-BCF5D6D48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4475" y="0"/>
            <a:ext cx="6867525" cy="39433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ACCF34A-48E1-B964-323D-AF5F105AF94A}"/>
              </a:ext>
            </a:extLst>
          </p:cNvPr>
          <p:cNvSpPr txBox="1"/>
          <p:nvPr/>
        </p:nvSpPr>
        <p:spPr>
          <a:xfrm>
            <a:off x="9725636" y="4678535"/>
            <a:ext cx="24663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Hint</a:t>
            </a:r>
            <a:r>
              <a:rPr lang="en-US" dirty="0"/>
              <a:t>: Important factors of surviving the Titanic are shown above.</a:t>
            </a:r>
          </a:p>
        </p:txBody>
      </p:sp>
    </p:spTree>
    <p:extLst>
      <p:ext uri="{BB962C8B-B14F-4D97-AF65-F5344CB8AC3E}">
        <p14:creationId xmlns:p14="http://schemas.microsoft.com/office/powerpoint/2010/main" val="1394668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9E158-E6D8-BDA5-F7A6-3D9031811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Age distributions of Titanic survival and passenger class. (Which looks significantly different?)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AFA511-D2AF-36AE-59BE-4B7974AC11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Survived the Titanic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CD6024-C16B-7F29-A00D-814A1D200E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Passenger class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0BBDEE-DB23-7B93-1EEC-5072CCF09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5</a:t>
            </a:fld>
            <a:endParaRPr lang="en-US" dirty="0"/>
          </a:p>
        </p:txBody>
      </p:sp>
      <p:pic>
        <p:nvPicPr>
          <p:cNvPr id="3076" name="Picture 4" descr="Plot object">
            <a:extLst>
              <a:ext uri="{FF2B5EF4-FFF2-40B4-BE49-F238E27FC236}">
                <a16:creationId xmlns:a16="http://schemas.microsoft.com/office/drawing/2014/main" id="{7A694BCC-87BF-3294-8368-7CB34C491ED3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5930" y="2505075"/>
            <a:ext cx="4535728" cy="368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Plot object">
            <a:extLst>
              <a:ext uri="{FF2B5EF4-FFF2-40B4-BE49-F238E27FC236}">
                <a16:creationId xmlns:a16="http://schemas.microsoft.com/office/drawing/2014/main" id="{55A13D7C-3B22-8D10-7E03-8D72CB62E3C0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817" y="2505075"/>
            <a:ext cx="4535728" cy="368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340FF91-E5DE-2FCF-36CB-730CA51E0D8F}"/>
              </a:ext>
            </a:extLst>
          </p:cNvPr>
          <p:cNvSpPr txBox="1"/>
          <p:nvPr/>
        </p:nvSpPr>
        <p:spPr>
          <a:xfrm>
            <a:off x="8934274" y="4756558"/>
            <a:ext cx="26844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Distribution tests take into consideration the mean and SD. Do the center and spread indicate important differences?</a:t>
            </a:r>
          </a:p>
        </p:txBody>
      </p:sp>
    </p:spTree>
    <p:extLst>
      <p:ext uri="{BB962C8B-B14F-4D97-AF65-F5344CB8AC3E}">
        <p14:creationId xmlns:p14="http://schemas.microsoft.com/office/powerpoint/2010/main" val="3847547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CD4D653-FFA9-BF72-DC7D-17774D78C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6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91D7CDE-C2A5-ADED-0330-4AA768512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250" y="1222375"/>
            <a:ext cx="9715500" cy="196215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8A74DE8-2DE9-06B6-A5E3-F4C05B0D93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727" y="3587750"/>
            <a:ext cx="4991100" cy="19907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F40CC49-40E6-ED23-F47A-5857B5B4C5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0" y="3587750"/>
            <a:ext cx="4400550" cy="313372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53281C6-D74D-2FD7-F01E-192C4D0A142A}"/>
              </a:ext>
            </a:extLst>
          </p:cNvPr>
          <p:cNvSpPr txBox="1"/>
          <p:nvPr/>
        </p:nvSpPr>
        <p:spPr>
          <a:xfrm>
            <a:off x="1054359" y="73985"/>
            <a:ext cx="98993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These Age results are only “marginally significant” (p &lt; 0.10). We can see the t-statistic is not within the critical region that indicates significance at the p&lt;0.05 level so we fail to reject the null hypothesis. We also see in the 95% CI that 0 falls within the range, therefore the results are not significant.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20F86CA-02B0-057E-3EFA-4CA98E5BECD3}"/>
              </a:ext>
            </a:extLst>
          </p:cNvPr>
          <p:cNvSpPr/>
          <p:nvPr/>
        </p:nvSpPr>
        <p:spPr>
          <a:xfrm>
            <a:off x="6664001" y="2403360"/>
            <a:ext cx="578498" cy="21854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6B97445-EEF1-E38B-B81D-763BC48B4BBD}"/>
              </a:ext>
            </a:extLst>
          </p:cNvPr>
          <p:cNvCxnSpPr>
            <a:cxnSpLocks/>
          </p:cNvCxnSpPr>
          <p:nvPr/>
        </p:nvCxnSpPr>
        <p:spPr>
          <a:xfrm>
            <a:off x="5931017" y="635685"/>
            <a:ext cx="721710" cy="15010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DFD8EC3-AAA7-F4E9-6213-57B9139538DE}"/>
              </a:ext>
            </a:extLst>
          </p:cNvPr>
          <p:cNvCxnSpPr>
            <a:cxnSpLocks/>
          </p:cNvCxnSpPr>
          <p:nvPr/>
        </p:nvCxnSpPr>
        <p:spPr>
          <a:xfrm flipH="1">
            <a:off x="5536734" y="733226"/>
            <a:ext cx="2315361" cy="13123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90850837-A33C-2C81-FC9A-DB11DCC304DF}"/>
              </a:ext>
            </a:extLst>
          </p:cNvPr>
          <p:cNvSpPr txBox="1"/>
          <p:nvPr/>
        </p:nvSpPr>
        <p:spPr>
          <a:xfrm>
            <a:off x="125572" y="1010225"/>
            <a:ext cx="33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We don’t pick the direction in the difference, so we use the 2-tailed significance test. We can ½ the p-value to get the 1-tailed results.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68D593E-56F6-2EF7-FAA6-57DDF882957E}"/>
              </a:ext>
            </a:extLst>
          </p:cNvPr>
          <p:cNvSpPr txBox="1"/>
          <p:nvPr/>
        </p:nvSpPr>
        <p:spPr>
          <a:xfrm>
            <a:off x="125572" y="5635625"/>
            <a:ext cx="66946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00FFFF"/>
                </a:highlight>
              </a:rPr>
              <a:t>We see that the F-statistic with 2 &amp; 1043 degrees of freedom show significant age differences. The Tukey’s-b post hoc test shows all groups are significantly different because each mean value falls in separate columns. Values in the same column aren’t significant.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58F5F66-ED92-6277-D582-D8F6A416456B}"/>
              </a:ext>
            </a:extLst>
          </p:cNvPr>
          <p:cNvSpPr/>
          <p:nvPr/>
        </p:nvSpPr>
        <p:spPr>
          <a:xfrm>
            <a:off x="4958236" y="4890059"/>
            <a:ext cx="578498" cy="21854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4578AFB-19A3-F91A-2DB7-FDC6BCAB40B4}"/>
              </a:ext>
            </a:extLst>
          </p:cNvPr>
          <p:cNvCxnSpPr>
            <a:cxnSpLocks/>
          </p:cNvCxnSpPr>
          <p:nvPr/>
        </p:nvCxnSpPr>
        <p:spPr>
          <a:xfrm flipV="1">
            <a:off x="6574175" y="5470644"/>
            <a:ext cx="1907095" cy="10682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D2D9C66A-3993-F624-0EAF-6E1E7072E111}"/>
              </a:ext>
            </a:extLst>
          </p:cNvPr>
          <p:cNvSpPr txBox="1"/>
          <p:nvPr/>
        </p:nvSpPr>
        <p:spPr>
          <a:xfrm>
            <a:off x="1238250" y="3039094"/>
            <a:ext cx="103270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We use independent sample t-tests instead of paired tests because paired tests are for dependent samples such as 2 measurements on the same person (Time 1 and Time 2).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50C7305-5B06-FF11-D3CA-9477B8A27732}"/>
              </a:ext>
            </a:extLst>
          </p:cNvPr>
          <p:cNvSpPr txBox="1"/>
          <p:nvPr/>
        </p:nvSpPr>
        <p:spPr>
          <a:xfrm>
            <a:off x="9244668" y="1375794"/>
            <a:ext cx="1812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Factor = Survived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F112DC2-8C83-444E-BE13-DA4EEEEB0785}"/>
              </a:ext>
            </a:extLst>
          </p:cNvPr>
          <p:cNvSpPr txBox="1"/>
          <p:nvPr/>
        </p:nvSpPr>
        <p:spPr>
          <a:xfrm>
            <a:off x="9286613" y="3974959"/>
            <a:ext cx="18120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Factor = Passenger class</a:t>
            </a:r>
          </a:p>
        </p:txBody>
      </p:sp>
    </p:spTree>
    <p:extLst>
      <p:ext uri="{BB962C8B-B14F-4D97-AF65-F5344CB8AC3E}">
        <p14:creationId xmlns:p14="http://schemas.microsoft.com/office/powerpoint/2010/main" val="1817449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7A9D58-5EB7-EB32-BEBF-18EF33327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US" sz="4000" dirty="0"/>
              <a:t>Summary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AAE3035-77F7-B963-50C5-7683C8FFFA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1132784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ECDBD7-25EB-B96E-18CC-F52DEC76E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718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667732-17FA-8D19-038D-DBAEED302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Knowledge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FAB0B-3712-9746-4479-1B885CD41D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0"/>
              </a:spcBef>
              <a:buFont typeface="+mj-lt"/>
              <a:buAutoNum type="arabicParenR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True or false? t-tests use the mean and variation as part of the calculation of significance: 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buAutoNum type="alphaUcParenR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True</a:t>
            </a:r>
          </a:p>
          <a:p>
            <a:pPr marL="342900" indent="-342900">
              <a:spcBef>
                <a:spcPts val="0"/>
              </a:spcBef>
              <a:buAutoNum type="alphaUcParenR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False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13DA11-4961-DD8E-D6CD-BF541AF466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/>
          </a:bodyPr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2) True or false? Distribution tests let us make an inference from our sample to the population from which sample comes from: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buAutoNum type="alphaUcParenR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True</a:t>
            </a:r>
          </a:p>
          <a:p>
            <a:pPr marL="342900" indent="-342900">
              <a:spcBef>
                <a:spcPts val="0"/>
              </a:spcBef>
              <a:buAutoNum type="alphaUcParenR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False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7B0D79-EB94-62C2-8979-C1FE6B1D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632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667732-17FA-8D19-038D-DBAEED302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Knowledge check--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00"/>
                </a:solidFill>
              </a:rPr>
              <a:t>Answers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FAB0B-3712-9746-4479-1B885CD41D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0"/>
              </a:spcBef>
              <a:buFont typeface="+mj-lt"/>
              <a:buAutoNum type="arabicParenR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True or false? t-tests use the mean and variation as part of the calculation of significance: 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buAutoNum type="alphaUcParenR"/>
            </a:pPr>
            <a:r>
              <a:rPr lang="en-US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True</a:t>
            </a:r>
          </a:p>
          <a:p>
            <a:pPr marL="342900" indent="-342900">
              <a:spcBef>
                <a:spcPts val="0"/>
              </a:spcBef>
              <a:buAutoNum type="alphaUcParenR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False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13DA11-4961-DD8E-D6CD-BF541AF466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/>
          </a:bodyPr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2) True or false? Distribution tests let us make an inference from our sample to the population from which sample comes from: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buAutoNum type="alphaUcParenR"/>
            </a:pPr>
            <a:r>
              <a:rPr lang="en-US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True</a:t>
            </a:r>
          </a:p>
          <a:p>
            <a:pPr marL="342900" indent="-342900">
              <a:spcBef>
                <a:spcPts val="0"/>
              </a:spcBef>
              <a:buAutoNum type="alphaUcParenR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False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7B0D79-EB94-62C2-8979-C1FE6B1D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037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26B59EEA0D914693086788C205514A" ma:contentTypeVersion="14" ma:contentTypeDescription="Create a new document." ma:contentTypeScope="" ma:versionID="765e1b31a43bbd0bf74d0969e923d0b9">
  <xsd:schema xmlns:xsd="http://www.w3.org/2001/XMLSchema" xmlns:xs="http://www.w3.org/2001/XMLSchema" xmlns:p="http://schemas.microsoft.com/office/2006/metadata/properties" xmlns:ns2="aba761fe-1b97-423a-8ab9-448158a982e8" xmlns:ns3="2119bc4f-6d5d-454a-b490-5d5b94df6c7c" targetNamespace="http://schemas.microsoft.com/office/2006/metadata/properties" ma:root="true" ma:fieldsID="520027c1ff7faf591374388654e07c76" ns2:_="" ns3:_="">
    <xsd:import namespace="aba761fe-1b97-423a-8ab9-448158a982e8"/>
    <xsd:import namespace="2119bc4f-6d5d-454a-b490-5d5b94df6c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a761fe-1b97-423a-8ab9-448158a982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c9112196-7e5b-431e-8fea-f50fb91bcef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19bc4f-6d5d-454a-b490-5d5b94df6c7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3294b277-f636-448a-964a-f970df8edc12}" ma:internalName="TaxCatchAll" ma:showField="CatchAllData" ma:web="2119bc4f-6d5d-454a-b490-5d5b94df6c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119bc4f-6d5d-454a-b490-5d5b94df6c7c" xsi:nil="true"/>
    <lcf76f155ced4ddcb4097134ff3c332f xmlns="aba761fe-1b97-423a-8ab9-448158a982e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6680F8A-D4A0-43BC-906C-D816F1060503}"/>
</file>

<file path=customXml/itemProps2.xml><?xml version="1.0" encoding="utf-8"?>
<ds:datastoreItem xmlns:ds="http://schemas.openxmlformats.org/officeDocument/2006/customXml" ds:itemID="{4BE1035F-4564-4B9E-8383-9577453C5376}"/>
</file>

<file path=customXml/itemProps3.xml><?xml version="1.0" encoding="utf-8"?>
<ds:datastoreItem xmlns:ds="http://schemas.openxmlformats.org/officeDocument/2006/customXml" ds:itemID="{0BDCDCFB-0477-4718-86EB-1569CADB6F0F}"/>
</file>

<file path=docProps/app.xml><?xml version="1.0" encoding="utf-8"?>
<Properties xmlns="http://schemas.openxmlformats.org/officeDocument/2006/extended-properties" xmlns:vt="http://schemas.openxmlformats.org/officeDocument/2006/docPropsVTypes">
  <TotalTime>3015</TotalTime>
  <Words>825</Words>
  <Application>Microsoft Office PowerPoint</Application>
  <PresentationFormat>Widescreen</PresentationFormat>
  <Paragraphs>77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Aptos</vt:lpstr>
      <vt:lpstr>Arial</vt:lpstr>
      <vt:lpstr>Calibri</vt:lpstr>
      <vt:lpstr>Calibri Light</vt:lpstr>
      <vt:lpstr>Office Theme</vt:lpstr>
      <vt:lpstr>Research and Statistics</vt:lpstr>
      <vt:lpstr>Distribution tests</vt:lpstr>
      <vt:lpstr>Confidence intervals and significance tests</vt:lpstr>
      <vt:lpstr>Example</vt:lpstr>
      <vt:lpstr>Age distributions of Titanic survival and passenger class. (Which looks significantly different?)</vt:lpstr>
      <vt:lpstr>PowerPoint Presentation</vt:lpstr>
      <vt:lpstr>Summary</vt:lpstr>
      <vt:lpstr>Knowledge check</vt:lpstr>
      <vt:lpstr>Knowledge check-- Answers</vt:lpstr>
      <vt:lpstr>Appendix A</vt:lpstr>
      <vt:lpstr>How to do a t-test in SPSS</vt:lpstr>
      <vt:lpstr>How to do an ANOVA in SPSS</vt:lpstr>
      <vt:lpstr>How to do a Chi-Square test in SPSS</vt:lpstr>
      <vt:lpstr>How to do a Chi-Square test in SPSS--Results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and Statistics</dc:title>
  <dc:creator>Stephen Zuniga</dc:creator>
  <cp:lastModifiedBy>Stephen Zuniga</cp:lastModifiedBy>
  <cp:revision>264</cp:revision>
  <dcterms:created xsi:type="dcterms:W3CDTF">2024-02-05T17:36:21Z</dcterms:created>
  <dcterms:modified xsi:type="dcterms:W3CDTF">2024-06-20T00:46:00Z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0x0101007C26B59EEA0D914693086788C205514A</vt:lpwstr>
  </property>
</Properties>
</file>