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3.xml" ContentType="application/vnd.openxmlformats-officedocument.drawingml.diagramStyle+xml"/>
  <Override PartName="/ppt/diagrams/drawing1.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95" r:id="rId4"/>
    <p:sldId id="296" r:id="rId5"/>
    <p:sldId id="303" r:id="rId6"/>
    <p:sldId id="315" r:id="rId7"/>
    <p:sldId id="301" r:id="rId8"/>
    <p:sldId id="295" r:id="rId9"/>
    <p:sldId id="502" r:id="rId10"/>
    <p:sldId id="503" r:id="rId11"/>
    <p:sldId id="504" r:id="rId12"/>
    <p:sldId id="279" r:id="rId13"/>
    <p:sldId id="494" r:id="rId14"/>
    <p:sldId id="297" r:id="rId15"/>
    <p:sldId id="305" r:id="rId16"/>
    <p:sldId id="323" r:id="rId17"/>
    <p:sldId id="290" r:id="rId18"/>
    <p:sldId id="258" r:id="rId19"/>
    <p:sldId id="505" r:id="rId20"/>
    <p:sldId id="506" r:id="rId21"/>
    <p:sldId id="5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A25A-FEFC-4CE6-A548-C3BB579136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84E3303-15F6-4C2D-893D-38EE2EE2114C}">
      <dgm:prSet/>
      <dgm:spPr/>
      <dgm:t>
        <a:bodyPr/>
        <a:lstStyle/>
        <a:p>
          <a:r>
            <a:rPr lang="en-US" dirty="0"/>
            <a:t>In this session, we’ll review confidence intervals, significance, and Type-I errors.</a:t>
          </a:r>
        </a:p>
      </dgm:t>
    </dgm:pt>
    <dgm:pt modelId="{F8DD4B47-C92E-48BC-AA97-44DCE1384395}" type="parTrans" cxnId="{E08A430C-F314-43D2-BF11-79EE089D44E0}">
      <dgm:prSet/>
      <dgm:spPr/>
      <dgm:t>
        <a:bodyPr/>
        <a:lstStyle/>
        <a:p>
          <a:endParaRPr lang="en-US"/>
        </a:p>
      </dgm:t>
    </dgm:pt>
    <dgm:pt modelId="{8A4965DD-92FB-44D0-BA0B-C0F689DACD15}" type="sibTrans" cxnId="{E08A430C-F314-43D2-BF11-79EE089D44E0}">
      <dgm:prSet/>
      <dgm:spPr/>
      <dgm:t>
        <a:bodyPr/>
        <a:lstStyle/>
        <a:p>
          <a:endParaRPr lang="en-US"/>
        </a:p>
      </dgm:t>
    </dgm:pt>
    <dgm:pt modelId="{B7DDE13B-6345-49C8-8BDE-459F4BC66DF1}">
      <dgm:prSet/>
      <dgm:spPr/>
      <dgm:t>
        <a:bodyPr/>
        <a:lstStyle/>
        <a:p>
          <a:r>
            <a:rPr lang="en-US" dirty="0"/>
            <a:t>And we’ll answer the question: “What is statistical significance?”</a:t>
          </a:r>
        </a:p>
      </dgm:t>
    </dgm:pt>
    <dgm:pt modelId="{7751ADDD-99BB-4872-A815-76CE465F9F9C}" type="parTrans" cxnId="{D34ED451-1E70-4347-BC11-32E312088420}">
      <dgm:prSet/>
      <dgm:spPr/>
      <dgm:t>
        <a:bodyPr/>
        <a:lstStyle/>
        <a:p>
          <a:endParaRPr lang="en-US"/>
        </a:p>
      </dgm:t>
    </dgm:pt>
    <dgm:pt modelId="{BA70048E-0062-4B80-9FEE-BFAB5D92C19B}" type="sibTrans" cxnId="{D34ED451-1E70-4347-BC11-32E312088420}">
      <dgm:prSet/>
      <dgm:spPr/>
      <dgm:t>
        <a:bodyPr/>
        <a:lstStyle/>
        <a:p>
          <a:endParaRPr lang="en-US"/>
        </a:p>
      </dgm:t>
    </dgm:pt>
    <dgm:pt modelId="{A9317DE5-A591-4D6F-8CD4-97CCA61312F5}" type="pres">
      <dgm:prSet presAssocID="{EAEBA25A-FEFC-4CE6-A548-C3BB5791369A}" presName="hierChild1" presStyleCnt="0">
        <dgm:presLayoutVars>
          <dgm:chPref val="1"/>
          <dgm:dir/>
          <dgm:animOne val="branch"/>
          <dgm:animLvl val="lvl"/>
          <dgm:resizeHandles/>
        </dgm:presLayoutVars>
      </dgm:prSet>
      <dgm:spPr/>
    </dgm:pt>
    <dgm:pt modelId="{8851863F-8297-40EE-9B5E-8C0B1F67903F}" type="pres">
      <dgm:prSet presAssocID="{A84E3303-15F6-4C2D-893D-38EE2EE2114C}" presName="hierRoot1" presStyleCnt="0"/>
      <dgm:spPr/>
    </dgm:pt>
    <dgm:pt modelId="{94B254BE-9B90-4B67-860D-F1585930074E}" type="pres">
      <dgm:prSet presAssocID="{A84E3303-15F6-4C2D-893D-38EE2EE2114C}" presName="composite" presStyleCnt="0"/>
      <dgm:spPr/>
    </dgm:pt>
    <dgm:pt modelId="{0FD90EA5-81FF-4FF8-A7D9-7B24D1CF1D59}" type="pres">
      <dgm:prSet presAssocID="{A84E3303-15F6-4C2D-893D-38EE2EE2114C}" presName="background" presStyleLbl="node0" presStyleIdx="0" presStyleCnt="2"/>
      <dgm:spPr/>
    </dgm:pt>
    <dgm:pt modelId="{516F32FC-CB51-4649-BA8B-E680B2B5400C}" type="pres">
      <dgm:prSet presAssocID="{A84E3303-15F6-4C2D-893D-38EE2EE2114C}" presName="text" presStyleLbl="fgAcc0" presStyleIdx="0" presStyleCnt="2" custScaleX="105177">
        <dgm:presLayoutVars>
          <dgm:chPref val="3"/>
        </dgm:presLayoutVars>
      </dgm:prSet>
      <dgm:spPr/>
    </dgm:pt>
    <dgm:pt modelId="{0BC13B79-5680-4FC8-8B0E-7886DDAE34B0}" type="pres">
      <dgm:prSet presAssocID="{A84E3303-15F6-4C2D-893D-38EE2EE2114C}" presName="hierChild2" presStyleCnt="0"/>
      <dgm:spPr/>
    </dgm:pt>
    <dgm:pt modelId="{D94E258B-9A8E-4052-886E-C42B76510A31}" type="pres">
      <dgm:prSet presAssocID="{B7DDE13B-6345-49C8-8BDE-459F4BC66DF1}" presName="hierRoot1" presStyleCnt="0"/>
      <dgm:spPr/>
    </dgm:pt>
    <dgm:pt modelId="{77353175-AD51-4662-9509-2B22E863A794}" type="pres">
      <dgm:prSet presAssocID="{B7DDE13B-6345-49C8-8BDE-459F4BC66DF1}" presName="composite" presStyleCnt="0"/>
      <dgm:spPr/>
    </dgm:pt>
    <dgm:pt modelId="{8AC650F8-318C-496A-96BB-567059CC7630}" type="pres">
      <dgm:prSet presAssocID="{B7DDE13B-6345-49C8-8BDE-459F4BC66DF1}" presName="background" presStyleLbl="node0" presStyleIdx="1" presStyleCnt="2"/>
      <dgm:spPr/>
    </dgm:pt>
    <dgm:pt modelId="{AB20956A-F8F0-41F9-8221-E298D536F5F4}" type="pres">
      <dgm:prSet presAssocID="{B7DDE13B-6345-49C8-8BDE-459F4BC66DF1}" presName="text" presStyleLbl="fgAcc0" presStyleIdx="1" presStyleCnt="2">
        <dgm:presLayoutVars>
          <dgm:chPref val="3"/>
        </dgm:presLayoutVars>
      </dgm:prSet>
      <dgm:spPr/>
    </dgm:pt>
    <dgm:pt modelId="{B301590F-8BBB-4A47-AE29-9B2275D91714}" type="pres">
      <dgm:prSet presAssocID="{B7DDE13B-6345-49C8-8BDE-459F4BC66DF1}" presName="hierChild2" presStyleCnt="0"/>
      <dgm:spPr/>
    </dgm:pt>
  </dgm:ptLst>
  <dgm:cxnLst>
    <dgm:cxn modelId="{E08A430C-F314-43D2-BF11-79EE089D44E0}" srcId="{EAEBA25A-FEFC-4CE6-A548-C3BB5791369A}" destId="{A84E3303-15F6-4C2D-893D-38EE2EE2114C}" srcOrd="0" destOrd="0" parTransId="{F8DD4B47-C92E-48BC-AA97-44DCE1384395}" sibTransId="{8A4965DD-92FB-44D0-BA0B-C0F689DACD15}"/>
    <dgm:cxn modelId="{239F4E64-AD66-45B0-A3BD-2E4275824C9A}" type="presOf" srcId="{A84E3303-15F6-4C2D-893D-38EE2EE2114C}" destId="{516F32FC-CB51-4649-BA8B-E680B2B5400C}" srcOrd="0" destOrd="0" presId="urn:microsoft.com/office/officeart/2005/8/layout/hierarchy1"/>
    <dgm:cxn modelId="{D34ED451-1E70-4347-BC11-32E312088420}" srcId="{EAEBA25A-FEFC-4CE6-A548-C3BB5791369A}" destId="{B7DDE13B-6345-49C8-8BDE-459F4BC66DF1}" srcOrd="1" destOrd="0" parTransId="{7751ADDD-99BB-4872-A815-76CE465F9F9C}" sibTransId="{BA70048E-0062-4B80-9FEE-BFAB5D92C19B}"/>
    <dgm:cxn modelId="{20115DB2-D507-47AC-8B1F-372D345A073F}" type="presOf" srcId="{EAEBA25A-FEFC-4CE6-A548-C3BB5791369A}" destId="{A9317DE5-A591-4D6F-8CD4-97CCA61312F5}" srcOrd="0" destOrd="0" presId="urn:microsoft.com/office/officeart/2005/8/layout/hierarchy1"/>
    <dgm:cxn modelId="{A32EE5C9-2360-4CA0-928B-FC9FB280F079}" type="presOf" srcId="{B7DDE13B-6345-49C8-8BDE-459F4BC66DF1}" destId="{AB20956A-F8F0-41F9-8221-E298D536F5F4}" srcOrd="0" destOrd="0" presId="urn:microsoft.com/office/officeart/2005/8/layout/hierarchy1"/>
    <dgm:cxn modelId="{E2599931-27D6-4332-B707-3BF19EB8FB20}" type="presParOf" srcId="{A9317DE5-A591-4D6F-8CD4-97CCA61312F5}" destId="{8851863F-8297-40EE-9B5E-8C0B1F67903F}" srcOrd="0" destOrd="0" presId="urn:microsoft.com/office/officeart/2005/8/layout/hierarchy1"/>
    <dgm:cxn modelId="{EF32106E-4216-4881-B536-7D67AADAD42A}" type="presParOf" srcId="{8851863F-8297-40EE-9B5E-8C0B1F67903F}" destId="{94B254BE-9B90-4B67-860D-F1585930074E}" srcOrd="0" destOrd="0" presId="urn:microsoft.com/office/officeart/2005/8/layout/hierarchy1"/>
    <dgm:cxn modelId="{8B53B60D-BFBC-40B4-8C1A-449DB336CD67}" type="presParOf" srcId="{94B254BE-9B90-4B67-860D-F1585930074E}" destId="{0FD90EA5-81FF-4FF8-A7D9-7B24D1CF1D59}" srcOrd="0" destOrd="0" presId="urn:microsoft.com/office/officeart/2005/8/layout/hierarchy1"/>
    <dgm:cxn modelId="{088C3DD2-0341-4CC0-A3A4-476E82E623F5}" type="presParOf" srcId="{94B254BE-9B90-4B67-860D-F1585930074E}" destId="{516F32FC-CB51-4649-BA8B-E680B2B5400C}" srcOrd="1" destOrd="0" presId="urn:microsoft.com/office/officeart/2005/8/layout/hierarchy1"/>
    <dgm:cxn modelId="{F5FD16D1-03A5-4213-817B-0217F4B4A517}" type="presParOf" srcId="{8851863F-8297-40EE-9B5E-8C0B1F67903F}" destId="{0BC13B79-5680-4FC8-8B0E-7886DDAE34B0}" srcOrd="1" destOrd="0" presId="urn:microsoft.com/office/officeart/2005/8/layout/hierarchy1"/>
    <dgm:cxn modelId="{31F1158C-8E69-4577-ADF3-F590C86E1B16}" type="presParOf" srcId="{A9317DE5-A591-4D6F-8CD4-97CCA61312F5}" destId="{D94E258B-9A8E-4052-886E-C42B76510A31}" srcOrd="1" destOrd="0" presId="urn:microsoft.com/office/officeart/2005/8/layout/hierarchy1"/>
    <dgm:cxn modelId="{160410B5-8EE4-42C3-AF41-187EC98382DB}" type="presParOf" srcId="{D94E258B-9A8E-4052-886E-C42B76510A31}" destId="{77353175-AD51-4662-9509-2B22E863A794}" srcOrd="0" destOrd="0" presId="urn:microsoft.com/office/officeart/2005/8/layout/hierarchy1"/>
    <dgm:cxn modelId="{7510092C-091C-49E3-93C1-BE5DCD99E875}" type="presParOf" srcId="{77353175-AD51-4662-9509-2B22E863A794}" destId="{8AC650F8-318C-496A-96BB-567059CC7630}" srcOrd="0" destOrd="0" presId="urn:microsoft.com/office/officeart/2005/8/layout/hierarchy1"/>
    <dgm:cxn modelId="{68AC29C2-866C-49EC-8793-97D635A9903A}" type="presParOf" srcId="{77353175-AD51-4662-9509-2B22E863A794}" destId="{AB20956A-F8F0-41F9-8221-E298D536F5F4}" srcOrd="1" destOrd="0" presId="urn:microsoft.com/office/officeart/2005/8/layout/hierarchy1"/>
    <dgm:cxn modelId="{A3406AB3-8762-48D7-906C-4C159CF1B130}" type="presParOf" srcId="{D94E258B-9A8E-4052-886E-C42B76510A31}" destId="{B301590F-8BBB-4A47-AE29-9B2275D91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18680-6AEB-428A-A966-D6878623FFA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214192A-F46C-44E5-8AA5-48A1DD54BA63}">
      <dgm:prSet/>
      <dgm:spPr/>
      <dgm:t>
        <a:bodyPr/>
        <a:lstStyle/>
        <a:p>
          <a:r>
            <a:rPr lang="en-US"/>
            <a:t>Type-I error: Incorrectly stating the Null Hypothesis is false when it is true.</a:t>
          </a:r>
        </a:p>
      </dgm:t>
    </dgm:pt>
    <dgm:pt modelId="{881F482A-EDF0-41FC-B5F8-446173D3E1D5}" type="parTrans" cxnId="{6585F11D-99FF-4222-A455-58D4B0B4D10F}">
      <dgm:prSet/>
      <dgm:spPr/>
      <dgm:t>
        <a:bodyPr/>
        <a:lstStyle/>
        <a:p>
          <a:endParaRPr lang="en-US"/>
        </a:p>
      </dgm:t>
    </dgm:pt>
    <dgm:pt modelId="{5CE6F0A5-42D3-4166-AB51-A9489E128DBD}" type="sibTrans" cxnId="{6585F11D-99FF-4222-A455-58D4B0B4D10F}">
      <dgm:prSet/>
      <dgm:spPr/>
      <dgm:t>
        <a:bodyPr/>
        <a:lstStyle/>
        <a:p>
          <a:endParaRPr lang="en-US"/>
        </a:p>
      </dgm:t>
    </dgm:pt>
    <dgm:pt modelId="{56EC40A0-E550-4726-9341-FAEC46C48F02}">
      <dgm:prSet/>
      <dgm:spPr/>
      <dgm:t>
        <a:bodyPr/>
        <a:lstStyle/>
        <a:p>
          <a:r>
            <a:rPr lang="en-US"/>
            <a:t>Statistical significance: Meeting an acceptable probability of a Type I error given a specified alpha level (e.g., &lt; 0.05). </a:t>
          </a:r>
        </a:p>
      </dgm:t>
    </dgm:pt>
    <dgm:pt modelId="{FA56D5F6-410E-46C3-98E2-DEE29DDADF9F}" type="parTrans" cxnId="{CE9C178D-08DA-463E-A8A4-E3DFB5AB3C79}">
      <dgm:prSet/>
      <dgm:spPr/>
      <dgm:t>
        <a:bodyPr/>
        <a:lstStyle/>
        <a:p>
          <a:endParaRPr lang="en-US"/>
        </a:p>
      </dgm:t>
    </dgm:pt>
    <dgm:pt modelId="{75D1DD66-9F1F-43B5-B40E-6A0AE86CDAA6}" type="sibTrans" cxnId="{CE9C178D-08DA-463E-A8A4-E3DFB5AB3C79}">
      <dgm:prSet/>
      <dgm:spPr/>
      <dgm:t>
        <a:bodyPr/>
        <a:lstStyle/>
        <a:p>
          <a:endParaRPr lang="en-US"/>
        </a:p>
      </dgm:t>
    </dgm:pt>
    <dgm:pt modelId="{98C7F6B3-DA88-415E-9D9C-13964D5CFEF9}">
      <dgm:prSet/>
      <dgm:spPr/>
      <dgm:t>
        <a:bodyPr/>
        <a:lstStyle/>
        <a:p>
          <a:r>
            <a:rPr lang="en-US"/>
            <a:t>In other words, it is the probability of us being wrong that we have an important result.</a:t>
          </a:r>
        </a:p>
      </dgm:t>
    </dgm:pt>
    <dgm:pt modelId="{B24D5E5D-0DBA-47E5-85D4-60690ECF45ED}" type="parTrans" cxnId="{B8D1D1BC-2591-4003-A04E-B0C15D59D662}">
      <dgm:prSet/>
      <dgm:spPr/>
      <dgm:t>
        <a:bodyPr/>
        <a:lstStyle/>
        <a:p>
          <a:endParaRPr lang="en-US"/>
        </a:p>
      </dgm:t>
    </dgm:pt>
    <dgm:pt modelId="{66239918-7FE8-4A68-AF91-373DE660835B}" type="sibTrans" cxnId="{B8D1D1BC-2591-4003-A04E-B0C15D59D662}">
      <dgm:prSet/>
      <dgm:spPr/>
      <dgm:t>
        <a:bodyPr/>
        <a:lstStyle/>
        <a:p>
          <a:endParaRPr lang="en-US"/>
        </a:p>
      </dgm:t>
    </dgm:pt>
    <dgm:pt modelId="{B2A1E7D5-9DED-4A96-A117-6291EF3F42DB}">
      <dgm:prSet/>
      <dgm:spPr/>
      <dgm:t>
        <a:bodyPr/>
        <a:lstStyle/>
        <a:p>
          <a:r>
            <a:rPr lang="en-US"/>
            <a:t>Significance tests can indicate if we have achieved an acceptable level for the chance of a Type-I error.</a:t>
          </a:r>
        </a:p>
      </dgm:t>
    </dgm:pt>
    <dgm:pt modelId="{C1799962-2861-4BDE-A2C5-47627225E8B6}" type="parTrans" cxnId="{CE5F965B-E8A8-493D-8573-431B0AB9D56E}">
      <dgm:prSet/>
      <dgm:spPr/>
      <dgm:t>
        <a:bodyPr/>
        <a:lstStyle/>
        <a:p>
          <a:endParaRPr lang="en-US"/>
        </a:p>
      </dgm:t>
    </dgm:pt>
    <dgm:pt modelId="{A4A8C21E-AEED-4B5F-BA93-68C453BD6617}" type="sibTrans" cxnId="{CE5F965B-E8A8-493D-8573-431B0AB9D56E}">
      <dgm:prSet/>
      <dgm:spPr/>
      <dgm:t>
        <a:bodyPr/>
        <a:lstStyle/>
        <a:p>
          <a:endParaRPr lang="en-US"/>
        </a:p>
      </dgm:t>
    </dgm:pt>
    <dgm:pt modelId="{CB21B791-8821-452D-B25A-14B8B7B0FA83}">
      <dgm:prSet/>
      <dgm:spPr/>
      <dgm:t>
        <a:bodyPr/>
        <a:lstStyle/>
        <a:p>
          <a:r>
            <a:rPr lang="en-US"/>
            <a:t>Confidence intervals provide info on a normal range. We don’t need to conduct significance tests once we have confidence intervals. For example, if a lab value is outside the 95% CI, it is significantly different.</a:t>
          </a:r>
        </a:p>
      </dgm:t>
    </dgm:pt>
    <dgm:pt modelId="{44B7F87B-334A-4E65-8163-6EABB1BE371E}" type="parTrans" cxnId="{B09F80D2-9F10-4B57-85F9-05ACB304805B}">
      <dgm:prSet/>
      <dgm:spPr/>
      <dgm:t>
        <a:bodyPr/>
        <a:lstStyle/>
        <a:p>
          <a:endParaRPr lang="en-US"/>
        </a:p>
      </dgm:t>
    </dgm:pt>
    <dgm:pt modelId="{9391FFB2-C547-4C6F-9181-D15C519B191A}" type="sibTrans" cxnId="{B09F80D2-9F10-4B57-85F9-05ACB304805B}">
      <dgm:prSet/>
      <dgm:spPr/>
      <dgm:t>
        <a:bodyPr/>
        <a:lstStyle/>
        <a:p>
          <a:endParaRPr lang="en-US"/>
        </a:p>
      </dgm:t>
    </dgm:pt>
    <dgm:pt modelId="{A2ACD0C4-BF97-4F88-9C5A-A6BB8708A379}" type="pres">
      <dgm:prSet presAssocID="{91118680-6AEB-428A-A966-D6878623FFA2}" presName="diagram" presStyleCnt="0">
        <dgm:presLayoutVars>
          <dgm:dir/>
          <dgm:resizeHandles val="exact"/>
        </dgm:presLayoutVars>
      </dgm:prSet>
      <dgm:spPr/>
    </dgm:pt>
    <dgm:pt modelId="{6030CCCE-E0DF-4982-B84A-F97CF6999F09}" type="pres">
      <dgm:prSet presAssocID="{A214192A-F46C-44E5-8AA5-48A1DD54BA63}" presName="node" presStyleLbl="node1" presStyleIdx="0" presStyleCnt="5">
        <dgm:presLayoutVars>
          <dgm:bulletEnabled val="1"/>
        </dgm:presLayoutVars>
      </dgm:prSet>
      <dgm:spPr/>
    </dgm:pt>
    <dgm:pt modelId="{8E7A2666-78E5-434D-9DFB-03A778683F65}" type="pres">
      <dgm:prSet presAssocID="{5CE6F0A5-42D3-4166-AB51-A9489E128DBD}" presName="sibTrans" presStyleCnt="0"/>
      <dgm:spPr/>
    </dgm:pt>
    <dgm:pt modelId="{15DDB58B-B4DA-47FC-9BA4-F8000B0E835B}" type="pres">
      <dgm:prSet presAssocID="{56EC40A0-E550-4726-9341-FAEC46C48F02}" presName="node" presStyleLbl="node1" presStyleIdx="1" presStyleCnt="5">
        <dgm:presLayoutVars>
          <dgm:bulletEnabled val="1"/>
        </dgm:presLayoutVars>
      </dgm:prSet>
      <dgm:spPr/>
    </dgm:pt>
    <dgm:pt modelId="{50AE566E-B37D-4644-AFDF-AAD3AD1F32F3}" type="pres">
      <dgm:prSet presAssocID="{75D1DD66-9F1F-43B5-B40E-6A0AE86CDAA6}" presName="sibTrans" presStyleCnt="0"/>
      <dgm:spPr/>
    </dgm:pt>
    <dgm:pt modelId="{69474BBE-766C-4790-90E3-C76400BFC5A2}" type="pres">
      <dgm:prSet presAssocID="{98C7F6B3-DA88-415E-9D9C-13964D5CFEF9}" presName="node" presStyleLbl="node1" presStyleIdx="2" presStyleCnt="5">
        <dgm:presLayoutVars>
          <dgm:bulletEnabled val="1"/>
        </dgm:presLayoutVars>
      </dgm:prSet>
      <dgm:spPr/>
    </dgm:pt>
    <dgm:pt modelId="{016CB33F-4906-4075-A5FB-6507D48D880C}" type="pres">
      <dgm:prSet presAssocID="{66239918-7FE8-4A68-AF91-373DE660835B}" presName="sibTrans" presStyleCnt="0"/>
      <dgm:spPr/>
    </dgm:pt>
    <dgm:pt modelId="{B3701724-2DED-4A8B-AB59-05D44A9D59DF}" type="pres">
      <dgm:prSet presAssocID="{B2A1E7D5-9DED-4A96-A117-6291EF3F42DB}" presName="node" presStyleLbl="node1" presStyleIdx="3" presStyleCnt="5">
        <dgm:presLayoutVars>
          <dgm:bulletEnabled val="1"/>
        </dgm:presLayoutVars>
      </dgm:prSet>
      <dgm:spPr/>
    </dgm:pt>
    <dgm:pt modelId="{7929B88D-AB3D-4FB2-A891-4A830BD39009}" type="pres">
      <dgm:prSet presAssocID="{A4A8C21E-AEED-4B5F-BA93-68C453BD6617}" presName="sibTrans" presStyleCnt="0"/>
      <dgm:spPr/>
    </dgm:pt>
    <dgm:pt modelId="{4442E11F-B479-43E0-B00F-27E4C27CA7ED}" type="pres">
      <dgm:prSet presAssocID="{CB21B791-8821-452D-B25A-14B8B7B0FA83}" presName="node" presStyleLbl="node1" presStyleIdx="4" presStyleCnt="5">
        <dgm:presLayoutVars>
          <dgm:bulletEnabled val="1"/>
        </dgm:presLayoutVars>
      </dgm:prSet>
      <dgm:spPr/>
    </dgm:pt>
  </dgm:ptLst>
  <dgm:cxnLst>
    <dgm:cxn modelId="{DD565306-16F1-4CC8-81FA-3ACAD0336B50}" type="presOf" srcId="{91118680-6AEB-428A-A966-D6878623FFA2}" destId="{A2ACD0C4-BF97-4F88-9C5A-A6BB8708A379}" srcOrd="0" destOrd="0" presId="urn:microsoft.com/office/officeart/2005/8/layout/default"/>
    <dgm:cxn modelId="{6585F11D-99FF-4222-A455-58D4B0B4D10F}" srcId="{91118680-6AEB-428A-A966-D6878623FFA2}" destId="{A214192A-F46C-44E5-8AA5-48A1DD54BA63}" srcOrd="0" destOrd="0" parTransId="{881F482A-EDF0-41FC-B5F8-446173D3E1D5}" sibTransId="{5CE6F0A5-42D3-4166-AB51-A9489E128DBD}"/>
    <dgm:cxn modelId="{1BBA7C20-46A7-42DF-87FB-063666B825A3}" type="presOf" srcId="{CB21B791-8821-452D-B25A-14B8B7B0FA83}" destId="{4442E11F-B479-43E0-B00F-27E4C27CA7ED}" srcOrd="0" destOrd="0" presId="urn:microsoft.com/office/officeart/2005/8/layout/default"/>
    <dgm:cxn modelId="{44F5A821-5CD8-43D4-8D9F-F10BA48E0615}" type="presOf" srcId="{56EC40A0-E550-4726-9341-FAEC46C48F02}" destId="{15DDB58B-B4DA-47FC-9BA4-F8000B0E835B}" srcOrd="0" destOrd="0" presId="urn:microsoft.com/office/officeart/2005/8/layout/default"/>
    <dgm:cxn modelId="{CE5F965B-E8A8-493D-8573-431B0AB9D56E}" srcId="{91118680-6AEB-428A-A966-D6878623FFA2}" destId="{B2A1E7D5-9DED-4A96-A117-6291EF3F42DB}" srcOrd="3" destOrd="0" parTransId="{C1799962-2861-4BDE-A2C5-47627225E8B6}" sibTransId="{A4A8C21E-AEED-4B5F-BA93-68C453BD6617}"/>
    <dgm:cxn modelId="{B1F11345-A2C5-4E54-9B60-9ACA78033F56}" type="presOf" srcId="{A214192A-F46C-44E5-8AA5-48A1DD54BA63}" destId="{6030CCCE-E0DF-4982-B84A-F97CF6999F09}" srcOrd="0" destOrd="0" presId="urn:microsoft.com/office/officeart/2005/8/layout/default"/>
    <dgm:cxn modelId="{CE9C178D-08DA-463E-A8A4-E3DFB5AB3C79}" srcId="{91118680-6AEB-428A-A966-D6878623FFA2}" destId="{56EC40A0-E550-4726-9341-FAEC46C48F02}" srcOrd="1" destOrd="0" parTransId="{FA56D5F6-410E-46C3-98E2-DEE29DDADF9F}" sibTransId="{75D1DD66-9F1F-43B5-B40E-6A0AE86CDAA6}"/>
    <dgm:cxn modelId="{B8D1D1BC-2591-4003-A04E-B0C15D59D662}" srcId="{91118680-6AEB-428A-A966-D6878623FFA2}" destId="{98C7F6B3-DA88-415E-9D9C-13964D5CFEF9}" srcOrd="2" destOrd="0" parTransId="{B24D5E5D-0DBA-47E5-85D4-60690ECF45ED}" sibTransId="{66239918-7FE8-4A68-AF91-373DE660835B}"/>
    <dgm:cxn modelId="{B09F80D2-9F10-4B57-85F9-05ACB304805B}" srcId="{91118680-6AEB-428A-A966-D6878623FFA2}" destId="{CB21B791-8821-452D-B25A-14B8B7B0FA83}" srcOrd="4" destOrd="0" parTransId="{44B7F87B-334A-4E65-8163-6EABB1BE371E}" sibTransId="{9391FFB2-C547-4C6F-9181-D15C519B191A}"/>
    <dgm:cxn modelId="{0B12D7D3-436B-4EE1-9666-45150BDE797C}" type="presOf" srcId="{B2A1E7D5-9DED-4A96-A117-6291EF3F42DB}" destId="{B3701724-2DED-4A8B-AB59-05D44A9D59DF}" srcOrd="0" destOrd="0" presId="urn:microsoft.com/office/officeart/2005/8/layout/default"/>
    <dgm:cxn modelId="{10E7E7E5-BE8F-4444-92DA-319D985FABC6}" type="presOf" srcId="{98C7F6B3-DA88-415E-9D9C-13964D5CFEF9}" destId="{69474BBE-766C-4790-90E3-C76400BFC5A2}" srcOrd="0" destOrd="0" presId="urn:microsoft.com/office/officeart/2005/8/layout/default"/>
    <dgm:cxn modelId="{CE3CBC22-6625-47BF-A276-E7EBED29A295}" type="presParOf" srcId="{A2ACD0C4-BF97-4F88-9C5A-A6BB8708A379}" destId="{6030CCCE-E0DF-4982-B84A-F97CF6999F09}" srcOrd="0" destOrd="0" presId="urn:microsoft.com/office/officeart/2005/8/layout/default"/>
    <dgm:cxn modelId="{6C0167E7-0989-4D26-BF32-30CAAC3BA12B}" type="presParOf" srcId="{A2ACD0C4-BF97-4F88-9C5A-A6BB8708A379}" destId="{8E7A2666-78E5-434D-9DFB-03A778683F65}" srcOrd="1" destOrd="0" presId="urn:microsoft.com/office/officeart/2005/8/layout/default"/>
    <dgm:cxn modelId="{AFB9BC4D-ED2B-411F-8D95-23AAB8AE02C6}" type="presParOf" srcId="{A2ACD0C4-BF97-4F88-9C5A-A6BB8708A379}" destId="{15DDB58B-B4DA-47FC-9BA4-F8000B0E835B}" srcOrd="2" destOrd="0" presId="urn:microsoft.com/office/officeart/2005/8/layout/default"/>
    <dgm:cxn modelId="{3FE622B8-C5A2-4C9F-8A4E-8F77E55F661C}" type="presParOf" srcId="{A2ACD0C4-BF97-4F88-9C5A-A6BB8708A379}" destId="{50AE566E-B37D-4644-AFDF-AAD3AD1F32F3}" srcOrd="3" destOrd="0" presId="urn:microsoft.com/office/officeart/2005/8/layout/default"/>
    <dgm:cxn modelId="{06F5E002-CB47-4715-B6C6-214D8099E851}" type="presParOf" srcId="{A2ACD0C4-BF97-4F88-9C5A-A6BB8708A379}" destId="{69474BBE-766C-4790-90E3-C76400BFC5A2}" srcOrd="4" destOrd="0" presId="urn:microsoft.com/office/officeart/2005/8/layout/default"/>
    <dgm:cxn modelId="{A9DC1AF7-FD44-4387-A76C-345E911F1885}" type="presParOf" srcId="{A2ACD0C4-BF97-4F88-9C5A-A6BB8708A379}" destId="{016CB33F-4906-4075-A5FB-6507D48D880C}" srcOrd="5" destOrd="0" presId="urn:microsoft.com/office/officeart/2005/8/layout/default"/>
    <dgm:cxn modelId="{EAB8A47C-0F38-4DB9-8DE8-BF30283DE799}" type="presParOf" srcId="{A2ACD0C4-BF97-4F88-9C5A-A6BB8708A379}" destId="{B3701724-2DED-4A8B-AB59-05D44A9D59DF}" srcOrd="6" destOrd="0" presId="urn:microsoft.com/office/officeart/2005/8/layout/default"/>
    <dgm:cxn modelId="{E8EED438-DE77-4AAB-B322-CCC9FD4B2F3F}" type="presParOf" srcId="{A2ACD0C4-BF97-4F88-9C5A-A6BB8708A379}" destId="{7929B88D-AB3D-4FB2-A891-4A830BD39009}" srcOrd="7" destOrd="0" presId="urn:microsoft.com/office/officeart/2005/8/layout/default"/>
    <dgm:cxn modelId="{59465F62-6C89-4B82-901A-F202630C63B6}" type="presParOf" srcId="{A2ACD0C4-BF97-4F88-9C5A-A6BB8708A379}" destId="{4442E11F-B479-43E0-B00F-27E4C27CA7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01457-7D54-4D8D-91BD-546B4581BA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0E301B-B5C1-4CEB-A687-DC8FF71514DB}">
      <dgm:prSet/>
      <dgm:spPr/>
      <dgm:t>
        <a:bodyPr/>
        <a:lstStyle/>
        <a:p>
          <a:r>
            <a:rPr lang="en-US"/>
            <a:t>Inferential statistics differs from descriptive statistics because we use our sample’s data to make an inference about the population. </a:t>
          </a:r>
        </a:p>
      </dgm:t>
    </dgm:pt>
    <dgm:pt modelId="{B432BA76-C35A-4155-8FB3-C1DD564CF5B4}" type="parTrans" cxnId="{DDFE750D-A467-4B70-9378-8613CF61045B}">
      <dgm:prSet/>
      <dgm:spPr/>
      <dgm:t>
        <a:bodyPr/>
        <a:lstStyle/>
        <a:p>
          <a:endParaRPr lang="en-US"/>
        </a:p>
      </dgm:t>
    </dgm:pt>
    <dgm:pt modelId="{8DD8D738-5FE3-4F15-B158-559BC39EDCBA}" type="sibTrans" cxnId="{DDFE750D-A467-4B70-9378-8613CF61045B}">
      <dgm:prSet/>
      <dgm:spPr/>
      <dgm:t>
        <a:bodyPr/>
        <a:lstStyle/>
        <a:p>
          <a:endParaRPr lang="en-US"/>
        </a:p>
      </dgm:t>
    </dgm:pt>
    <dgm:pt modelId="{B3B2F3E2-9685-423A-B4F0-F1B64BEF6B9C}">
      <dgm:prSet/>
      <dgm:spPr/>
      <dgm:t>
        <a:bodyPr/>
        <a:lstStyle/>
        <a:p>
          <a:r>
            <a:rPr lang="en-US"/>
            <a:t>Confidence intervals provide a level of confidence in what we measure (e.g., means, group differences, correlations, etc.). </a:t>
          </a:r>
        </a:p>
      </dgm:t>
    </dgm:pt>
    <dgm:pt modelId="{86D80606-C7AA-4A85-9D65-2C073363BA05}" type="parTrans" cxnId="{4A4E9B6B-9C3B-4CC8-81C0-5A94D4FEB76E}">
      <dgm:prSet/>
      <dgm:spPr/>
      <dgm:t>
        <a:bodyPr/>
        <a:lstStyle/>
        <a:p>
          <a:endParaRPr lang="en-US"/>
        </a:p>
      </dgm:t>
    </dgm:pt>
    <dgm:pt modelId="{F8F8B12B-F6D4-40A2-ABB3-006803327F89}" type="sibTrans" cxnId="{4A4E9B6B-9C3B-4CC8-81C0-5A94D4FEB76E}">
      <dgm:prSet/>
      <dgm:spPr/>
      <dgm:t>
        <a:bodyPr/>
        <a:lstStyle/>
        <a:p>
          <a:endParaRPr lang="en-US"/>
        </a:p>
      </dgm:t>
    </dgm:pt>
    <dgm:pt modelId="{48191409-79DA-4A7F-B593-BAED070A4BFC}">
      <dgm:prSet/>
      <dgm:spPr/>
      <dgm:t>
        <a:bodyPr/>
        <a:lstStyle/>
        <a:p>
          <a:r>
            <a:rPr lang="en-US"/>
            <a:t>With a larger sample, we have more certainty and therefore our confidence intervals become narrower.</a:t>
          </a:r>
        </a:p>
      </dgm:t>
    </dgm:pt>
    <dgm:pt modelId="{7D29A522-1A5B-4F49-8AA2-72954EA71AD8}" type="parTrans" cxnId="{3A4C6FA0-1FCC-401C-955F-B76BFDBF50DA}">
      <dgm:prSet/>
      <dgm:spPr/>
      <dgm:t>
        <a:bodyPr/>
        <a:lstStyle/>
        <a:p>
          <a:endParaRPr lang="en-US"/>
        </a:p>
      </dgm:t>
    </dgm:pt>
    <dgm:pt modelId="{7AAFEB7A-A2DE-4752-AE54-520FF15860E3}" type="sibTrans" cxnId="{3A4C6FA0-1FCC-401C-955F-B76BFDBF50DA}">
      <dgm:prSet/>
      <dgm:spPr/>
      <dgm:t>
        <a:bodyPr/>
        <a:lstStyle/>
        <a:p>
          <a:endParaRPr lang="en-US"/>
        </a:p>
      </dgm:t>
    </dgm:pt>
    <dgm:pt modelId="{15343DE9-3BD1-4344-896E-37658400657B}">
      <dgm:prSet/>
      <dgm:spPr/>
      <dgm:t>
        <a:bodyPr/>
        <a:lstStyle/>
        <a:p>
          <a:r>
            <a:rPr lang="en-US"/>
            <a:t>Be cautious with big data because null hypothesis testing will always give 100% false alarms with “infinite patience” (Kruschke, 2015). In other words, everything will look significant with enough data.</a:t>
          </a:r>
        </a:p>
      </dgm:t>
    </dgm:pt>
    <dgm:pt modelId="{C299C15B-C1E5-42D1-8391-53F82BDDEF81}" type="parTrans" cxnId="{8DA001D4-3941-4C6C-9C34-4E14E7516D83}">
      <dgm:prSet/>
      <dgm:spPr/>
      <dgm:t>
        <a:bodyPr/>
        <a:lstStyle/>
        <a:p>
          <a:endParaRPr lang="en-US"/>
        </a:p>
      </dgm:t>
    </dgm:pt>
    <dgm:pt modelId="{30F10DF0-BD50-419D-A827-7026AF66CAD7}" type="sibTrans" cxnId="{8DA001D4-3941-4C6C-9C34-4E14E7516D83}">
      <dgm:prSet/>
      <dgm:spPr/>
      <dgm:t>
        <a:bodyPr/>
        <a:lstStyle/>
        <a:p>
          <a:endParaRPr lang="en-US"/>
        </a:p>
      </dgm:t>
    </dgm:pt>
    <dgm:pt modelId="{E864AFE2-617F-49E5-8CFE-E5B09691E577}" type="pres">
      <dgm:prSet presAssocID="{4B301457-7D54-4D8D-91BD-546B4581BAB6}" presName="linear" presStyleCnt="0">
        <dgm:presLayoutVars>
          <dgm:animLvl val="lvl"/>
          <dgm:resizeHandles val="exact"/>
        </dgm:presLayoutVars>
      </dgm:prSet>
      <dgm:spPr/>
    </dgm:pt>
    <dgm:pt modelId="{6A6A6F26-7CD6-4469-90B3-76AC5765FC44}" type="pres">
      <dgm:prSet presAssocID="{840E301B-B5C1-4CEB-A687-DC8FF71514DB}" presName="parentText" presStyleLbl="node1" presStyleIdx="0" presStyleCnt="4">
        <dgm:presLayoutVars>
          <dgm:chMax val="0"/>
          <dgm:bulletEnabled val="1"/>
        </dgm:presLayoutVars>
      </dgm:prSet>
      <dgm:spPr/>
    </dgm:pt>
    <dgm:pt modelId="{FB152910-A9B6-4AFD-9FE5-00A6A55C0FBE}" type="pres">
      <dgm:prSet presAssocID="{8DD8D738-5FE3-4F15-B158-559BC39EDCBA}" presName="spacer" presStyleCnt="0"/>
      <dgm:spPr/>
    </dgm:pt>
    <dgm:pt modelId="{9A4A5799-0029-4644-8353-BB3CCCBE1183}" type="pres">
      <dgm:prSet presAssocID="{B3B2F3E2-9685-423A-B4F0-F1B64BEF6B9C}" presName="parentText" presStyleLbl="node1" presStyleIdx="1" presStyleCnt="4">
        <dgm:presLayoutVars>
          <dgm:chMax val="0"/>
          <dgm:bulletEnabled val="1"/>
        </dgm:presLayoutVars>
      </dgm:prSet>
      <dgm:spPr/>
    </dgm:pt>
    <dgm:pt modelId="{A5168C2C-3A79-411F-8F92-CFACDA0EC440}" type="pres">
      <dgm:prSet presAssocID="{F8F8B12B-F6D4-40A2-ABB3-006803327F89}" presName="spacer" presStyleCnt="0"/>
      <dgm:spPr/>
    </dgm:pt>
    <dgm:pt modelId="{2DC20135-2977-4A6F-B8E5-2623114CCFE0}" type="pres">
      <dgm:prSet presAssocID="{48191409-79DA-4A7F-B593-BAED070A4BFC}" presName="parentText" presStyleLbl="node1" presStyleIdx="2" presStyleCnt="4">
        <dgm:presLayoutVars>
          <dgm:chMax val="0"/>
          <dgm:bulletEnabled val="1"/>
        </dgm:presLayoutVars>
      </dgm:prSet>
      <dgm:spPr/>
    </dgm:pt>
    <dgm:pt modelId="{F418DEB7-7C36-44DB-84D9-007DEE8C88A4}" type="pres">
      <dgm:prSet presAssocID="{7AAFEB7A-A2DE-4752-AE54-520FF15860E3}" presName="spacer" presStyleCnt="0"/>
      <dgm:spPr/>
    </dgm:pt>
    <dgm:pt modelId="{605E26DC-3F8A-4BB0-8396-366130E26768}" type="pres">
      <dgm:prSet presAssocID="{15343DE9-3BD1-4344-896E-37658400657B}" presName="parentText" presStyleLbl="node1" presStyleIdx="3" presStyleCnt="4">
        <dgm:presLayoutVars>
          <dgm:chMax val="0"/>
          <dgm:bulletEnabled val="1"/>
        </dgm:presLayoutVars>
      </dgm:prSet>
      <dgm:spPr/>
    </dgm:pt>
  </dgm:ptLst>
  <dgm:cxnLst>
    <dgm:cxn modelId="{DDFE750D-A467-4B70-9378-8613CF61045B}" srcId="{4B301457-7D54-4D8D-91BD-546B4581BAB6}" destId="{840E301B-B5C1-4CEB-A687-DC8FF71514DB}" srcOrd="0" destOrd="0" parTransId="{B432BA76-C35A-4155-8FB3-C1DD564CF5B4}" sibTransId="{8DD8D738-5FE3-4F15-B158-559BC39EDCBA}"/>
    <dgm:cxn modelId="{CABBDE2A-C686-4EE1-ACE4-68617A6D9EB8}" type="presOf" srcId="{840E301B-B5C1-4CEB-A687-DC8FF71514DB}" destId="{6A6A6F26-7CD6-4469-90B3-76AC5765FC44}" srcOrd="0" destOrd="0" presId="urn:microsoft.com/office/officeart/2005/8/layout/vList2"/>
    <dgm:cxn modelId="{674EF069-CA2A-4F92-957C-C18671AB3962}" type="presOf" srcId="{48191409-79DA-4A7F-B593-BAED070A4BFC}" destId="{2DC20135-2977-4A6F-B8E5-2623114CCFE0}" srcOrd="0" destOrd="0" presId="urn:microsoft.com/office/officeart/2005/8/layout/vList2"/>
    <dgm:cxn modelId="{4A4E9B6B-9C3B-4CC8-81C0-5A94D4FEB76E}" srcId="{4B301457-7D54-4D8D-91BD-546B4581BAB6}" destId="{B3B2F3E2-9685-423A-B4F0-F1B64BEF6B9C}" srcOrd="1" destOrd="0" parTransId="{86D80606-C7AA-4A85-9D65-2C073363BA05}" sibTransId="{F8F8B12B-F6D4-40A2-ABB3-006803327F89}"/>
    <dgm:cxn modelId="{DC34F072-0CDC-4A29-8778-85ACFC736018}" type="presOf" srcId="{15343DE9-3BD1-4344-896E-37658400657B}" destId="{605E26DC-3F8A-4BB0-8396-366130E26768}" srcOrd="0" destOrd="0" presId="urn:microsoft.com/office/officeart/2005/8/layout/vList2"/>
    <dgm:cxn modelId="{3A4C6FA0-1FCC-401C-955F-B76BFDBF50DA}" srcId="{4B301457-7D54-4D8D-91BD-546B4581BAB6}" destId="{48191409-79DA-4A7F-B593-BAED070A4BFC}" srcOrd="2" destOrd="0" parTransId="{7D29A522-1A5B-4F49-8AA2-72954EA71AD8}" sibTransId="{7AAFEB7A-A2DE-4752-AE54-520FF15860E3}"/>
    <dgm:cxn modelId="{DA0AB9AA-1109-423F-94C1-D0E0CE5F3046}" type="presOf" srcId="{B3B2F3E2-9685-423A-B4F0-F1B64BEF6B9C}" destId="{9A4A5799-0029-4644-8353-BB3CCCBE1183}" srcOrd="0" destOrd="0" presId="urn:microsoft.com/office/officeart/2005/8/layout/vList2"/>
    <dgm:cxn modelId="{8DA001D4-3941-4C6C-9C34-4E14E7516D83}" srcId="{4B301457-7D54-4D8D-91BD-546B4581BAB6}" destId="{15343DE9-3BD1-4344-896E-37658400657B}" srcOrd="3" destOrd="0" parTransId="{C299C15B-C1E5-42D1-8391-53F82BDDEF81}" sibTransId="{30F10DF0-BD50-419D-A827-7026AF66CAD7}"/>
    <dgm:cxn modelId="{C50777EE-EB74-4811-80A6-BF8751B5B7C8}" type="presOf" srcId="{4B301457-7D54-4D8D-91BD-546B4581BAB6}" destId="{E864AFE2-617F-49E5-8CFE-E5B09691E577}" srcOrd="0" destOrd="0" presId="urn:microsoft.com/office/officeart/2005/8/layout/vList2"/>
    <dgm:cxn modelId="{A98580B6-B71F-42E1-9B4D-F5817FDA7133}" type="presParOf" srcId="{E864AFE2-617F-49E5-8CFE-E5B09691E577}" destId="{6A6A6F26-7CD6-4469-90B3-76AC5765FC44}" srcOrd="0" destOrd="0" presId="urn:microsoft.com/office/officeart/2005/8/layout/vList2"/>
    <dgm:cxn modelId="{B0F3B4FB-8412-40E6-8921-12AA3ADA2083}" type="presParOf" srcId="{E864AFE2-617F-49E5-8CFE-E5B09691E577}" destId="{FB152910-A9B6-4AFD-9FE5-00A6A55C0FBE}" srcOrd="1" destOrd="0" presId="urn:microsoft.com/office/officeart/2005/8/layout/vList2"/>
    <dgm:cxn modelId="{E0159A38-4E7A-43C3-A405-15CF7241BB42}" type="presParOf" srcId="{E864AFE2-617F-49E5-8CFE-E5B09691E577}" destId="{9A4A5799-0029-4644-8353-BB3CCCBE1183}" srcOrd="2" destOrd="0" presId="urn:microsoft.com/office/officeart/2005/8/layout/vList2"/>
    <dgm:cxn modelId="{79801035-9844-4CCE-B030-5651B296D2AF}" type="presParOf" srcId="{E864AFE2-617F-49E5-8CFE-E5B09691E577}" destId="{A5168C2C-3A79-411F-8F92-CFACDA0EC440}" srcOrd="3" destOrd="0" presId="urn:microsoft.com/office/officeart/2005/8/layout/vList2"/>
    <dgm:cxn modelId="{7E289A23-6E2C-4727-8CCA-9367A5ABE824}" type="presParOf" srcId="{E864AFE2-617F-49E5-8CFE-E5B09691E577}" destId="{2DC20135-2977-4A6F-B8E5-2623114CCFE0}" srcOrd="4" destOrd="0" presId="urn:microsoft.com/office/officeart/2005/8/layout/vList2"/>
    <dgm:cxn modelId="{D567E7DC-BF46-4639-92C8-880C249F07FB}" type="presParOf" srcId="{E864AFE2-617F-49E5-8CFE-E5B09691E577}" destId="{F418DEB7-7C36-44DB-84D9-007DEE8C88A4}" srcOrd="5" destOrd="0" presId="urn:microsoft.com/office/officeart/2005/8/layout/vList2"/>
    <dgm:cxn modelId="{608BFA2D-826B-44F7-A803-0F461CDAD171}" type="presParOf" srcId="{E864AFE2-617F-49E5-8CFE-E5B09691E577}" destId="{605E26DC-3F8A-4BB0-8396-366130E267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0EA5-81FF-4FF8-A7D9-7B24D1CF1D59}">
      <dsp:nvSpPr>
        <dsp:cNvPr id="0" name=""/>
        <dsp:cNvSpPr/>
      </dsp:nvSpPr>
      <dsp:spPr>
        <a:xfrm>
          <a:off x="380" y="76488"/>
          <a:ext cx="4576292" cy="2762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32FC-CB51-4649-BA8B-E680B2B5400C}">
      <dsp:nvSpPr>
        <dsp:cNvPr id="0" name=""/>
        <dsp:cNvSpPr/>
      </dsp:nvSpPr>
      <dsp:spPr>
        <a:xfrm>
          <a:off x="483829" y="535765"/>
          <a:ext cx="4576292" cy="2762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 this session, we’ll review confidence intervals, significance, and Type-I errors.</a:t>
          </a:r>
        </a:p>
      </dsp:txBody>
      <dsp:txXfrm>
        <a:off x="564752" y="616688"/>
        <a:ext cx="4414446" cy="2601063"/>
      </dsp:txXfrm>
    </dsp:sp>
    <dsp:sp modelId="{8AC650F8-318C-496A-96BB-567059CC7630}">
      <dsp:nvSpPr>
        <dsp:cNvPr id="0" name=""/>
        <dsp:cNvSpPr/>
      </dsp:nvSpPr>
      <dsp:spPr>
        <a:xfrm>
          <a:off x="5543571" y="76488"/>
          <a:ext cx="4351039" cy="2762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956A-F8F0-41F9-8221-E298D536F5F4}">
      <dsp:nvSpPr>
        <dsp:cNvPr id="0" name=""/>
        <dsp:cNvSpPr/>
      </dsp:nvSpPr>
      <dsp:spPr>
        <a:xfrm>
          <a:off x="6027019" y="535765"/>
          <a:ext cx="4351039" cy="2762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And we’ll answer the question: “What is statistical significance?”</a:t>
          </a:r>
        </a:p>
      </dsp:txBody>
      <dsp:txXfrm>
        <a:off x="6107942" y="616688"/>
        <a:ext cx="4189193" cy="2601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0CCCE-E0DF-4982-B84A-F97CF6999F09}">
      <dsp:nvSpPr>
        <dsp:cNvPr id="0" name=""/>
        <dsp:cNvSpPr/>
      </dsp:nvSpPr>
      <dsp:spPr>
        <a:xfrm>
          <a:off x="287912" y="535"/>
          <a:ext cx="2756380" cy="16538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Type-I error: Incorrectly stating the Null Hypothesis is false when it is true.</a:t>
          </a:r>
        </a:p>
      </dsp:txBody>
      <dsp:txXfrm>
        <a:off x="287912" y="535"/>
        <a:ext cx="2756380" cy="1653828"/>
      </dsp:txXfrm>
    </dsp:sp>
    <dsp:sp modelId="{15DDB58B-B4DA-47FC-9BA4-F8000B0E835B}">
      <dsp:nvSpPr>
        <dsp:cNvPr id="0" name=""/>
        <dsp:cNvSpPr/>
      </dsp:nvSpPr>
      <dsp:spPr>
        <a:xfrm>
          <a:off x="3319931" y="535"/>
          <a:ext cx="2756380" cy="16538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Statistical significance: Meeting an acceptable probability of a Type I error given a specified alpha level (e.g., &lt; 0.05). </a:t>
          </a:r>
        </a:p>
      </dsp:txBody>
      <dsp:txXfrm>
        <a:off x="3319931" y="535"/>
        <a:ext cx="2756380" cy="1653828"/>
      </dsp:txXfrm>
    </dsp:sp>
    <dsp:sp modelId="{69474BBE-766C-4790-90E3-C76400BFC5A2}">
      <dsp:nvSpPr>
        <dsp:cNvPr id="0" name=""/>
        <dsp:cNvSpPr/>
      </dsp:nvSpPr>
      <dsp:spPr>
        <a:xfrm>
          <a:off x="287912" y="1930001"/>
          <a:ext cx="2756380" cy="16538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 other words, it is the probability of us being wrong that we have an important result.</a:t>
          </a:r>
        </a:p>
      </dsp:txBody>
      <dsp:txXfrm>
        <a:off x="287912" y="1930001"/>
        <a:ext cx="2756380" cy="1653828"/>
      </dsp:txXfrm>
    </dsp:sp>
    <dsp:sp modelId="{B3701724-2DED-4A8B-AB59-05D44A9D59DF}">
      <dsp:nvSpPr>
        <dsp:cNvPr id="0" name=""/>
        <dsp:cNvSpPr/>
      </dsp:nvSpPr>
      <dsp:spPr>
        <a:xfrm>
          <a:off x="3319931" y="1930001"/>
          <a:ext cx="2756380" cy="16538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Significance tests can indicate if we have achieved an acceptable level for the chance of a Type-I error.</a:t>
          </a:r>
        </a:p>
      </dsp:txBody>
      <dsp:txXfrm>
        <a:off x="3319931" y="1930001"/>
        <a:ext cx="2756380" cy="1653828"/>
      </dsp:txXfrm>
    </dsp:sp>
    <dsp:sp modelId="{4442E11F-B479-43E0-B00F-27E4C27CA7ED}">
      <dsp:nvSpPr>
        <dsp:cNvPr id="0" name=""/>
        <dsp:cNvSpPr/>
      </dsp:nvSpPr>
      <dsp:spPr>
        <a:xfrm>
          <a:off x="1803921" y="3859468"/>
          <a:ext cx="2756380" cy="16538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Confidence intervals provide info on a normal range. We don’t need to conduct significance tests once we have confidence intervals. For example, if a lab value is outside the 95% CI, it is significantly different.</a:t>
          </a:r>
        </a:p>
      </dsp:txBody>
      <dsp:txXfrm>
        <a:off x="1803921" y="3859468"/>
        <a:ext cx="2756380" cy="1653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6F26-7CD6-4469-90B3-76AC5765FC44}">
      <dsp:nvSpPr>
        <dsp:cNvPr id="0" name=""/>
        <dsp:cNvSpPr/>
      </dsp:nvSpPr>
      <dsp:spPr>
        <a:xfrm>
          <a:off x="0" y="128263"/>
          <a:ext cx="6364224" cy="12754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Inferential statistics differs from descriptive statistics because we use our sample’s data to make an inference about the population. </a:t>
          </a:r>
        </a:p>
      </dsp:txBody>
      <dsp:txXfrm>
        <a:off x="62262" y="190525"/>
        <a:ext cx="6239700" cy="1150922"/>
      </dsp:txXfrm>
    </dsp:sp>
    <dsp:sp modelId="{9A4A5799-0029-4644-8353-BB3CCCBE1183}">
      <dsp:nvSpPr>
        <dsp:cNvPr id="0" name=""/>
        <dsp:cNvSpPr/>
      </dsp:nvSpPr>
      <dsp:spPr>
        <a:xfrm>
          <a:off x="0" y="1455549"/>
          <a:ext cx="6364224" cy="127544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Confidence intervals provide a level of confidence in what we measure (e.g., means, group differences, correlations, etc.). </a:t>
          </a:r>
        </a:p>
      </dsp:txBody>
      <dsp:txXfrm>
        <a:off x="62262" y="1517811"/>
        <a:ext cx="6239700" cy="1150922"/>
      </dsp:txXfrm>
    </dsp:sp>
    <dsp:sp modelId="{2DC20135-2977-4A6F-B8E5-2623114CCFE0}">
      <dsp:nvSpPr>
        <dsp:cNvPr id="0" name=""/>
        <dsp:cNvSpPr/>
      </dsp:nvSpPr>
      <dsp:spPr>
        <a:xfrm>
          <a:off x="0" y="2782836"/>
          <a:ext cx="6364224" cy="127544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With a larger sample, we have more certainty and therefore our confidence intervals become narrower.</a:t>
          </a:r>
        </a:p>
      </dsp:txBody>
      <dsp:txXfrm>
        <a:off x="62262" y="2845098"/>
        <a:ext cx="6239700" cy="1150922"/>
      </dsp:txXfrm>
    </dsp:sp>
    <dsp:sp modelId="{605E26DC-3F8A-4BB0-8396-366130E26768}">
      <dsp:nvSpPr>
        <dsp:cNvPr id="0" name=""/>
        <dsp:cNvSpPr/>
      </dsp:nvSpPr>
      <dsp:spPr>
        <a:xfrm>
          <a:off x="0" y="4110122"/>
          <a:ext cx="6364224" cy="12754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 cautious with big data because null hypothesis testing will always give 100% false alarms with “infinite patience” (Kruschke, 2015). In other words, everything will look significant with enough data.</a:t>
          </a:r>
        </a:p>
      </dsp:txBody>
      <dsp:txXfrm>
        <a:off x="62262" y="4172384"/>
        <a:ext cx="6239700" cy="1150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226-8140-DF65-AB84-3C0F5D8C5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E3CAC-FE6A-1C41-6537-44C63F2D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435E8-3B76-913B-736A-38B04EA5B58D}"/>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E00F4ED5-2295-0ADF-EDD6-993D086E8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BA446-D1EB-9534-85F4-A0F8C9892EB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85210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676A-86B7-28E4-B8B5-73E568CC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3BDE1-FC1D-0B5B-3C03-D42BAF92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24334-EAE7-6511-4A81-4509ADFD9DCD}"/>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1ECA459B-B3C6-5AAE-6318-81F4870B9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F00B4-78D4-344D-2AE4-A6828ADE3FF3}"/>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2445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B1F40-BA32-1A07-220F-C7C7800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8769-FBF0-D5D7-ED34-631E9000A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EE78D-FCD1-FBF0-A320-6E286DEAC215}"/>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58DB0373-808F-B61F-C7DB-49E99CEE6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5CBA2-99C6-8812-AD41-E31A31F7EC1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362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342E-82E3-08D8-A0AD-83D69B850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B028-7D66-95FF-AA07-D869C344B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79EE-AECE-9002-FA1E-38E9C484A8FF}"/>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F44BEB77-30F0-2DE0-6E6C-547EE2016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95F58-8152-299A-B113-A71723FD2E55}"/>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962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071-2CC2-242B-46FF-50A6E038B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8197F-F279-D416-7EF7-31CF10260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DFAEA-5596-7CED-DB01-9AC52088A554}"/>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076669E0-9C72-5BD6-3394-51D771717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5C258-6E81-EEB0-F457-D13D65A4634B}"/>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6136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3D0-F8A8-4F9E-00AD-180DE4E5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1CF47-6359-2D63-9004-E1D2388F3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F9931-C24E-DE17-271A-0B3D079A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A8683-C16E-AE82-3F91-9F763D77B900}"/>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000B965A-6520-6D8F-A09F-61DBACA4B1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0249-E598-C617-4280-636A6139E97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7289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D482-71BC-1E7F-20DE-2E2FC8FCF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3E3C-626A-C537-220D-EEBFF1E83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BECED-F843-48F8-6240-3FBD9BAEA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0E85-ABDC-641A-E7B5-D53F93908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54C86-FFD8-4F6A-FE55-89566A484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3DEE-A1B4-897F-685C-8850CB71083B}"/>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8" name="Footer Placeholder 7">
            <a:extLst>
              <a:ext uri="{FF2B5EF4-FFF2-40B4-BE49-F238E27FC236}">
                <a16:creationId xmlns:a16="http://schemas.microsoft.com/office/drawing/2014/main" id="{F022A30F-EA00-2087-F513-A2423F06E0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FD7EDB-1089-D29A-5CBA-51861D00F684}"/>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75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AEEC-411E-C938-B3AF-DE9608FC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87AD-4228-878C-022D-F026BF08F5FB}"/>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4" name="Footer Placeholder 3">
            <a:extLst>
              <a:ext uri="{FF2B5EF4-FFF2-40B4-BE49-F238E27FC236}">
                <a16:creationId xmlns:a16="http://schemas.microsoft.com/office/drawing/2014/main" id="{E07EE776-275E-8A37-17C1-4C8B8FA1E2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64632-0EE3-EC17-21ED-5980C8D5E181}"/>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262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7335D-7DB4-424A-1221-01F9C5E9DF65}"/>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3" name="Footer Placeholder 2">
            <a:extLst>
              <a:ext uri="{FF2B5EF4-FFF2-40B4-BE49-F238E27FC236}">
                <a16:creationId xmlns:a16="http://schemas.microsoft.com/office/drawing/2014/main" id="{BC238419-40DF-C308-CB41-3CF17643D8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441BF-CFEA-7E6E-5D36-93BEA282CA02}"/>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2605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55AF-9B84-8B9A-3FCC-91010E5FE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371FE-9F66-8B19-AAC0-4084506AE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D117D-43AE-A877-F425-103ECC80F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87CB8-F3EE-DDB0-294E-766588359030}"/>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BAD0A152-0FEE-388D-E0AF-574BA26061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911DC-7F63-CF00-C403-7E1990B8DB0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575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8EE-B88C-026D-0EA1-932228AA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6C877-7971-DD4D-303D-309F5A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14AAB0-7D0A-A2AE-3E26-E08F2749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35E4-0CFC-006E-02FF-D6A78B7039F7}"/>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4B4B4F7B-7E54-10FB-F3F0-206D7BB37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69632-BF34-6718-A88B-A267EBB49C37}"/>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01135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5D024-34DB-1FA1-BC8D-A5E7FF16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C673-8D06-CF74-1C18-2EAA803F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173C-D855-1156-C2A5-BE78310F2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3CB267B4-0EB7-D6F7-42F2-FB0D1A424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ED32A4-DE2B-0231-F402-EA8B8D7CD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AFEC9-6166-40C2-8F97-1FB26DEE973E}" type="slidenum">
              <a:rPr lang="en-US" smtClean="0"/>
              <a:t>‹#›</a:t>
            </a:fld>
            <a:endParaRPr lang="en-US" dirty="0"/>
          </a:p>
        </p:txBody>
      </p:sp>
    </p:spTree>
    <p:extLst>
      <p:ext uri="{BB962C8B-B14F-4D97-AF65-F5344CB8AC3E}">
        <p14:creationId xmlns:p14="http://schemas.microsoft.com/office/powerpoint/2010/main" val="113638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EE0AF-5EFA-C9EF-3488-79D3017BF94F}"/>
              </a:ext>
            </a:extLst>
          </p:cNvPr>
          <p:cNvSpPr>
            <a:spLocks noGrp="1"/>
          </p:cNvSpPr>
          <p:nvPr>
            <p:ph type="ctrTitle"/>
          </p:nvPr>
        </p:nvSpPr>
        <p:spPr>
          <a:xfrm>
            <a:off x="1285241" y="1008993"/>
            <a:ext cx="9231410" cy="3542045"/>
          </a:xfrm>
        </p:spPr>
        <p:txBody>
          <a:bodyPr anchor="b">
            <a:normAutofit/>
          </a:bodyPr>
          <a:lstStyle/>
          <a:p>
            <a:pPr algn="l"/>
            <a:r>
              <a:rPr lang="en-US" sz="11500" dirty="0"/>
              <a:t>Research and Statistics</a:t>
            </a:r>
          </a:p>
        </p:txBody>
      </p:sp>
      <p:sp>
        <p:nvSpPr>
          <p:cNvPr id="3" name="Subtitle 2">
            <a:extLst>
              <a:ext uri="{FF2B5EF4-FFF2-40B4-BE49-F238E27FC236}">
                <a16:creationId xmlns:a16="http://schemas.microsoft.com/office/drawing/2014/main" id="{A3BB4076-5E3E-E48A-556D-65CBFEC8903A}"/>
              </a:ext>
            </a:extLst>
          </p:cNvPr>
          <p:cNvSpPr>
            <a:spLocks noGrp="1"/>
          </p:cNvSpPr>
          <p:nvPr>
            <p:ph type="subTitle" idx="1"/>
          </p:nvPr>
        </p:nvSpPr>
        <p:spPr>
          <a:xfrm>
            <a:off x="1285241" y="4582814"/>
            <a:ext cx="7132335" cy="1312657"/>
          </a:xfrm>
        </p:spPr>
        <p:txBody>
          <a:bodyPr anchor="t">
            <a:normAutofit/>
          </a:bodyPr>
          <a:lstStyle/>
          <a:p>
            <a:pPr algn="l"/>
            <a:r>
              <a:rPr lang="en-US" dirty="0"/>
              <a:t>Session 4: </a:t>
            </a:r>
            <a:r>
              <a:rPr lang="en-US" dirty="0">
                <a:solidFill>
                  <a:srgbClr val="000000"/>
                </a:solidFill>
                <a:latin typeface="Aptos" panose="020B0004020202020204" pitchFamily="34" charset="0"/>
                <a:ea typeface="Calibri" panose="020F0502020204030204" pitchFamily="34" charset="0"/>
              </a:rPr>
              <a:t>Inference--Confidence intervals and statistical significance</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64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7A9D58-5EB7-EB32-BEBF-18EF33327CE8}"/>
              </a:ext>
            </a:extLst>
          </p:cNvPr>
          <p:cNvSpPr>
            <a:spLocks noGrp="1"/>
          </p:cNvSpPr>
          <p:nvPr>
            <p:ph type="title"/>
          </p:nvPr>
        </p:nvSpPr>
        <p:spPr>
          <a:xfrm>
            <a:off x="621792" y="1161288"/>
            <a:ext cx="3602736" cy="4526280"/>
          </a:xfrm>
        </p:spPr>
        <p:txBody>
          <a:bodyPr>
            <a:normAutofit/>
          </a:bodyPr>
          <a:lstStyle/>
          <a:p>
            <a:r>
              <a:rPr lang="en-US" sz="4000"/>
              <a:t>Type-I errors and statistical significance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A3E84E5-F5DA-F265-31B2-876B429075E1}"/>
              </a:ext>
            </a:extLst>
          </p:cNvPr>
          <p:cNvGraphicFramePr>
            <a:graphicFrameLocks noGrp="1"/>
          </p:cNvGraphicFramePr>
          <p:nvPr>
            <p:ph idx="1"/>
            <p:extLst>
              <p:ext uri="{D42A27DB-BD31-4B8C-83A1-F6EECF244321}">
                <p14:modId xmlns:p14="http://schemas.microsoft.com/office/powerpoint/2010/main" val="295532625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79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7A9D58-5EB7-EB32-BEBF-18EF33327CE8}"/>
              </a:ext>
            </a:extLst>
          </p:cNvPr>
          <p:cNvSpPr>
            <a:spLocks noGrp="1"/>
          </p:cNvSpPr>
          <p:nvPr>
            <p:ph type="title"/>
          </p:nvPr>
        </p:nvSpPr>
        <p:spPr>
          <a:xfrm>
            <a:off x="621792" y="1161288"/>
            <a:ext cx="3602736" cy="4526280"/>
          </a:xfrm>
        </p:spPr>
        <p:txBody>
          <a:bodyPr>
            <a:normAutofit/>
          </a:bodyPr>
          <a:lstStyle/>
          <a:p>
            <a:r>
              <a:rPr lang="en-US" sz="4000"/>
              <a:t>Summary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AAE3035-77F7-B963-50C5-7683C8FFFAE0}"/>
              </a:ext>
            </a:extLst>
          </p:cNvPr>
          <p:cNvGraphicFramePr>
            <a:graphicFrameLocks noGrp="1"/>
          </p:cNvGraphicFramePr>
          <p:nvPr>
            <p:ph idx="1"/>
            <p:extLst>
              <p:ext uri="{D42A27DB-BD31-4B8C-83A1-F6EECF244321}">
                <p14:modId xmlns:p14="http://schemas.microsoft.com/office/powerpoint/2010/main" val="131169442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71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Knowledge check</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buFont typeface="+mj-lt"/>
              <a:buAutoNum type="arabicParenR"/>
            </a:pPr>
            <a:r>
              <a:rPr lang="en-US" sz="18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863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 </a:t>
            </a:r>
            <a:r>
              <a:rPr lang="en-US" sz="4000" dirty="0">
                <a:solidFill>
                  <a:srgbClr val="FFFF00"/>
                </a:solidFill>
              </a:rPr>
              <a:t>Answers</a:t>
            </a:r>
            <a:endParaRPr lang="en-US" sz="4000" dirty="0">
              <a:solidFill>
                <a:srgbClr val="FFFFFF"/>
              </a:solidFill>
            </a:endParaRP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buFont typeface="+mj-lt"/>
              <a:buAutoNum type="arabicParenR"/>
            </a:pPr>
            <a:r>
              <a:rPr lang="en-US" sz="18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3115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655-9B00-44DF-A2D7-5F61A7C454B1}"/>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E1E947CB-A8A5-49A0-9F11-D6D573503592}"/>
              </a:ext>
            </a:extLst>
          </p:cNvPr>
          <p:cNvSpPr>
            <a:spLocks noGrp="1"/>
          </p:cNvSpPr>
          <p:nvPr>
            <p:ph type="body" idx="1"/>
          </p:nvPr>
        </p:nvSpPr>
        <p:spPr/>
        <p:txBody>
          <a:bodyPr/>
          <a:lstStyle/>
          <a:p>
            <a:r>
              <a:rPr lang="en-US" dirty="0"/>
              <a:t>Sampling distributions and SPSS examples of calculating confidence intervals.</a:t>
            </a:r>
          </a:p>
        </p:txBody>
      </p:sp>
    </p:spTree>
    <p:extLst>
      <p:ext uri="{BB962C8B-B14F-4D97-AF65-F5344CB8AC3E}">
        <p14:creationId xmlns:p14="http://schemas.microsoft.com/office/powerpoint/2010/main" val="186787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9645-B380-44F9-AF6C-5D060486FEEF}"/>
              </a:ext>
            </a:extLst>
          </p:cNvPr>
          <p:cNvSpPr>
            <a:spLocks noGrp="1"/>
          </p:cNvSpPr>
          <p:nvPr>
            <p:ph type="title"/>
          </p:nvPr>
        </p:nvSpPr>
        <p:spPr/>
        <p:txBody>
          <a:bodyPr/>
          <a:lstStyle/>
          <a:p>
            <a:r>
              <a:rPr lang="en-US" dirty="0"/>
              <a:t>Sampling distributions get smaller when sample sizes get bigger</a:t>
            </a:r>
          </a:p>
        </p:txBody>
      </p:sp>
      <p:pic>
        <p:nvPicPr>
          <p:cNvPr id="5" name="Content Placeholder 4">
            <a:extLst>
              <a:ext uri="{FF2B5EF4-FFF2-40B4-BE49-F238E27FC236}">
                <a16:creationId xmlns:a16="http://schemas.microsoft.com/office/drawing/2014/main" id="{D1B9A519-15C3-439A-93A8-A64E1782B159}"/>
              </a:ext>
            </a:extLst>
          </p:cNvPr>
          <p:cNvPicPr>
            <a:picLocks noGrp="1" noChangeAspect="1"/>
          </p:cNvPicPr>
          <p:nvPr>
            <p:ph idx="1"/>
          </p:nvPr>
        </p:nvPicPr>
        <p:blipFill>
          <a:blip r:embed="rId2"/>
          <a:stretch>
            <a:fillRect/>
          </a:stretch>
        </p:blipFill>
        <p:spPr>
          <a:xfrm>
            <a:off x="3598062" y="1798992"/>
            <a:ext cx="4995876" cy="4988938"/>
          </a:xfrm>
        </p:spPr>
      </p:pic>
      <p:sp>
        <p:nvSpPr>
          <p:cNvPr id="6" name="TextBox 5">
            <a:extLst>
              <a:ext uri="{FF2B5EF4-FFF2-40B4-BE49-F238E27FC236}">
                <a16:creationId xmlns:a16="http://schemas.microsoft.com/office/drawing/2014/main" id="{41DD629D-214F-400F-A53E-83CB1AA85B16}"/>
              </a:ext>
            </a:extLst>
          </p:cNvPr>
          <p:cNvSpPr txBox="1"/>
          <p:nvPr/>
        </p:nvSpPr>
        <p:spPr>
          <a:xfrm>
            <a:off x="437965" y="3347333"/>
            <a:ext cx="2486115" cy="1477328"/>
          </a:xfrm>
          <a:prstGeom prst="rect">
            <a:avLst/>
          </a:prstGeom>
          <a:noFill/>
        </p:spPr>
        <p:txBody>
          <a:bodyPr wrap="square" rtlCol="0">
            <a:spAutoFit/>
          </a:bodyPr>
          <a:lstStyle/>
          <a:p>
            <a:r>
              <a:rPr lang="en-US" dirty="0"/>
              <a:t>It’s important to note that as the number of sample means gets bigger, the distribution get narrower.</a:t>
            </a:r>
          </a:p>
        </p:txBody>
      </p:sp>
      <p:sp>
        <p:nvSpPr>
          <p:cNvPr id="7" name="TextBox 6">
            <a:extLst>
              <a:ext uri="{FF2B5EF4-FFF2-40B4-BE49-F238E27FC236}">
                <a16:creationId xmlns:a16="http://schemas.microsoft.com/office/drawing/2014/main" id="{7F317521-B8E1-46D1-AE14-9DEF4B231E42}"/>
              </a:ext>
            </a:extLst>
          </p:cNvPr>
          <p:cNvSpPr txBox="1"/>
          <p:nvPr/>
        </p:nvSpPr>
        <p:spPr>
          <a:xfrm>
            <a:off x="9040426" y="3347333"/>
            <a:ext cx="2713609" cy="1477328"/>
          </a:xfrm>
          <a:prstGeom prst="rect">
            <a:avLst/>
          </a:prstGeom>
          <a:noFill/>
        </p:spPr>
        <p:txBody>
          <a:bodyPr wrap="square" rtlCol="0">
            <a:spAutoFit/>
          </a:bodyPr>
          <a:lstStyle/>
          <a:p>
            <a:r>
              <a:rPr lang="en-US" u="sng" dirty="0"/>
              <a:t>Big data </a:t>
            </a:r>
            <a:r>
              <a:rPr lang="en-US" dirty="0"/>
              <a:t>can make minor things look significant because sample size is part of the </a:t>
            </a:r>
            <a:r>
              <a:rPr lang="en-US" u="sng" dirty="0"/>
              <a:t>formula</a:t>
            </a:r>
            <a:r>
              <a:rPr lang="en-US" dirty="0"/>
              <a:t>. Be careful in interpreting results.</a:t>
            </a:r>
          </a:p>
        </p:txBody>
      </p:sp>
    </p:spTree>
    <p:extLst>
      <p:ext uri="{BB962C8B-B14F-4D97-AF65-F5344CB8AC3E}">
        <p14:creationId xmlns:p14="http://schemas.microsoft.com/office/powerpoint/2010/main" val="48400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ED82-0F09-4191-9775-63BA275B231A}"/>
              </a:ext>
            </a:extLst>
          </p:cNvPr>
          <p:cNvSpPr>
            <a:spLocks noGrp="1"/>
          </p:cNvSpPr>
          <p:nvPr>
            <p:ph type="title"/>
          </p:nvPr>
        </p:nvSpPr>
        <p:spPr/>
        <p:txBody>
          <a:bodyPr/>
          <a:lstStyle/>
          <a:p>
            <a:r>
              <a:rPr lang="en-US" dirty="0"/>
              <a:t>Sampling distributions on group differences</a:t>
            </a:r>
          </a:p>
        </p:txBody>
      </p:sp>
      <p:pic>
        <p:nvPicPr>
          <p:cNvPr id="5" name="Content Placeholder 4">
            <a:extLst>
              <a:ext uri="{FF2B5EF4-FFF2-40B4-BE49-F238E27FC236}">
                <a16:creationId xmlns:a16="http://schemas.microsoft.com/office/drawing/2014/main" id="{37FB5A19-7915-4553-8A16-641288E5C61B}"/>
              </a:ext>
            </a:extLst>
          </p:cNvPr>
          <p:cNvPicPr>
            <a:picLocks noGrp="1" noChangeAspect="1"/>
          </p:cNvPicPr>
          <p:nvPr>
            <p:ph idx="1"/>
          </p:nvPr>
        </p:nvPicPr>
        <p:blipFill>
          <a:blip r:embed="rId2"/>
          <a:stretch>
            <a:fillRect/>
          </a:stretch>
        </p:blipFill>
        <p:spPr>
          <a:xfrm>
            <a:off x="3645491" y="1881981"/>
            <a:ext cx="4901018" cy="4610894"/>
          </a:xfrm>
        </p:spPr>
      </p:pic>
      <p:sp>
        <p:nvSpPr>
          <p:cNvPr id="6" name="TextBox 5">
            <a:extLst>
              <a:ext uri="{FF2B5EF4-FFF2-40B4-BE49-F238E27FC236}">
                <a16:creationId xmlns:a16="http://schemas.microsoft.com/office/drawing/2014/main" id="{A555C65F-4473-4D5F-9C52-EDD9BEDA675A}"/>
              </a:ext>
            </a:extLst>
          </p:cNvPr>
          <p:cNvSpPr txBox="1"/>
          <p:nvPr/>
        </p:nvSpPr>
        <p:spPr>
          <a:xfrm>
            <a:off x="315285" y="2277087"/>
            <a:ext cx="2989977" cy="1477328"/>
          </a:xfrm>
          <a:prstGeom prst="rect">
            <a:avLst/>
          </a:prstGeom>
          <a:noFill/>
        </p:spPr>
        <p:txBody>
          <a:bodyPr wrap="square" rtlCol="0">
            <a:spAutoFit/>
          </a:bodyPr>
          <a:lstStyle/>
          <a:p>
            <a:r>
              <a:rPr lang="en-US" dirty="0"/>
              <a:t>We can have sampling distributions on differences in average values between 2 groups. </a:t>
            </a:r>
          </a:p>
          <a:p>
            <a:r>
              <a:rPr lang="en-US" dirty="0"/>
              <a:t>Group 1 – Group 2 = 10.</a:t>
            </a:r>
          </a:p>
        </p:txBody>
      </p:sp>
      <p:sp>
        <p:nvSpPr>
          <p:cNvPr id="7" name="TextBox 6">
            <a:extLst>
              <a:ext uri="{FF2B5EF4-FFF2-40B4-BE49-F238E27FC236}">
                <a16:creationId xmlns:a16="http://schemas.microsoft.com/office/drawing/2014/main" id="{CADB0977-3382-4065-B85C-CC703C9AE574}"/>
              </a:ext>
            </a:extLst>
          </p:cNvPr>
          <p:cNvSpPr txBox="1"/>
          <p:nvPr/>
        </p:nvSpPr>
        <p:spPr>
          <a:xfrm>
            <a:off x="8781173" y="4433471"/>
            <a:ext cx="2989977" cy="2031325"/>
          </a:xfrm>
          <a:prstGeom prst="rect">
            <a:avLst/>
          </a:prstGeom>
          <a:noFill/>
        </p:spPr>
        <p:txBody>
          <a:bodyPr wrap="square" rtlCol="0">
            <a:spAutoFit/>
          </a:bodyPr>
          <a:lstStyle/>
          <a:p>
            <a:r>
              <a:rPr lang="en-US" dirty="0"/>
              <a:t>The difference between Group A and Group B is 10 points. </a:t>
            </a:r>
          </a:p>
          <a:p>
            <a:r>
              <a:rPr lang="en-US" dirty="0"/>
              <a:t>The Standard Error= 2.83</a:t>
            </a:r>
          </a:p>
          <a:p>
            <a:r>
              <a:rPr lang="en-US" dirty="0"/>
              <a:t>Test statistic= 10/ 2.83= 3.53</a:t>
            </a:r>
          </a:p>
          <a:p>
            <a:r>
              <a:rPr lang="en-US" dirty="0"/>
              <a:t>Surpassed the critical value of 1.96, have </a:t>
            </a:r>
            <a:r>
              <a:rPr lang="en-US" u="sng" dirty="0"/>
              <a:t>significant results</a:t>
            </a:r>
            <a:r>
              <a:rPr lang="en-US" dirty="0"/>
              <a:t>.</a:t>
            </a:r>
          </a:p>
        </p:txBody>
      </p:sp>
      <p:sp>
        <p:nvSpPr>
          <p:cNvPr id="8" name="TextBox 7">
            <a:extLst>
              <a:ext uri="{FF2B5EF4-FFF2-40B4-BE49-F238E27FC236}">
                <a16:creationId xmlns:a16="http://schemas.microsoft.com/office/drawing/2014/main" id="{1D8312A7-DBA8-4E96-A54C-45BC37AB68ED}"/>
              </a:ext>
            </a:extLst>
          </p:cNvPr>
          <p:cNvSpPr txBox="1"/>
          <p:nvPr/>
        </p:nvSpPr>
        <p:spPr>
          <a:xfrm>
            <a:off x="8781174" y="1881981"/>
            <a:ext cx="2989977" cy="2031325"/>
          </a:xfrm>
          <a:prstGeom prst="rect">
            <a:avLst/>
          </a:prstGeom>
          <a:noFill/>
        </p:spPr>
        <p:txBody>
          <a:bodyPr wrap="square" rtlCol="0">
            <a:spAutoFit/>
          </a:bodyPr>
          <a:lstStyle/>
          <a:p>
            <a:r>
              <a:rPr lang="en-US" dirty="0"/>
              <a:t>We want to test if our group difference is significantly different from 0 (0= no difference). When a test statistic exceeds the critical value (positive or negative), we have significant results. </a:t>
            </a:r>
          </a:p>
        </p:txBody>
      </p:sp>
      <p:sp>
        <p:nvSpPr>
          <p:cNvPr id="9" name="TextBox 8">
            <a:extLst>
              <a:ext uri="{FF2B5EF4-FFF2-40B4-BE49-F238E27FC236}">
                <a16:creationId xmlns:a16="http://schemas.microsoft.com/office/drawing/2014/main" id="{183D6EB6-A161-4673-9D4C-6FB94DCCD7F5}"/>
              </a:ext>
            </a:extLst>
          </p:cNvPr>
          <p:cNvSpPr txBox="1"/>
          <p:nvPr/>
        </p:nvSpPr>
        <p:spPr>
          <a:xfrm>
            <a:off x="315285" y="4710469"/>
            <a:ext cx="2989977" cy="1477328"/>
          </a:xfrm>
          <a:prstGeom prst="rect">
            <a:avLst/>
          </a:prstGeom>
          <a:noFill/>
        </p:spPr>
        <p:txBody>
          <a:bodyPr wrap="square" rtlCol="0">
            <a:spAutoFit/>
          </a:bodyPr>
          <a:lstStyle/>
          <a:p>
            <a:r>
              <a:rPr lang="en-US" dirty="0"/>
              <a:t>When we examine group differences, correlation or regression coefficients, etc., we assume the mean is 0 with  negative to positive values.</a:t>
            </a:r>
          </a:p>
        </p:txBody>
      </p:sp>
      <p:cxnSp>
        <p:nvCxnSpPr>
          <p:cNvPr id="11" name="Straight Arrow Connector 10">
            <a:extLst>
              <a:ext uri="{FF2B5EF4-FFF2-40B4-BE49-F238E27FC236}">
                <a16:creationId xmlns:a16="http://schemas.microsoft.com/office/drawing/2014/main" id="{B0EEFF8F-084B-40E7-A256-7DEF5C70BAD4}"/>
              </a:ext>
            </a:extLst>
          </p:cNvPr>
          <p:cNvCxnSpPr/>
          <p:nvPr/>
        </p:nvCxnSpPr>
        <p:spPr>
          <a:xfrm flipH="1" flipV="1">
            <a:off x="6551802" y="5159229"/>
            <a:ext cx="209725" cy="40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93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0BA3-0186-4738-B4E3-5C067CD1DF56}"/>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C30A7EF7-16D5-4444-BAE9-0F4D67AFC3B4}"/>
              </a:ext>
            </a:extLst>
          </p:cNvPr>
          <p:cNvSpPr>
            <a:spLocks noGrp="1"/>
          </p:cNvSpPr>
          <p:nvPr>
            <p:ph idx="1"/>
          </p:nvPr>
        </p:nvSpPr>
        <p:spPr>
          <a:xfrm>
            <a:off x="201336" y="1619075"/>
            <a:ext cx="11786531" cy="5238925"/>
          </a:xfrm>
        </p:spPr>
        <p:txBody>
          <a:bodyPr>
            <a:normAutofit/>
          </a:bodyPr>
          <a:lstStyle/>
          <a:p>
            <a:r>
              <a:rPr lang="en-US" dirty="0">
                <a:solidFill>
                  <a:srgbClr val="00B0F0"/>
                </a:solidFill>
              </a:rPr>
              <a:t>*Sampling distribution</a:t>
            </a:r>
            <a:r>
              <a:rPr lang="en-US" dirty="0"/>
              <a:t>: A distribution of statistics from the sample. For example, a sampling distribution may have the means from many samples on age, group mean differences, correlation coefficients, etc. The sampling distribution is a fundamental part of most statistical (parametric) tests. Non-parametric tests have fewer assumptions but use similar concepts.</a:t>
            </a:r>
          </a:p>
          <a:p>
            <a:r>
              <a:rPr lang="en-US" dirty="0">
                <a:solidFill>
                  <a:srgbClr val="00B0F0"/>
                </a:solidFill>
              </a:rPr>
              <a:t>Sampling error</a:t>
            </a:r>
            <a:r>
              <a:rPr lang="en-US" dirty="0"/>
              <a:t>: The dispersion (spread) of the sampling distribution.</a:t>
            </a:r>
          </a:p>
          <a:p>
            <a:r>
              <a:rPr lang="en-US" dirty="0">
                <a:solidFill>
                  <a:srgbClr val="00B0F0"/>
                </a:solidFill>
              </a:rPr>
              <a:t>Standard error of the mean</a:t>
            </a:r>
            <a:r>
              <a:rPr lang="en-US" dirty="0"/>
              <a:t>: The standard deviation of the sampling error. A small standard error tells us that the sample statistic is a reliable estimate of the corresponding population mean because the parameter is always close to the sample statistics by default. </a:t>
            </a:r>
          </a:p>
          <a:p>
            <a:r>
              <a:rPr lang="en-US" dirty="0">
                <a:solidFill>
                  <a:srgbClr val="00B0F0"/>
                </a:solidFill>
              </a:rPr>
              <a:t>Confidence interval</a:t>
            </a:r>
            <a:r>
              <a:rPr lang="en-US" dirty="0"/>
              <a:t>: A range of the sampling distribution that a population parameter falls within, given a specified confidence level (e.g., 95%) .</a:t>
            </a:r>
          </a:p>
        </p:txBody>
      </p:sp>
    </p:spTree>
    <p:extLst>
      <p:ext uri="{BB962C8B-B14F-4D97-AF65-F5344CB8AC3E}">
        <p14:creationId xmlns:p14="http://schemas.microsoft.com/office/powerpoint/2010/main" val="350788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D5DB-4707-4DD4-9D55-43A1B62BD858}"/>
              </a:ext>
            </a:extLst>
          </p:cNvPr>
          <p:cNvSpPr>
            <a:spLocks noGrp="1"/>
          </p:cNvSpPr>
          <p:nvPr>
            <p:ph type="title"/>
          </p:nvPr>
        </p:nvSpPr>
        <p:spPr/>
        <p:txBody>
          <a:bodyPr/>
          <a:lstStyle/>
          <a:p>
            <a:r>
              <a:rPr lang="en-US" dirty="0"/>
              <a:t>Inferences</a:t>
            </a:r>
          </a:p>
        </p:txBody>
      </p:sp>
      <p:sp>
        <p:nvSpPr>
          <p:cNvPr id="3" name="Content Placeholder 2">
            <a:extLst>
              <a:ext uri="{FF2B5EF4-FFF2-40B4-BE49-F238E27FC236}">
                <a16:creationId xmlns:a16="http://schemas.microsoft.com/office/drawing/2014/main" id="{4F479E0A-8439-4B85-9A55-0E7BBCD9A4AF}"/>
              </a:ext>
            </a:extLst>
          </p:cNvPr>
          <p:cNvSpPr>
            <a:spLocks noGrp="1"/>
          </p:cNvSpPr>
          <p:nvPr>
            <p:ph idx="1"/>
          </p:nvPr>
        </p:nvSpPr>
        <p:spPr>
          <a:xfrm>
            <a:off x="838199" y="1825624"/>
            <a:ext cx="10579217" cy="5032375"/>
          </a:xfrm>
        </p:spPr>
        <p:txBody>
          <a:bodyPr>
            <a:normAutofit lnSpcReduction="10000"/>
          </a:bodyPr>
          <a:lstStyle/>
          <a:p>
            <a:r>
              <a:rPr lang="en-US" dirty="0"/>
              <a:t>We </a:t>
            </a:r>
            <a:r>
              <a:rPr lang="en-US" u="sng" dirty="0"/>
              <a:t>estimate</a:t>
            </a:r>
            <a:r>
              <a:rPr lang="en-US" dirty="0"/>
              <a:t> population parameters from our sample statistics.</a:t>
            </a:r>
          </a:p>
          <a:p>
            <a:r>
              <a:rPr lang="en-US" dirty="0"/>
              <a:t>Estimating the parameter is complex because it is rarely known so we measures it with a level of confidence (e.g., 95%).</a:t>
            </a:r>
          </a:p>
          <a:p>
            <a:r>
              <a:rPr lang="en-US" dirty="0"/>
              <a:t>These values are commonly referred to as a point estimate (mean or average) and confidence intervals (e.g., 95% confidence interval).</a:t>
            </a:r>
          </a:p>
          <a:p>
            <a:r>
              <a:rPr lang="en-US" dirty="0"/>
              <a:t>We use 95% because the tails can go to infinity. Intervals of 100 to 200 vs. 0 to 10,000. Intervals need to be helpful, 100% CIs are not.</a:t>
            </a:r>
          </a:p>
          <a:p>
            <a:r>
              <a:rPr lang="en-US" dirty="0"/>
              <a:t>The inverse of a confidence intervals is the p-value. For example, if we know the 95% confidence interval for LOS is 2 to 7 days but a competing medical system has a mean LOS of 12 days, we would know the difference between us and them is at least significant at p &lt; 0.05 level. </a:t>
            </a:r>
            <a:r>
              <a:rPr lang="en-US" u="sng" dirty="0">
                <a:solidFill>
                  <a:srgbClr val="00B0F0"/>
                </a:solidFill>
              </a:rPr>
              <a:t>No math is needed when you know the 95% CI (or graph it)</a:t>
            </a:r>
            <a:r>
              <a:rPr lang="en-US" dirty="0"/>
              <a:t>.</a:t>
            </a:r>
          </a:p>
        </p:txBody>
      </p:sp>
    </p:spTree>
    <p:extLst>
      <p:ext uri="{BB962C8B-B14F-4D97-AF65-F5344CB8AC3E}">
        <p14:creationId xmlns:p14="http://schemas.microsoft.com/office/powerpoint/2010/main" val="408264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F9EB-D44A-470C-9C88-8105F32EC828}"/>
              </a:ext>
            </a:extLst>
          </p:cNvPr>
          <p:cNvSpPr>
            <a:spLocks noGrp="1"/>
          </p:cNvSpPr>
          <p:nvPr>
            <p:ph type="title"/>
          </p:nvPr>
        </p:nvSpPr>
        <p:spPr/>
        <p:txBody>
          <a:bodyPr/>
          <a:lstStyle/>
          <a:p>
            <a:r>
              <a:rPr lang="en-US" dirty="0"/>
              <a:t>95% Confidence Interval: Birthweight</a:t>
            </a:r>
          </a:p>
        </p:txBody>
      </p:sp>
      <p:pic>
        <p:nvPicPr>
          <p:cNvPr id="4" name="Picture 3">
            <a:extLst>
              <a:ext uri="{FF2B5EF4-FFF2-40B4-BE49-F238E27FC236}">
                <a16:creationId xmlns:a16="http://schemas.microsoft.com/office/drawing/2014/main" id="{B4BDE350-749C-A331-967E-896123152859}"/>
              </a:ext>
            </a:extLst>
          </p:cNvPr>
          <p:cNvPicPr>
            <a:picLocks noChangeAspect="1"/>
          </p:cNvPicPr>
          <p:nvPr/>
        </p:nvPicPr>
        <p:blipFill>
          <a:blip r:embed="rId2"/>
          <a:stretch>
            <a:fillRect/>
          </a:stretch>
        </p:blipFill>
        <p:spPr>
          <a:xfrm>
            <a:off x="2005011" y="1553547"/>
            <a:ext cx="8181975" cy="2743200"/>
          </a:xfrm>
          <a:prstGeom prst="rect">
            <a:avLst/>
          </a:prstGeom>
        </p:spPr>
      </p:pic>
      <p:pic>
        <p:nvPicPr>
          <p:cNvPr id="6" name="Picture 5">
            <a:extLst>
              <a:ext uri="{FF2B5EF4-FFF2-40B4-BE49-F238E27FC236}">
                <a16:creationId xmlns:a16="http://schemas.microsoft.com/office/drawing/2014/main" id="{E8214BA9-7AEB-0A74-30E4-9E928C52B6CC}"/>
              </a:ext>
            </a:extLst>
          </p:cNvPr>
          <p:cNvPicPr>
            <a:picLocks noChangeAspect="1"/>
          </p:cNvPicPr>
          <p:nvPr/>
        </p:nvPicPr>
        <p:blipFill>
          <a:blip r:embed="rId3"/>
          <a:stretch>
            <a:fillRect/>
          </a:stretch>
        </p:blipFill>
        <p:spPr>
          <a:xfrm>
            <a:off x="3255563" y="4613001"/>
            <a:ext cx="5680873" cy="1893624"/>
          </a:xfrm>
          <a:prstGeom prst="rect">
            <a:avLst/>
          </a:prstGeom>
        </p:spPr>
      </p:pic>
      <p:sp>
        <p:nvSpPr>
          <p:cNvPr id="7" name="Oval 6">
            <a:extLst>
              <a:ext uri="{FF2B5EF4-FFF2-40B4-BE49-F238E27FC236}">
                <a16:creationId xmlns:a16="http://schemas.microsoft.com/office/drawing/2014/main" id="{F8D8C1CD-79A4-3F18-0BD6-59F800B5ED21}"/>
              </a:ext>
            </a:extLst>
          </p:cNvPr>
          <p:cNvSpPr/>
          <p:nvPr/>
        </p:nvSpPr>
        <p:spPr>
          <a:xfrm>
            <a:off x="3255563" y="4543149"/>
            <a:ext cx="831245" cy="5233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E982F6-EA99-D3F6-0D1A-E4315C3456E4}"/>
              </a:ext>
            </a:extLst>
          </p:cNvPr>
          <p:cNvSpPr/>
          <p:nvPr/>
        </p:nvSpPr>
        <p:spPr>
          <a:xfrm>
            <a:off x="6962927" y="5684594"/>
            <a:ext cx="1406633" cy="5233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06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844A05-2629-A611-915D-A6286781C077}"/>
              </a:ext>
            </a:extLst>
          </p:cNvPr>
          <p:cNvSpPr>
            <a:spLocks noGrp="1"/>
          </p:cNvSpPr>
          <p:nvPr>
            <p:ph type="title"/>
          </p:nvPr>
        </p:nvSpPr>
        <p:spPr>
          <a:xfrm>
            <a:off x="1043631" y="809898"/>
            <a:ext cx="10173010" cy="1554480"/>
          </a:xfrm>
        </p:spPr>
        <p:txBody>
          <a:bodyPr anchor="ctr">
            <a:normAutofit/>
          </a:bodyPr>
          <a:lstStyle/>
          <a:p>
            <a:r>
              <a:rPr lang="en-US" sz="2800" dirty="0">
                <a:solidFill>
                  <a:srgbClr val="000000"/>
                </a:solidFill>
                <a:latin typeface="Aptos" panose="020B0004020202020204" pitchFamily="34" charset="0"/>
                <a:ea typeface="Calibri" panose="020F0502020204030204" pitchFamily="34" charset="0"/>
              </a:rPr>
              <a:t>Confidence intervals and statistical significance</a:t>
            </a: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6D6544-DF70-A2B7-CB7A-7666ABE9B6C8}"/>
              </a:ext>
            </a:extLst>
          </p:cNvPr>
          <p:cNvGraphicFramePr>
            <a:graphicFrameLocks noGrp="1"/>
          </p:cNvGraphicFramePr>
          <p:nvPr>
            <p:ph idx="1"/>
            <p:extLst>
              <p:ext uri="{D42A27DB-BD31-4B8C-83A1-F6EECF244321}">
                <p14:modId xmlns:p14="http://schemas.microsoft.com/office/powerpoint/2010/main" val="1920006836"/>
              </p:ext>
            </p:extLst>
          </p:nvPr>
        </p:nvGraphicFramePr>
        <p:xfrm>
          <a:off x="904602" y="2852257"/>
          <a:ext cx="10378440" cy="3375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6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DDB7-EAF2-3D1E-0463-C21D254A1289}"/>
              </a:ext>
            </a:extLst>
          </p:cNvPr>
          <p:cNvSpPr>
            <a:spLocks noGrp="1"/>
          </p:cNvSpPr>
          <p:nvPr>
            <p:ph type="title"/>
          </p:nvPr>
        </p:nvSpPr>
        <p:spPr/>
        <p:txBody>
          <a:bodyPr/>
          <a:lstStyle/>
          <a:p>
            <a:r>
              <a:rPr lang="en-US" dirty="0"/>
              <a:t>95% Confidence Interval: Birthweight</a:t>
            </a:r>
          </a:p>
        </p:txBody>
      </p:sp>
      <p:pic>
        <p:nvPicPr>
          <p:cNvPr id="6" name="Picture 5">
            <a:extLst>
              <a:ext uri="{FF2B5EF4-FFF2-40B4-BE49-F238E27FC236}">
                <a16:creationId xmlns:a16="http://schemas.microsoft.com/office/drawing/2014/main" id="{B7CA3215-E72B-BCD7-91BC-D09DD727D59E}"/>
              </a:ext>
            </a:extLst>
          </p:cNvPr>
          <p:cNvPicPr>
            <a:picLocks noChangeAspect="1"/>
          </p:cNvPicPr>
          <p:nvPr/>
        </p:nvPicPr>
        <p:blipFill>
          <a:blip r:embed="rId2"/>
          <a:stretch>
            <a:fillRect/>
          </a:stretch>
        </p:blipFill>
        <p:spPr>
          <a:xfrm>
            <a:off x="838200" y="2122422"/>
            <a:ext cx="4419600" cy="3228975"/>
          </a:xfrm>
          <a:prstGeom prst="rect">
            <a:avLst/>
          </a:prstGeom>
        </p:spPr>
      </p:pic>
      <p:pic>
        <p:nvPicPr>
          <p:cNvPr id="8" name="Picture 7">
            <a:extLst>
              <a:ext uri="{FF2B5EF4-FFF2-40B4-BE49-F238E27FC236}">
                <a16:creationId xmlns:a16="http://schemas.microsoft.com/office/drawing/2014/main" id="{76027D22-1DC2-E293-9181-BB8C2D4B605A}"/>
              </a:ext>
            </a:extLst>
          </p:cNvPr>
          <p:cNvPicPr>
            <a:picLocks noChangeAspect="1"/>
          </p:cNvPicPr>
          <p:nvPr/>
        </p:nvPicPr>
        <p:blipFill>
          <a:blip r:embed="rId3"/>
          <a:stretch>
            <a:fillRect/>
          </a:stretch>
        </p:blipFill>
        <p:spPr>
          <a:xfrm>
            <a:off x="6972300" y="1991793"/>
            <a:ext cx="4381500" cy="3228975"/>
          </a:xfrm>
          <a:prstGeom prst="rect">
            <a:avLst/>
          </a:prstGeom>
        </p:spPr>
      </p:pic>
      <p:sp>
        <p:nvSpPr>
          <p:cNvPr id="9" name="TextBox 8">
            <a:extLst>
              <a:ext uri="{FF2B5EF4-FFF2-40B4-BE49-F238E27FC236}">
                <a16:creationId xmlns:a16="http://schemas.microsoft.com/office/drawing/2014/main" id="{1A438B6F-C70E-3CBA-8FA3-9B1AC912D8C5}"/>
              </a:ext>
            </a:extLst>
          </p:cNvPr>
          <p:cNvSpPr txBox="1"/>
          <p:nvPr/>
        </p:nvSpPr>
        <p:spPr>
          <a:xfrm>
            <a:off x="6972300" y="5377273"/>
            <a:ext cx="4219663" cy="1384995"/>
          </a:xfrm>
          <a:prstGeom prst="rect">
            <a:avLst/>
          </a:prstGeom>
          <a:noFill/>
        </p:spPr>
        <p:txBody>
          <a:bodyPr wrap="square" rtlCol="0">
            <a:spAutoFit/>
          </a:bodyPr>
          <a:lstStyle/>
          <a:p>
            <a:r>
              <a:rPr lang="en-US" sz="2800" dirty="0">
                <a:highlight>
                  <a:srgbClr val="FFFF00"/>
                </a:highlight>
              </a:rPr>
              <a:t>Click on “Statistics” to specify the confidence level or accept the default 95%.</a:t>
            </a:r>
          </a:p>
        </p:txBody>
      </p:sp>
      <p:cxnSp>
        <p:nvCxnSpPr>
          <p:cNvPr id="11" name="Straight Arrow Connector 10">
            <a:extLst>
              <a:ext uri="{FF2B5EF4-FFF2-40B4-BE49-F238E27FC236}">
                <a16:creationId xmlns:a16="http://schemas.microsoft.com/office/drawing/2014/main" id="{8F5359FB-32B2-6752-6C7D-9136C09F3323}"/>
              </a:ext>
            </a:extLst>
          </p:cNvPr>
          <p:cNvCxnSpPr/>
          <p:nvPr/>
        </p:nvCxnSpPr>
        <p:spPr>
          <a:xfrm flipV="1">
            <a:off x="10813409" y="2684477"/>
            <a:ext cx="310393" cy="2896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6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13AE-3380-D722-6FDA-8053A1AD624E}"/>
              </a:ext>
            </a:extLst>
          </p:cNvPr>
          <p:cNvSpPr>
            <a:spLocks noGrp="1"/>
          </p:cNvSpPr>
          <p:nvPr>
            <p:ph type="title"/>
          </p:nvPr>
        </p:nvSpPr>
        <p:spPr/>
        <p:txBody>
          <a:bodyPr/>
          <a:lstStyle/>
          <a:p>
            <a:r>
              <a:rPr lang="en-US" dirty="0"/>
              <a:t>95% Confidence Interval: Birthweight</a:t>
            </a:r>
          </a:p>
        </p:txBody>
      </p:sp>
      <p:pic>
        <p:nvPicPr>
          <p:cNvPr id="4" name="Picture 3">
            <a:extLst>
              <a:ext uri="{FF2B5EF4-FFF2-40B4-BE49-F238E27FC236}">
                <a16:creationId xmlns:a16="http://schemas.microsoft.com/office/drawing/2014/main" id="{C0E6C4FE-2F8A-CA58-DE28-23CB210F0E49}"/>
              </a:ext>
            </a:extLst>
          </p:cNvPr>
          <p:cNvPicPr>
            <a:picLocks noChangeAspect="1"/>
          </p:cNvPicPr>
          <p:nvPr/>
        </p:nvPicPr>
        <p:blipFill>
          <a:blip r:embed="rId2"/>
          <a:stretch>
            <a:fillRect/>
          </a:stretch>
        </p:blipFill>
        <p:spPr>
          <a:xfrm>
            <a:off x="2715208" y="1778026"/>
            <a:ext cx="6761584" cy="4986668"/>
          </a:xfrm>
          <a:prstGeom prst="rect">
            <a:avLst/>
          </a:prstGeom>
        </p:spPr>
      </p:pic>
      <p:sp>
        <p:nvSpPr>
          <p:cNvPr id="5" name="Oval 4">
            <a:extLst>
              <a:ext uri="{FF2B5EF4-FFF2-40B4-BE49-F238E27FC236}">
                <a16:creationId xmlns:a16="http://schemas.microsoft.com/office/drawing/2014/main" id="{5B6705AE-A37D-764E-94FB-5DF8F45C85D5}"/>
              </a:ext>
            </a:extLst>
          </p:cNvPr>
          <p:cNvSpPr/>
          <p:nvPr/>
        </p:nvSpPr>
        <p:spPr>
          <a:xfrm>
            <a:off x="7055206" y="2823948"/>
            <a:ext cx="1406633" cy="605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1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5F199-F8EB-4857-A055-4D8EE17BF135}"/>
              </a:ext>
            </a:extLst>
          </p:cNvPr>
          <p:cNvSpPr>
            <a:spLocks noGrp="1"/>
          </p:cNvSpPr>
          <p:nvPr>
            <p:ph type="title"/>
          </p:nvPr>
        </p:nvSpPr>
        <p:spPr>
          <a:xfrm>
            <a:off x="640080" y="325369"/>
            <a:ext cx="4368602" cy="1956841"/>
          </a:xfrm>
        </p:spPr>
        <p:txBody>
          <a:bodyPr anchor="b">
            <a:normAutofit/>
          </a:bodyPr>
          <a:lstStyle/>
          <a:p>
            <a:r>
              <a:rPr lang="en-US" sz="5400"/>
              <a:t>Purpose of statistics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32E27A-AD60-4D92-B1DA-2DBD61BA8EE2}"/>
              </a:ext>
            </a:extLst>
          </p:cNvPr>
          <p:cNvSpPr>
            <a:spLocks noGrp="1"/>
          </p:cNvSpPr>
          <p:nvPr>
            <p:ph idx="1"/>
          </p:nvPr>
        </p:nvSpPr>
        <p:spPr>
          <a:xfrm>
            <a:off x="640080" y="2872899"/>
            <a:ext cx="4243589" cy="3320668"/>
          </a:xfrm>
        </p:spPr>
        <p:txBody>
          <a:bodyPr>
            <a:normAutofit/>
          </a:bodyPr>
          <a:lstStyle/>
          <a:p>
            <a:pPr marL="514350" indent="-514350">
              <a:buFont typeface="+mj-lt"/>
              <a:buAutoNum type="arabicPeriod"/>
            </a:pPr>
            <a:r>
              <a:rPr lang="en-US" sz="2200" u="sng" dirty="0"/>
              <a:t>Description</a:t>
            </a:r>
            <a:r>
              <a:rPr lang="en-US" sz="2200" dirty="0"/>
              <a:t> of the population or sample.</a:t>
            </a:r>
          </a:p>
          <a:p>
            <a:pPr marL="514350" indent="-514350">
              <a:buFont typeface="+mj-lt"/>
              <a:buAutoNum type="arabicPeriod"/>
            </a:pPr>
            <a:r>
              <a:rPr lang="en-US" sz="2200" u="sng" dirty="0"/>
              <a:t>Inferences</a:t>
            </a:r>
            <a:r>
              <a:rPr lang="en-US" sz="2200" dirty="0"/>
              <a:t> from the sample to the population.</a:t>
            </a:r>
          </a:p>
          <a:p>
            <a:r>
              <a:rPr lang="en-US" sz="2200" dirty="0"/>
              <a:t>Values that refer to the </a:t>
            </a:r>
            <a:r>
              <a:rPr lang="en-US" sz="2200" i="1" dirty="0"/>
              <a:t>sample</a:t>
            </a:r>
            <a:r>
              <a:rPr lang="en-US" sz="2200" dirty="0"/>
              <a:t> are called </a:t>
            </a:r>
            <a:r>
              <a:rPr lang="en-US" sz="2200" i="1" dirty="0"/>
              <a:t>statistics.</a:t>
            </a:r>
          </a:p>
          <a:p>
            <a:r>
              <a:rPr lang="en-US" sz="2200" dirty="0"/>
              <a:t>Values that refer to the </a:t>
            </a:r>
            <a:r>
              <a:rPr lang="en-US" sz="2200" i="1" dirty="0"/>
              <a:t>population</a:t>
            </a:r>
            <a:r>
              <a:rPr lang="en-US" sz="2200" dirty="0"/>
              <a:t> are called </a:t>
            </a:r>
            <a:r>
              <a:rPr lang="en-US" sz="2200" i="1" dirty="0"/>
              <a:t>parameters.</a:t>
            </a:r>
          </a:p>
        </p:txBody>
      </p:sp>
      <p:pic>
        <p:nvPicPr>
          <p:cNvPr id="5" name="Picture 4" descr="Graph on document with pen">
            <a:extLst>
              <a:ext uri="{FF2B5EF4-FFF2-40B4-BE49-F238E27FC236}">
                <a16:creationId xmlns:a16="http://schemas.microsoft.com/office/drawing/2014/main" id="{D902067F-B8E7-36C7-D6D5-CB0891E210A5}"/>
              </a:ext>
            </a:extLst>
          </p:cNvPr>
          <p:cNvPicPr>
            <a:picLocks noChangeAspect="1"/>
          </p:cNvPicPr>
          <p:nvPr/>
        </p:nvPicPr>
        <p:blipFill rotWithShape="1">
          <a:blip r:embed="rId2"/>
          <a:srcRect l="23385" r="96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7646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5" y="685800"/>
            <a:ext cx="108009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6FB69-BAFA-4878-A95C-C0CF8770A14F}"/>
              </a:ext>
            </a:extLst>
          </p:cNvPr>
          <p:cNvSpPr>
            <a:spLocks noGrp="1"/>
          </p:cNvSpPr>
          <p:nvPr>
            <p:ph type="title"/>
          </p:nvPr>
        </p:nvSpPr>
        <p:spPr>
          <a:xfrm>
            <a:off x="1449572" y="1036674"/>
            <a:ext cx="9292856" cy="1371600"/>
          </a:xfrm>
        </p:spPr>
        <p:txBody>
          <a:bodyPr vert="horz" lIns="91440" tIns="45720" rIns="91440" bIns="45720" rtlCol="0" anchor="ctr">
            <a:normAutofit/>
          </a:bodyPr>
          <a:lstStyle/>
          <a:p>
            <a:pPr algn="ctr"/>
            <a:r>
              <a:rPr lang="en-US" sz="3200" kern="1200" dirty="0">
                <a:solidFill>
                  <a:schemeClr val="tx1">
                    <a:lumMod val="65000"/>
                    <a:lumOff val="35000"/>
                  </a:schemeClr>
                </a:solidFill>
                <a:effectLst/>
                <a:latin typeface="+mj-lt"/>
                <a:ea typeface="+mj-ea"/>
                <a:cs typeface="+mj-cs"/>
              </a:rPr>
              <a:t>Different reasons for making inferences</a:t>
            </a:r>
            <a:endParaRPr lang="en-US" sz="3200" kern="1200" dirty="0">
              <a:solidFill>
                <a:schemeClr val="tx1">
                  <a:lumMod val="65000"/>
                  <a:lumOff val="35000"/>
                </a:schemeClr>
              </a:solidFill>
              <a:latin typeface="+mj-lt"/>
              <a:ea typeface="+mj-ea"/>
              <a:cs typeface="+mj-cs"/>
            </a:endParaRPr>
          </a:p>
        </p:txBody>
      </p:sp>
      <p:sp>
        <p:nvSpPr>
          <p:cNvPr id="3" name="Text Placeholder 2">
            <a:extLst>
              <a:ext uri="{FF2B5EF4-FFF2-40B4-BE49-F238E27FC236}">
                <a16:creationId xmlns:a16="http://schemas.microsoft.com/office/drawing/2014/main" id="{80A8A532-D7D6-4DD7-8E41-184D524194AA}"/>
              </a:ext>
            </a:extLst>
          </p:cNvPr>
          <p:cNvSpPr>
            <a:spLocks/>
          </p:cNvSpPr>
          <p:nvPr/>
        </p:nvSpPr>
        <p:spPr>
          <a:xfrm>
            <a:off x="2835115" y="2716620"/>
            <a:ext cx="3040315" cy="485664"/>
          </a:xfrm>
          <a:prstGeom prst="rect">
            <a:avLst/>
          </a:prstGeom>
        </p:spPr>
        <p:txBody>
          <a:bodyPr/>
          <a:lstStyle/>
          <a:p>
            <a:pPr defTabSz="530352">
              <a:spcAft>
                <a:spcPts val="600"/>
              </a:spcAft>
            </a:pPr>
            <a:r>
              <a:rPr lang="en-US" sz="2400" kern="1200" dirty="0">
                <a:solidFill>
                  <a:schemeClr val="tx1"/>
                </a:solidFill>
                <a:latin typeface="+mn-lt"/>
                <a:ea typeface="+mn-ea"/>
                <a:cs typeface="+mn-cs"/>
              </a:rPr>
              <a:t>Reasons</a:t>
            </a:r>
            <a:endParaRPr lang="en-US" sz="2400" dirty="0"/>
          </a:p>
        </p:txBody>
      </p:sp>
      <p:sp>
        <p:nvSpPr>
          <p:cNvPr id="4" name="Content Placeholder 3">
            <a:extLst>
              <a:ext uri="{FF2B5EF4-FFF2-40B4-BE49-F238E27FC236}">
                <a16:creationId xmlns:a16="http://schemas.microsoft.com/office/drawing/2014/main" id="{849C79C0-8CB6-4261-AEDB-F0A2F8FC7648}"/>
              </a:ext>
            </a:extLst>
          </p:cNvPr>
          <p:cNvSpPr>
            <a:spLocks/>
          </p:cNvSpPr>
          <p:nvPr/>
        </p:nvSpPr>
        <p:spPr>
          <a:xfrm>
            <a:off x="1630238" y="3202284"/>
            <a:ext cx="4245194" cy="2871344"/>
          </a:xfrm>
          <a:prstGeom prst="rect">
            <a:avLst/>
          </a:prstGeom>
        </p:spPr>
        <p:txBody>
          <a:bodyPr>
            <a:normAutofit lnSpcReduction="10000"/>
          </a:bodyPr>
          <a:lstStyle/>
          <a:p>
            <a:pPr marL="298323" indent="-298323" defTabSz="530352">
              <a:spcAft>
                <a:spcPts val="600"/>
              </a:spcAft>
              <a:buFont typeface="+mj-lt"/>
              <a:buAutoNum type="arabicPeriod"/>
            </a:pPr>
            <a:r>
              <a:rPr lang="en-US" sz="2000" kern="1200" dirty="0">
                <a:solidFill>
                  <a:schemeClr val="tx1"/>
                </a:solidFill>
                <a:latin typeface="+mn-lt"/>
                <a:ea typeface="+mn-ea"/>
                <a:cs typeface="+mn-cs"/>
              </a:rPr>
              <a:t>Generalize my sample results to the bigger population.</a:t>
            </a:r>
          </a:p>
          <a:p>
            <a:pPr marL="298323" indent="-298323" defTabSz="530352">
              <a:spcAft>
                <a:spcPts val="600"/>
              </a:spcAft>
              <a:buFont typeface="+mj-lt"/>
              <a:buAutoNum type="arabicPeriod"/>
            </a:pPr>
            <a:r>
              <a:rPr lang="en-US" sz="2000" kern="1200" dirty="0">
                <a:solidFill>
                  <a:schemeClr val="tx1"/>
                </a:solidFill>
                <a:latin typeface="+mn-lt"/>
                <a:ea typeface="+mn-ea"/>
                <a:cs typeface="+mn-cs"/>
              </a:rPr>
              <a:t>Check to see if 2 groups have significantly different rates.</a:t>
            </a:r>
          </a:p>
          <a:p>
            <a:pPr marL="298323" indent="-298323" defTabSz="530352">
              <a:spcAft>
                <a:spcPts val="600"/>
              </a:spcAft>
              <a:buFont typeface="+mj-lt"/>
              <a:buAutoNum type="arabicPeriod"/>
            </a:pPr>
            <a:r>
              <a:rPr lang="en-US" sz="2000" kern="1200" dirty="0">
                <a:solidFill>
                  <a:schemeClr val="tx1"/>
                </a:solidFill>
                <a:latin typeface="+mn-lt"/>
                <a:ea typeface="+mn-ea"/>
                <a:cs typeface="+mn-cs"/>
              </a:rPr>
              <a:t>The standard deviation (SD) of the age of the heart clinic patients I treat is 15 years. Therefore, about 95% of my sample (2 SDs) is aged 30 to 90.</a:t>
            </a:r>
            <a:endParaRPr lang="en-US" sz="2000" dirty="0"/>
          </a:p>
        </p:txBody>
      </p:sp>
      <p:sp>
        <p:nvSpPr>
          <p:cNvPr id="5" name="Text Placeholder 4">
            <a:extLst>
              <a:ext uri="{FF2B5EF4-FFF2-40B4-BE49-F238E27FC236}">
                <a16:creationId xmlns:a16="http://schemas.microsoft.com/office/drawing/2014/main" id="{5417F050-F38E-4972-AD38-498FF923BF45}"/>
              </a:ext>
            </a:extLst>
          </p:cNvPr>
          <p:cNvSpPr>
            <a:spLocks/>
          </p:cNvSpPr>
          <p:nvPr/>
        </p:nvSpPr>
        <p:spPr>
          <a:xfrm>
            <a:off x="5978365" y="2716620"/>
            <a:ext cx="3055288" cy="485664"/>
          </a:xfrm>
          <a:prstGeom prst="rect">
            <a:avLst/>
          </a:prstGeom>
        </p:spPr>
        <p:txBody>
          <a:bodyPr/>
          <a:lstStyle/>
          <a:p>
            <a:pPr defTabSz="530352">
              <a:spcAft>
                <a:spcPts val="600"/>
              </a:spcAft>
            </a:pPr>
            <a:r>
              <a:rPr lang="en-US" sz="2400" kern="1200" dirty="0">
                <a:solidFill>
                  <a:schemeClr val="tx1"/>
                </a:solidFill>
                <a:latin typeface="+mn-lt"/>
                <a:ea typeface="+mn-ea"/>
                <a:cs typeface="+mn-cs"/>
              </a:rPr>
              <a:t>Examples</a:t>
            </a:r>
            <a:endParaRPr lang="en-US" sz="2400" dirty="0"/>
          </a:p>
        </p:txBody>
      </p:sp>
      <p:sp>
        <p:nvSpPr>
          <p:cNvPr id="6" name="Content Placeholder 5">
            <a:extLst>
              <a:ext uri="{FF2B5EF4-FFF2-40B4-BE49-F238E27FC236}">
                <a16:creationId xmlns:a16="http://schemas.microsoft.com/office/drawing/2014/main" id="{4986BC40-A120-4BC9-9E59-E8C50ED97AA0}"/>
              </a:ext>
            </a:extLst>
          </p:cNvPr>
          <p:cNvSpPr>
            <a:spLocks/>
          </p:cNvSpPr>
          <p:nvPr/>
        </p:nvSpPr>
        <p:spPr>
          <a:xfrm>
            <a:off x="5933448" y="3202283"/>
            <a:ext cx="4245193" cy="2871345"/>
          </a:xfrm>
          <a:prstGeom prst="rect">
            <a:avLst/>
          </a:prstGeom>
        </p:spPr>
        <p:txBody>
          <a:bodyPr>
            <a:normAutofit fontScale="92500" lnSpcReduction="20000"/>
          </a:bodyPr>
          <a:lstStyle/>
          <a:p>
            <a:pPr marL="298323" indent="-298323" defTabSz="530352">
              <a:spcAft>
                <a:spcPts val="600"/>
              </a:spcAft>
              <a:buFont typeface="+mj-lt"/>
              <a:buAutoNum type="arabicPeriod"/>
            </a:pPr>
            <a:r>
              <a:rPr lang="en-US" sz="2000" kern="1200" dirty="0">
                <a:solidFill>
                  <a:schemeClr val="tx1"/>
                </a:solidFill>
                <a:latin typeface="+mn-lt"/>
                <a:ea typeface="+mn-ea"/>
                <a:cs typeface="+mn-cs"/>
              </a:rPr>
              <a:t>Calculate the average LOS of patients in my hospital to </a:t>
            </a:r>
            <a:r>
              <a:rPr lang="en-US" sz="2000" u="sng" kern="1200" dirty="0">
                <a:solidFill>
                  <a:schemeClr val="tx1"/>
                </a:solidFill>
                <a:latin typeface="+mn-lt"/>
                <a:ea typeface="+mn-ea"/>
                <a:cs typeface="+mn-cs"/>
              </a:rPr>
              <a:t>estimate</a:t>
            </a:r>
            <a:r>
              <a:rPr lang="en-US" sz="2000" kern="1200" dirty="0">
                <a:solidFill>
                  <a:schemeClr val="tx1"/>
                </a:solidFill>
                <a:latin typeface="+mn-lt"/>
                <a:ea typeface="+mn-ea"/>
                <a:cs typeface="+mn-cs"/>
              </a:rPr>
              <a:t> it for the entire multi-center system.</a:t>
            </a:r>
          </a:p>
          <a:p>
            <a:pPr marL="298323" indent="-298323" defTabSz="530352">
              <a:spcAft>
                <a:spcPts val="600"/>
              </a:spcAft>
              <a:buFont typeface="+mj-lt"/>
              <a:buAutoNum type="arabicPeriod"/>
            </a:pPr>
            <a:r>
              <a:rPr lang="en-US" sz="2000" kern="1200" dirty="0">
                <a:solidFill>
                  <a:schemeClr val="tx1"/>
                </a:solidFill>
                <a:latin typeface="+mn-lt"/>
                <a:ea typeface="+mn-ea"/>
                <a:cs typeface="+mn-cs"/>
              </a:rPr>
              <a:t>The intervention program reduced CHF deaths 20%. Is it significant?</a:t>
            </a:r>
          </a:p>
          <a:p>
            <a:pPr marL="298323" indent="-298323" defTabSz="530352">
              <a:spcAft>
                <a:spcPts val="600"/>
              </a:spcAft>
              <a:buFont typeface="+mj-lt"/>
              <a:buAutoNum type="arabicPeriod"/>
            </a:pPr>
            <a:r>
              <a:rPr lang="en-US" sz="2000" kern="1200" dirty="0">
                <a:solidFill>
                  <a:schemeClr val="tx1"/>
                </a:solidFill>
                <a:latin typeface="+mn-lt"/>
                <a:ea typeface="+mn-ea"/>
                <a:cs typeface="+mn-cs"/>
              </a:rPr>
              <a:t>We are 95% confident the average age of CA clinic patients is between 59 and 71. If we sample 100 groups of patients, we expect to see average ages of 59 - 71 in about 95 of the 100 groups. </a:t>
            </a:r>
          </a:p>
          <a:p>
            <a:pPr marL="298323" indent="-298323" defTabSz="530352">
              <a:spcAft>
                <a:spcPts val="600"/>
              </a:spcAft>
              <a:buFont typeface="+mj-lt"/>
              <a:buAutoNum type="arabicPeriod"/>
            </a:pPr>
            <a:endParaRPr lang="en-US" sz="1044" kern="1200" dirty="0">
              <a:solidFill>
                <a:schemeClr val="tx1"/>
              </a:solidFill>
              <a:latin typeface="+mn-lt"/>
              <a:ea typeface="+mn-ea"/>
              <a:cs typeface="+mn-cs"/>
            </a:endParaRPr>
          </a:p>
          <a:p>
            <a:pPr>
              <a:spcAft>
                <a:spcPts val="600"/>
              </a:spcAft>
            </a:pPr>
            <a:endParaRPr lang="en-US" dirty="0"/>
          </a:p>
        </p:txBody>
      </p:sp>
    </p:spTree>
    <p:extLst>
      <p:ext uri="{BB962C8B-B14F-4D97-AF65-F5344CB8AC3E}">
        <p14:creationId xmlns:p14="http://schemas.microsoft.com/office/powerpoint/2010/main" val="420370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0687-6841-4046-B587-C0E8412E8836}"/>
              </a:ext>
            </a:extLst>
          </p:cNvPr>
          <p:cNvSpPr>
            <a:spLocks noGrp="1"/>
          </p:cNvSpPr>
          <p:nvPr>
            <p:ph type="title"/>
          </p:nvPr>
        </p:nvSpPr>
        <p:spPr/>
        <p:txBody>
          <a:bodyPr/>
          <a:lstStyle/>
          <a:p>
            <a:r>
              <a:rPr lang="en-US" dirty="0"/>
              <a:t>Different types of distributions</a:t>
            </a:r>
          </a:p>
        </p:txBody>
      </p:sp>
      <p:pic>
        <p:nvPicPr>
          <p:cNvPr id="5" name="Content Placeholder 4">
            <a:extLst>
              <a:ext uri="{FF2B5EF4-FFF2-40B4-BE49-F238E27FC236}">
                <a16:creationId xmlns:a16="http://schemas.microsoft.com/office/drawing/2014/main" id="{11C45F64-D0AD-4837-B177-AD8BC91D4443}"/>
              </a:ext>
            </a:extLst>
          </p:cNvPr>
          <p:cNvPicPr>
            <a:picLocks noGrp="1" noChangeAspect="1"/>
          </p:cNvPicPr>
          <p:nvPr>
            <p:ph idx="1"/>
          </p:nvPr>
        </p:nvPicPr>
        <p:blipFill>
          <a:blip r:embed="rId2"/>
          <a:stretch>
            <a:fillRect/>
          </a:stretch>
        </p:blipFill>
        <p:spPr>
          <a:xfrm>
            <a:off x="2103453" y="1763480"/>
            <a:ext cx="7985094" cy="5032375"/>
          </a:xfrm>
        </p:spPr>
      </p:pic>
      <p:sp>
        <p:nvSpPr>
          <p:cNvPr id="6" name="TextBox 5">
            <a:extLst>
              <a:ext uri="{FF2B5EF4-FFF2-40B4-BE49-F238E27FC236}">
                <a16:creationId xmlns:a16="http://schemas.microsoft.com/office/drawing/2014/main" id="{DBAA5D0D-E810-47C5-9485-046AA440E93C}"/>
              </a:ext>
            </a:extLst>
          </p:cNvPr>
          <p:cNvSpPr txBox="1"/>
          <p:nvPr/>
        </p:nvSpPr>
        <p:spPr>
          <a:xfrm>
            <a:off x="64734" y="2690336"/>
            <a:ext cx="1906109" cy="1477328"/>
          </a:xfrm>
          <a:prstGeom prst="rect">
            <a:avLst/>
          </a:prstGeom>
          <a:noFill/>
        </p:spPr>
        <p:txBody>
          <a:bodyPr wrap="square" rtlCol="0">
            <a:spAutoFit/>
          </a:bodyPr>
          <a:lstStyle/>
          <a:p>
            <a:r>
              <a:rPr lang="en-US" dirty="0"/>
              <a:t>Though rarely known, we try to estimate the population distribution.</a:t>
            </a:r>
          </a:p>
        </p:txBody>
      </p:sp>
      <p:sp>
        <p:nvSpPr>
          <p:cNvPr id="9" name="TextBox 8">
            <a:extLst>
              <a:ext uri="{FF2B5EF4-FFF2-40B4-BE49-F238E27FC236}">
                <a16:creationId xmlns:a16="http://schemas.microsoft.com/office/drawing/2014/main" id="{99C0D745-6F1A-4828-AE22-D6F77DA260CC}"/>
              </a:ext>
            </a:extLst>
          </p:cNvPr>
          <p:cNvSpPr txBox="1"/>
          <p:nvPr/>
        </p:nvSpPr>
        <p:spPr>
          <a:xfrm>
            <a:off x="10088547" y="2802339"/>
            <a:ext cx="1906109" cy="2862322"/>
          </a:xfrm>
          <a:prstGeom prst="rect">
            <a:avLst/>
          </a:prstGeom>
          <a:noFill/>
        </p:spPr>
        <p:txBody>
          <a:bodyPr wrap="square" rtlCol="0">
            <a:spAutoFit/>
          </a:bodyPr>
          <a:lstStyle/>
          <a:p>
            <a:r>
              <a:rPr lang="en-US" dirty="0"/>
              <a:t>It is important to note that distributions of sample means represent many individuals (e.g., a value of 50 might represent the mean age of 100 patients).</a:t>
            </a:r>
          </a:p>
        </p:txBody>
      </p:sp>
      <p:sp>
        <p:nvSpPr>
          <p:cNvPr id="11" name="TextBox 10">
            <a:extLst>
              <a:ext uri="{FF2B5EF4-FFF2-40B4-BE49-F238E27FC236}">
                <a16:creationId xmlns:a16="http://schemas.microsoft.com/office/drawing/2014/main" id="{B4AF6EAC-F0CD-4FC5-BDED-C1C0522A82FA}"/>
              </a:ext>
            </a:extLst>
          </p:cNvPr>
          <p:cNvSpPr txBox="1"/>
          <p:nvPr/>
        </p:nvSpPr>
        <p:spPr>
          <a:xfrm>
            <a:off x="131039" y="4428648"/>
            <a:ext cx="1906109" cy="2031325"/>
          </a:xfrm>
          <a:prstGeom prst="rect">
            <a:avLst/>
          </a:prstGeom>
          <a:noFill/>
        </p:spPr>
        <p:txBody>
          <a:bodyPr wrap="square" rtlCol="0">
            <a:spAutoFit/>
          </a:bodyPr>
          <a:lstStyle/>
          <a:p>
            <a:r>
              <a:rPr lang="en-US" dirty="0"/>
              <a:t>We use </a:t>
            </a:r>
            <a:r>
              <a:rPr lang="en-US" dirty="0">
                <a:solidFill>
                  <a:srgbClr val="FF0000"/>
                </a:solidFill>
              </a:rPr>
              <a:t>formulas to calculate the distribution of sample means </a:t>
            </a:r>
            <a:r>
              <a:rPr lang="en-US" dirty="0"/>
              <a:t>(i.e., we generally don’t use multiple samples).</a:t>
            </a:r>
          </a:p>
        </p:txBody>
      </p:sp>
    </p:spTree>
    <p:extLst>
      <p:ext uri="{BB962C8B-B14F-4D97-AF65-F5344CB8AC3E}">
        <p14:creationId xmlns:p14="http://schemas.microsoft.com/office/powerpoint/2010/main" val="123539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0FFB-AF65-4267-A7BF-9A8E38208A16}"/>
              </a:ext>
            </a:extLst>
          </p:cNvPr>
          <p:cNvSpPr>
            <a:spLocks noGrp="1"/>
          </p:cNvSpPr>
          <p:nvPr>
            <p:ph type="title"/>
          </p:nvPr>
        </p:nvSpPr>
        <p:spPr/>
        <p:txBody>
          <a:bodyPr/>
          <a:lstStyle/>
          <a:p>
            <a:r>
              <a:rPr lang="en-US" dirty="0"/>
              <a:t>More on sampling distributions</a:t>
            </a:r>
          </a:p>
        </p:txBody>
      </p:sp>
      <p:pic>
        <p:nvPicPr>
          <p:cNvPr id="5" name="Content Placeholder 4">
            <a:extLst>
              <a:ext uri="{FF2B5EF4-FFF2-40B4-BE49-F238E27FC236}">
                <a16:creationId xmlns:a16="http://schemas.microsoft.com/office/drawing/2014/main" id="{6B15605F-91C0-49CF-8172-6140A09BD31E}"/>
              </a:ext>
            </a:extLst>
          </p:cNvPr>
          <p:cNvPicPr>
            <a:picLocks noGrp="1" noChangeAspect="1"/>
          </p:cNvPicPr>
          <p:nvPr>
            <p:ph idx="1"/>
          </p:nvPr>
        </p:nvPicPr>
        <p:blipFill>
          <a:blip r:embed="rId2"/>
          <a:stretch>
            <a:fillRect/>
          </a:stretch>
        </p:blipFill>
        <p:spPr>
          <a:xfrm>
            <a:off x="4128152" y="1874778"/>
            <a:ext cx="3914775" cy="4200525"/>
          </a:xfrm>
        </p:spPr>
      </p:pic>
      <p:sp>
        <p:nvSpPr>
          <p:cNvPr id="6" name="TextBox 5">
            <a:extLst>
              <a:ext uri="{FF2B5EF4-FFF2-40B4-BE49-F238E27FC236}">
                <a16:creationId xmlns:a16="http://schemas.microsoft.com/office/drawing/2014/main" id="{96D0EEC3-10DF-42D7-AAC5-DEEA32B6362B}"/>
              </a:ext>
            </a:extLst>
          </p:cNvPr>
          <p:cNvSpPr txBox="1"/>
          <p:nvPr/>
        </p:nvSpPr>
        <p:spPr>
          <a:xfrm>
            <a:off x="281608" y="1942312"/>
            <a:ext cx="2601157" cy="1200329"/>
          </a:xfrm>
          <a:prstGeom prst="rect">
            <a:avLst/>
          </a:prstGeom>
          <a:noFill/>
        </p:spPr>
        <p:txBody>
          <a:bodyPr wrap="square" rtlCol="0">
            <a:spAutoFit/>
          </a:bodyPr>
          <a:lstStyle/>
          <a:p>
            <a:r>
              <a:rPr lang="en-US" dirty="0"/>
              <a:t>Red circles represent the mean values from infinite samples. This forms the </a:t>
            </a:r>
            <a:r>
              <a:rPr lang="en-US" dirty="0">
                <a:solidFill>
                  <a:srgbClr val="FF0000"/>
                </a:solidFill>
              </a:rPr>
              <a:t>sampling distribution</a:t>
            </a:r>
            <a:r>
              <a:rPr lang="en-US" dirty="0"/>
              <a:t>.</a:t>
            </a:r>
          </a:p>
        </p:txBody>
      </p:sp>
      <p:cxnSp>
        <p:nvCxnSpPr>
          <p:cNvPr id="7" name="Straight Arrow Connector 6">
            <a:extLst>
              <a:ext uri="{FF2B5EF4-FFF2-40B4-BE49-F238E27FC236}">
                <a16:creationId xmlns:a16="http://schemas.microsoft.com/office/drawing/2014/main" id="{00CFA1C8-B1B4-47FC-977F-23148659BB91}"/>
              </a:ext>
            </a:extLst>
          </p:cNvPr>
          <p:cNvCxnSpPr>
            <a:cxnSpLocks/>
          </p:cNvCxnSpPr>
          <p:nvPr/>
        </p:nvCxnSpPr>
        <p:spPr>
          <a:xfrm>
            <a:off x="3044770" y="2533070"/>
            <a:ext cx="2619183" cy="378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F8CEBBB-B39E-4C01-A7AB-4B58F98F8939}"/>
              </a:ext>
            </a:extLst>
          </p:cNvPr>
          <p:cNvSpPr txBox="1"/>
          <p:nvPr/>
        </p:nvSpPr>
        <p:spPr>
          <a:xfrm>
            <a:off x="192148" y="4597975"/>
            <a:ext cx="2980069" cy="1477328"/>
          </a:xfrm>
          <a:prstGeom prst="rect">
            <a:avLst/>
          </a:prstGeom>
          <a:noFill/>
        </p:spPr>
        <p:txBody>
          <a:bodyPr wrap="square" rtlCol="0">
            <a:spAutoFit/>
          </a:bodyPr>
          <a:lstStyle/>
          <a:p>
            <a:r>
              <a:rPr lang="en-US" dirty="0"/>
              <a:t>Although rare, some values fall into the “rejection region” of the null hypothesis. When that happens, we say it is </a:t>
            </a:r>
            <a:r>
              <a:rPr lang="en-US" dirty="0">
                <a:solidFill>
                  <a:srgbClr val="00B0F0"/>
                </a:solidFill>
              </a:rPr>
              <a:t>“significant”.</a:t>
            </a:r>
          </a:p>
        </p:txBody>
      </p:sp>
      <p:cxnSp>
        <p:nvCxnSpPr>
          <p:cNvPr id="9" name="Straight Arrow Connector 8">
            <a:extLst>
              <a:ext uri="{FF2B5EF4-FFF2-40B4-BE49-F238E27FC236}">
                <a16:creationId xmlns:a16="http://schemas.microsoft.com/office/drawing/2014/main" id="{6211F113-61CB-4FE3-BC4C-065457E1DE8C}"/>
              </a:ext>
            </a:extLst>
          </p:cNvPr>
          <p:cNvCxnSpPr>
            <a:cxnSpLocks/>
          </p:cNvCxnSpPr>
          <p:nvPr/>
        </p:nvCxnSpPr>
        <p:spPr>
          <a:xfrm flipV="1">
            <a:off x="1596665" y="5799394"/>
            <a:ext cx="2645180" cy="1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84944F-7811-4B32-B6CE-9327580ECC94}"/>
              </a:ext>
            </a:extLst>
          </p:cNvPr>
          <p:cNvSpPr txBox="1"/>
          <p:nvPr/>
        </p:nvSpPr>
        <p:spPr>
          <a:xfrm>
            <a:off x="7714363" y="2106654"/>
            <a:ext cx="3868016" cy="1754326"/>
          </a:xfrm>
          <a:prstGeom prst="rect">
            <a:avLst/>
          </a:prstGeom>
          <a:noFill/>
        </p:spPr>
        <p:txBody>
          <a:bodyPr wrap="square" rtlCol="0">
            <a:spAutoFit/>
          </a:bodyPr>
          <a:lstStyle/>
          <a:p>
            <a:r>
              <a:rPr lang="en-US" dirty="0"/>
              <a:t>Red circles within the white area are in the </a:t>
            </a:r>
            <a:r>
              <a:rPr lang="en-US" dirty="0">
                <a:solidFill>
                  <a:srgbClr val="FF0000"/>
                </a:solidFill>
              </a:rPr>
              <a:t>normal range</a:t>
            </a:r>
            <a:r>
              <a:rPr lang="en-US" dirty="0"/>
              <a:t>, this is 95% of the area. We have a </a:t>
            </a:r>
            <a:r>
              <a:rPr lang="en-US" dirty="0">
                <a:solidFill>
                  <a:srgbClr val="FF0000"/>
                </a:solidFill>
              </a:rPr>
              <a:t>95% level of confidence</a:t>
            </a:r>
            <a:r>
              <a:rPr lang="en-US" dirty="0"/>
              <a:t> that if we get another 100 samples, 95 would have a mean within that range</a:t>
            </a:r>
          </a:p>
        </p:txBody>
      </p:sp>
      <p:sp>
        <p:nvSpPr>
          <p:cNvPr id="11" name="TextBox 10">
            <a:extLst>
              <a:ext uri="{FF2B5EF4-FFF2-40B4-BE49-F238E27FC236}">
                <a16:creationId xmlns:a16="http://schemas.microsoft.com/office/drawing/2014/main" id="{56C980F8-E006-4243-AF40-5616AD28EA83}"/>
              </a:ext>
            </a:extLst>
          </p:cNvPr>
          <p:cNvSpPr txBox="1"/>
          <p:nvPr/>
        </p:nvSpPr>
        <p:spPr>
          <a:xfrm>
            <a:off x="8321495" y="4177493"/>
            <a:ext cx="3000518" cy="923330"/>
          </a:xfrm>
          <a:prstGeom prst="rect">
            <a:avLst/>
          </a:prstGeom>
          <a:noFill/>
        </p:spPr>
        <p:txBody>
          <a:bodyPr wrap="square" rtlCol="0">
            <a:spAutoFit/>
          </a:bodyPr>
          <a:lstStyle/>
          <a:p>
            <a:r>
              <a:rPr lang="en-US" u="sng" dirty="0"/>
              <a:t>95%</a:t>
            </a:r>
            <a:r>
              <a:rPr lang="en-US" dirty="0"/>
              <a:t> is a common confidence interval but other routine values are </a:t>
            </a:r>
            <a:r>
              <a:rPr lang="en-US" u="sng" dirty="0"/>
              <a:t>90% and 99%.</a:t>
            </a:r>
          </a:p>
        </p:txBody>
      </p:sp>
      <p:sp>
        <p:nvSpPr>
          <p:cNvPr id="12" name="TextBox 11">
            <a:extLst>
              <a:ext uri="{FF2B5EF4-FFF2-40B4-BE49-F238E27FC236}">
                <a16:creationId xmlns:a16="http://schemas.microsoft.com/office/drawing/2014/main" id="{9E5B18EA-57DD-4C61-9107-BD9FAF2796BB}"/>
              </a:ext>
            </a:extLst>
          </p:cNvPr>
          <p:cNvSpPr txBox="1"/>
          <p:nvPr/>
        </p:nvSpPr>
        <p:spPr>
          <a:xfrm>
            <a:off x="8435092" y="5290390"/>
            <a:ext cx="3648929" cy="923330"/>
          </a:xfrm>
          <a:prstGeom prst="rect">
            <a:avLst/>
          </a:prstGeom>
          <a:noFill/>
        </p:spPr>
        <p:txBody>
          <a:bodyPr wrap="square" rtlCol="0">
            <a:spAutoFit/>
          </a:bodyPr>
          <a:lstStyle/>
          <a:p>
            <a:r>
              <a:rPr lang="en-US" dirty="0"/>
              <a:t>We can have 95% CIs on any estimated value: means, differences, correlation coefficients, etc.</a:t>
            </a:r>
          </a:p>
        </p:txBody>
      </p:sp>
      <p:sp>
        <p:nvSpPr>
          <p:cNvPr id="39" name="Oval 38">
            <a:extLst>
              <a:ext uri="{FF2B5EF4-FFF2-40B4-BE49-F238E27FC236}">
                <a16:creationId xmlns:a16="http://schemas.microsoft.com/office/drawing/2014/main" id="{714C7CD6-2CFE-4FDE-BB53-4BAED9154909}"/>
              </a:ext>
            </a:extLst>
          </p:cNvPr>
          <p:cNvSpPr/>
          <p:nvPr/>
        </p:nvSpPr>
        <p:spPr>
          <a:xfrm>
            <a:off x="5886756" y="3546819"/>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DEFF1D1-0290-4632-9BAF-4E0C07AE8EBC}"/>
              </a:ext>
            </a:extLst>
          </p:cNvPr>
          <p:cNvSpPr/>
          <p:nvPr/>
        </p:nvSpPr>
        <p:spPr>
          <a:xfrm>
            <a:off x="5818425" y="38100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C174E8-D4D4-45D5-BB9C-43C05D87C84C}"/>
              </a:ext>
            </a:extLst>
          </p:cNvPr>
          <p:cNvSpPr/>
          <p:nvPr/>
        </p:nvSpPr>
        <p:spPr>
          <a:xfrm>
            <a:off x="5970825" y="39624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D92723-4408-4E91-8F1A-3FC71CFC469F}"/>
              </a:ext>
            </a:extLst>
          </p:cNvPr>
          <p:cNvSpPr/>
          <p:nvPr/>
        </p:nvSpPr>
        <p:spPr>
          <a:xfrm>
            <a:off x="6123225" y="41148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C286D-A0BF-4860-A6BC-80D5D5B6868B}"/>
              </a:ext>
            </a:extLst>
          </p:cNvPr>
          <p:cNvSpPr/>
          <p:nvPr/>
        </p:nvSpPr>
        <p:spPr>
          <a:xfrm>
            <a:off x="6242938" y="4607017"/>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8BB316E-07AA-4DEC-868F-F72AB87F2C87}"/>
              </a:ext>
            </a:extLst>
          </p:cNvPr>
          <p:cNvSpPr/>
          <p:nvPr/>
        </p:nvSpPr>
        <p:spPr>
          <a:xfrm>
            <a:off x="5753524" y="4419691"/>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743EF4-74F5-4F9D-A4E2-55F219F6ADC5}"/>
              </a:ext>
            </a:extLst>
          </p:cNvPr>
          <p:cNvSpPr/>
          <p:nvPr/>
        </p:nvSpPr>
        <p:spPr>
          <a:xfrm>
            <a:off x="6514983" y="455577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45A844F-96F4-4412-9770-D9D21091753B}"/>
              </a:ext>
            </a:extLst>
          </p:cNvPr>
          <p:cNvSpPr/>
          <p:nvPr/>
        </p:nvSpPr>
        <p:spPr>
          <a:xfrm>
            <a:off x="6885225" y="48768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E4B6E51-A827-44C1-8344-4152164DF55F}"/>
              </a:ext>
            </a:extLst>
          </p:cNvPr>
          <p:cNvSpPr/>
          <p:nvPr/>
        </p:nvSpPr>
        <p:spPr>
          <a:xfrm>
            <a:off x="5600654" y="4946743"/>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B766281-BDA0-4539-A309-3AA45F51F3C3}"/>
              </a:ext>
            </a:extLst>
          </p:cNvPr>
          <p:cNvSpPr/>
          <p:nvPr/>
        </p:nvSpPr>
        <p:spPr>
          <a:xfrm>
            <a:off x="5228327" y="5539757"/>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263011A-881B-499B-A762-C9922C93081C}"/>
              </a:ext>
            </a:extLst>
          </p:cNvPr>
          <p:cNvSpPr/>
          <p:nvPr/>
        </p:nvSpPr>
        <p:spPr>
          <a:xfrm>
            <a:off x="6805258" y="5432916"/>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0C7B7BB-A934-402B-9476-5C136A931D6D}"/>
              </a:ext>
            </a:extLst>
          </p:cNvPr>
          <p:cNvSpPr/>
          <p:nvPr/>
        </p:nvSpPr>
        <p:spPr>
          <a:xfrm>
            <a:off x="6242939" y="2670537"/>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6F16228-D316-4BFC-81C1-F4A619A78659}"/>
              </a:ext>
            </a:extLst>
          </p:cNvPr>
          <p:cNvSpPr/>
          <p:nvPr/>
        </p:nvSpPr>
        <p:spPr>
          <a:xfrm>
            <a:off x="5825958" y="2811720"/>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01B0D19-F03B-46B6-AB8B-1586AE02C8AA}"/>
              </a:ext>
            </a:extLst>
          </p:cNvPr>
          <p:cNvSpPr/>
          <p:nvPr/>
        </p:nvSpPr>
        <p:spPr>
          <a:xfrm>
            <a:off x="6275625" y="42672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A1C08C9-D332-4C8A-AA98-D906756A4A5C}"/>
              </a:ext>
            </a:extLst>
          </p:cNvPr>
          <p:cNvSpPr/>
          <p:nvPr/>
        </p:nvSpPr>
        <p:spPr>
          <a:xfrm>
            <a:off x="6268226" y="3622767"/>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9D4470-0795-4E14-A4FF-3D96EEEDDC9F}"/>
              </a:ext>
            </a:extLst>
          </p:cNvPr>
          <p:cNvSpPr/>
          <p:nvPr/>
        </p:nvSpPr>
        <p:spPr>
          <a:xfrm>
            <a:off x="6268226" y="5451564"/>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ABEB6BD-670A-4DB8-AAEF-90F5B7B74086}"/>
              </a:ext>
            </a:extLst>
          </p:cNvPr>
          <p:cNvSpPr/>
          <p:nvPr/>
        </p:nvSpPr>
        <p:spPr>
          <a:xfrm>
            <a:off x="5825956" y="5311861"/>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E8BC80B-66AB-4BDC-9A7B-F8E8AFDAD4F7}"/>
              </a:ext>
            </a:extLst>
          </p:cNvPr>
          <p:cNvSpPr/>
          <p:nvPr/>
        </p:nvSpPr>
        <p:spPr>
          <a:xfrm>
            <a:off x="5692926" y="5609609"/>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0C82B0F-24E4-4AE9-BBA6-78EDB766BAB9}"/>
              </a:ext>
            </a:extLst>
          </p:cNvPr>
          <p:cNvSpPr/>
          <p:nvPr/>
        </p:nvSpPr>
        <p:spPr>
          <a:xfrm>
            <a:off x="6460239" y="5299963"/>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E016A2C-C8B0-4E99-8B3E-FC6353247062}"/>
              </a:ext>
            </a:extLst>
          </p:cNvPr>
          <p:cNvSpPr/>
          <p:nvPr/>
        </p:nvSpPr>
        <p:spPr>
          <a:xfrm>
            <a:off x="6401592" y="4053775"/>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4041A68-B5BC-42F7-84F0-7FF7DC1A3021}"/>
              </a:ext>
            </a:extLst>
          </p:cNvPr>
          <p:cNvSpPr/>
          <p:nvPr/>
        </p:nvSpPr>
        <p:spPr>
          <a:xfrm>
            <a:off x="5765359" y="4668761"/>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9F80ABC-FD4C-4F3D-BF22-D5256A85239B}"/>
              </a:ext>
            </a:extLst>
          </p:cNvPr>
          <p:cNvSpPr/>
          <p:nvPr/>
        </p:nvSpPr>
        <p:spPr>
          <a:xfrm>
            <a:off x="6031623" y="246904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BEB55F8-67A8-4298-A2CC-16E036D763CA}"/>
              </a:ext>
            </a:extLst>
          </p:cNvPr>
          <p:cNvSpPr/>
          <p:nvPr/>
        </p:nvSpPr>
        <p:spPr>
          <a:xfrm>
            <a:off x="5666025" y="365769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34E535A-687B-4241-97F3-91CCE452E872}"/>
              </a:ext>
            </a:extLst>
          </p:cNvPr>
          <p:cNvSpPr/>
          <p:nvPr/>
        </p:nvSpPr>
        <p:spPr>
          <a:xfrm>
            <a:off x="4736122" y="5679459"/>
            <a:ext cx="144867" cy="139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3EEE6B0-40C3-48D3-A5A1-45C2F19D7B25}"/>
              </a:ext>
            </a:extLst>
          </p:cNvPr>
          <p:cNvSpPr/>
          <p:nvPr/>
        </p:nvSpPr>
        <p:spPr>
          <a:xfrm>
            <a:off x="6214354" y="563968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9E1D1F7-F58F-415D-B0E4-822701C28ABF}"/>
              </a:ext>
            </a:extLst>
          </p:cNvPr>
          <p:cNvSpPr/>
          <p:nvPr/>
        </p:nvSpPr>
        <p:spPr>
          <a:xfrm>
            <a:off x="7402852" y="5679460"/>
            <a:ext cx="144867" cy="139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693D26-CE70-4BBD-B80A-AC3BA6417E32}"/>
              </a:ext>
            </a:extLst>
          </p:cNvPr>
          <p:cNvSpPr/>
          <p:nvPr/>
        </p:nvSpPr>
        <p:spPr>
          <a:xfrm>
            <a:off x="6168433" y="5106449"/>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4E192AC-C6A3-47FA-8C8A-60D19607C4E4}"/>
              </a:ext>
            </a:extLst>
          </p:cNvPr>
          <p:cNvSpPr/>
          <p:nvPr/>
        </p:nvSpPr>
        <p:spPr>
          <a:xfrm>
            <a:off x="5679018" y="4979441"/>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7C088E6-63D0-4700-9203-E2557590A745}"/>
              </a:ext>
            </a:extLst>
          </p:cNvPr>
          <p:cNvSpPr/>
          <p:nvPr/>
        </p:nvSpPr>
        <p:spPr>
          <a:xfrm>
            <a:off x="6313300" y="4909589"/>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7EAFCA5-0DDE-4828-AB94-D15CA164D151}"/>
              </a:ext>
            </a:extLst>
          </p:cNvPr>
          <p:cNvSpPr/>
          <p:nvPr/>
        </p:nvSpPr>
        <p:spPr>
          <a:xfrm>
            <a:off x="5513168" y="4177493"/>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AFCA76-B888-4E26-A391-6C9FE7DE2853}"/>
              </a:ext>
            </a:extLst>
          </p:cNvPr>
          <p:cNvSpPr/>
          <p:nvPr/>
        </p:nvSpPr>
        <p:spPr>
          <a:xfrm>
            <a:off x="5899750" y="293168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6F744E-E030-4ED3-9D21-64629EB8DBD6}"/>
              </a:ext>
            </a:extLst>
          </p:cNvPr>
          <p:cNvSpPr/>
          <p:nvPr/>
        </p:nvSpPr>
        <p:spPr>
          <a:xfrm>
            <a:off x="6214354" y="318354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5470438-BE41-4FE0-B1D8-10E0C0E449E2}"/>
              </a:ext>
            </a:extLst>
          </p:cNvPr>
          <p:cNvSpPr/>
          <p:nvPr/>
        </p:nvSpPr>
        <p:spPr>
          <a:xfrm>
            <a:off x="5769470" y="3269816"/>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2644CAE-3330-4708-9392-40B66BDE96DF}"/>
              </a:ext>
            </a:extLst>
          </p:cNvPr>
          <p:cNvSpPr/>
          <p:nvPr/>
        </p:nvSpPr>
        <p:spPr>
          <a:xfrm>
            <a:off x="6156276" y="3802632"/>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A40A774-2D6B-4485-8716-5AE52DA0889A}"/>
              </a:ext>
            </a:extLst>
          </p:cNvPr>
          <p:cNvSpPr/>
          <p:nvPr/>
        </p:nvSpPr>
        <p:spPr>
          <a:xfrm>
            <a:off x="6242586" y="2953907"/>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9D1CC4B-E3F1-4C8F-BD98-9E3277BDE85E}"/>
              </a:ext>
            </a:extLst>
          </p:cNvPr>
          <p:cNvSpPr/>
          <p:nvPr/>
        </p:nvSpPr>
        <p:spPr>
          <a:xfrm>
            <a:off x="5910226" y="262100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5D65346-53E2-49EA-8E2E-437886A8A8D9}"/>
              </a:ext>
            </a:extLst>
          </p:cNvPr>
          <p:cNvSpPr/>
          <p:nvPr/>
        </p:nvSpPr>
        <p:spPr>
          <a:xfrm>
            <a:off x="5606020" y="5236904"/>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01FDC37-0EA0-42FA-9F69-F14E76BBDC4E}"/>
              </a:ext>
            </a:extLst>
          </p:cNvPr>
          <p:cNvSpPr/>
          <p:nvPr/>
        </p:nvSpPr>
        <p:spPr>
          <a:xfrm>
            <a:off x="5544023" y="4550900"/>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397E99E-613F-4711-A7A4-98DE222EFFE3}"/>
              </a:ext>
            </a:extLst>
          </p:cNvPr>
          <p:cNvSpPr/>
          <p:nvPr/>
        </p:nvSpPr>
        <p:spPr>
          <a:xfrm>
            <a:off x="6521148" y="5086446"/>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134BD60-E1C4-4E9A-87AB-24D1509E65D0}"/>
              </a:ext>
            </a:extLst>
          </p:cNvPr>
          <p:cNvSpPr/>
          <p:nvPr/>
        </p:nvSpPr>
        <p:spPr>
          <a:xfrm>
            <a:off x="6023566" y="3377238"/>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2F79F7F-2E05-4C4F-8A2F-AC1199F3F9B5}"/>
              </a:ext>
            </a:extLst>
          </p:cNvPr>
          <p:cNvSpPr/>
          <p:nvPr/>
        </p:nvSpPr>
        <p:spPr>
          <a:xfrm>
            <a:off x="6029155" y="4761334"/>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0D5F727-A3CF-4954-A4EF-F9A55AF0BB7D}"/>
              </a:ext>
            </a:extLst>
          </p:cNvPr>
          <p:cNvSpPr/>
          <p:nvPr/>
        </p:nvSpPr>
        <p:spPr>
          <a:xfrm>
            <a:off x="6019751" y="4433643"/>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F3C1012-6D73-469E-A6E3-5AB27983DCE0}"/>
              </a:ext>
            </a:extLst>
          </p:cNvPr>
          <p:cNvSpPr/>
          <p:nvPr/>
        </p:nvSpPr>
        <p:spPr>
          <a:xfrm>
            <a:off x="5538035" y="5447713"/>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CBCF08E-3034-4051-BC75-604782142C90}"/>
              </a:ext>
            </a:extLst>
          </p:cNvPr>
          <p:cNvSpPr/>
          <p:nvPr/>
        </p:nvSpPr>
        <p:spPr>
          <a:xfrm>
            <a:off x="6490760" y="5606136"/>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51A7DE8-2AB0-4A20-BFB1-4E91DA13CD41}"/>
              </a:ext>
            </a:extLst>
          </p:cNvPr>
          <p:cNvSpPr/>
          <p:nvPr/>
        </p:nvSpPr>
        <p:spPr>
          <a:xfrm>
            <a:off x="6521147" y="4784209"/>
            <a:ext cx="144867" cy="13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393594BE-2AC9-4748-8652-F83F77C57B95}"/>
              </a:ext>
            </a:extLst>
          </p:cNvPr>
          <p:cNvSpPr txBox="1"/>
          <p:nvPr/>
        </p:nvSpPr>
        <p:spPr>
          <a:xfrm>
            <a:off x="426001" y="3233314"/>
            <a:ext cx="4291885" cy="1200329"/>
          </a:xfrm>
          <a:prstGeom prst="rect">
            <a:avLst/>
          </a:prstGeom>
          <a:noFill/>
        </p:spPr>
        <p:txBody>
          <a:bodyPr wrap="square" rtlCol="0">
            <a:spAutoFit/>
          </a:bodyPr>
          <a:lstStyle/>
          <a:p>
            <a:r>
              <a:rPr lang="en-US" dirty="0"/>
              <a:t>Remember the </a:t>
            </a:r>
            <a:r>
              <a:rPr lang="en-US" i="1" u="sng" dirty="0"/>
              <a:t>68-95-99.7 rule </a:t>
            </a:r>
            <a:r>
              <a:rPr lang="en-US" dirty="0"/>
              <a:t>when thinking of standard errors. The rule also applies to </a:t>
            </a:r>
            <a:r>
              <a:rPr lang="en-US" u="sng" dirty="0"/>
              <a:t>1-2-3 standard errors</a:t>
            </a:r>
            <a:r>
              <a:rPr lang="en-US" dirty="0"/>
              <a:t>. SEs are the SDs of sampling distributions. </a:t>
            </a:r>
          </a:p>
        </p:txBody>
      </p:sp>
      <p:sp>
        <p:nvSpPr>
          <p:cNvPr id="85" name="TextBox 84">
            <a:extLst>
              <a:ext uri="{FF2B5EF4-FFF2-40B4-BE49-F238E27FC236}">
                <a16:creationId xmlns:a16="http://schemas.microsoft.com/office/drawing/2014/main" id="{AC20DFF3-4068-46AD-8C6F-3F3DDD9A9F69}"/>
              </a:ext>
            </a:extLst>
          </p:cNvPr>
          <p:cNvSpPr txBox="1"/>
          <p:nvPr/>
        </p:nvSpPr>
        <p:spPr>
          <a:xfrm>
            <a:off x="4699005" y="5994219"/>
            <a:ext cx="2833374" cy="369332"/>
          </a:xfrm>
          <a:prstGeom prst="rect">
            <a:avLst/>
          </a:prstGeom>
          <a:noFill/>
        </p:spPr>
        <p:txBody>
          <a:bodyPr wrap="square" rtlCol="0">
            <a:spAutoFit/>
          </a:bodyPr>
          <a:lstStyle/>
          <a:p>
            <a:r>
              <a:rPr lang="en-US" dirty="0">
                <a:highlight>
                  <a:srgbClr val="FFFF00"/>
                </a:highlight>
              </a:rPr>
              <a:t>e.g., clinic mean= 65, SE=5.</a:t>
            </a:r>
          </a:p>
        </p:txBody>
      </p:sp>
    </p:spTree>
    <p:extLst>
      <p:ext uri="{BB962C8B-B14F-4D97-AF65-F5344CB8AC3E}">
        <p14:creationId xmlns:p14="http://schemas.microsoft.com/office/powerpoint/2010/main" val="92761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3EDE-27D8-4CE3-B78A-0753129FFB90}"/>
              </a:ext>
            </a:extLst>
          </p:cNvPr>
          <p:cNvSpPr>
            <a:spLocks noGrp="1"/>
          </p:cNvSpPr>
          <p:nvPr>
            <p:ph type="title"/>
          </p:nvPr>
        </p:nvSpPr>
        <p:spPr/>
        <p:txBody>
          <a:bodyPr/>
          <a:lstStyle/>
          <a:p>
            <a:r>
              <a:rPr lang="en-US" dirty="0"/>
              <a:t>Confidence intervals and significance tests</a:t>
            </a:r>
          </a:p>
        </p:txBody>
      </p:sp>
      <p:pic>
        <p:nvPicPr>
          <p:cNvPr id="1026" name="Picture 2" descr="Critical Values ( Read ) | Statistics | CK-12 Foundation">
            <a:extLst>
              <a:ext uri="{FF2B5EF4-FFF2-40B4-BE49-F238E27FC236}">
                <a16:creationId xmlns:a16="http://schemas.microsoft.com/office/drawing/2014/main" id="{4FA9F417-1EA4-4711-974B-6BF25ABD95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9376" y="1941805"/>
            <a:ext cx="5413248"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9484B3-70BF-4F09-8F3A-C99BA2445B66}"/>
              </a:ext>
            </a:extLst>
          </p:cNvPr>
          <p:cNvSpPr txBox="1"/>
          <p:nvPr/>
        </p:nvSpPr>
        <p:spPr>
          <a:xfrm>
            <a:off x="533400" y="2914650"/>
            <a:ext cx="3327400" cy="923330"/>
          </a:xfrm>
          <a:prstGeom prst="rect">
            <a:avLst/>
          </a:prstGeom>
          <a:noFill/>
        </p:spPr>
        <p:txBody>
          <a:bodyPr wrap="square" rtlCol="0">
            <a:spAutoFit/>
          </a:bodyPr>
          <a:lstStyle/>
          <a:p>
            <a:r>
              <a:rPr lang="en-US" dirty="0"/>
              <a:t>The blue shaded region sums up to 5% of the graph area. This is the </a:t>
            </a:r>
            <a:r>
              <a:rPr lang="en-US" dirty="0">
                <a:solidFill>
                  <a:srgbClr val="00B0F0"/>
                </a:solidFill>
              </a:rPr>
              <a:t>“p &lt; 0.05” </a:t>
            </a:r>
            <a:r>
              <a:rPr lang="en-US" dirty="0"/>
              <a:t>in statistical tests.</a:t>
            </a:r>
          </a:p>
        </p:txBody>
      </p:sp>
      <p:sp>
        <p:nvSpPr>
          <p:cNvPr id="6" name="TextBox 5">
            <a:extLst>
              <a:ext uri="{FF2B5EF4-FFF2-40B4-BE49-F238E27FC236}">
                <a16:creationId xmlns:a16="http://schemas.microsoft.com/office/drawing/2014/main" id="{D4494B88-814F-4F4F-BFFC-725A54862BC6}"/>
              </a:ext>
            </a:extLst>
          </p:cNvPr>
          <p:cNvSpPr txBox="1"/>
          <p:nvPr/>
        </p:nvSpPr>
        <p:spPr>
          <a:xfrm>
            <a:off x="227075" y="4654332"/>
            <a:ext cx="3716852" cy="2031325"/>
          </a:xfrm>
          <a:prstGeom prst="rect">
            <a:avLst/>
          </a:prstGeom>
          <a:noFill/>
        </p:spPr>
        <p:txBody>
          <a:bodyPr wrap="square" rtlCol="0">
            <a:spAutoFit/>
          </a:bodyPr>
          <a:lstStyle/>
          <a:p>
            <a:r>
              <a:rPr lang="en-US" dirty="0"/>
              <a:t>For example, if our study’s rare group difference falls into the blue region, that indicates there is at most a </a:t>
            </a:r>
            <a:r>
              <a:rPr lang="en-US" dirty="0">
                <a:solidFill>
                  <a:srgbClr val="00B0F0"/>
                </a:solidFill>
              </a:rPr>
              <a:t>5% chance of being wrong </a:t>
            </a:r>
            <a:r>
              <a:rPr lang="en-US" dirty="0"/>
              <a:t>when we say there is a significant difference. What determines </a:t>
            </a:r>
            <a:r>
              <a:rPr lang="en-US" dirty="0">
                <a:solidFill>
                  <a:srgbClr val="00B0F0"/>
                </a:solidFill>
              </a:rPr>
              <a:t>“rare” </a:t>
            </a:r>
            <a:r>
              <a:rPr lang="en-US" dirty="0"/>
              <a:t>is how far it is from </a:t>
            </a:r>
            <a:r>
              <a:rPr lang="en-US" dirty="0">
                <a:solidFill>
                  <a:srgbClr val="FF0000"/>
                </a:solidFill>
              </a:rPr>
              <a:t>2 SEs </a:t>
            </a:r>
            <a:r>
              <a:rPr lang="en-US" dirty="0"/>
              <a:t>around the mean.</a:t>
            </a:r>
          </a:p>
        </p:txBody>
      </p:sp>
      <p:sp>
        <p:nvSpPr>
          <p:cNvPr id="7" name="TextBox 6">
            <a:extLst>
              <a:ext uri="{FF2B5EF4-FFF2-40B4-BE49-F238E27FC236}">
                <a16:creationId xmlns:a16="http://schemas.microsoft.com/office/drawing/2014/main" id="{C326466B-320B-4A44-BAF9-F6A8F5E7D465}"/>
              </a:ext>
            </a:extLst>
          </p:cNvPr>
          <p:cNvSpPr txBox="1"/>
          <p:nvPr/>
        </p:nvSpPr>
        <p:spPr>
          <a:xfrm>
            <a:off x="8401050" y="2828835"/>
            <a:ext cx="3409950" cy="923330"/>
          </a:xfrm>
          <a:prstGeom prst="rect">
            <a:avLst/>
          </a:prstGeom>
          <a:noFill/>
        </p:spPr>
        <p:txBody>
          <a:bodyPr wrap="square" rtlCol="0">
            <a:spAutoFit/>
          </a:bodyPr>
          <a:lstStyle/>
          <a:p>
            <a:r>
              <a:rPr lang="en-US" dirty="0"/>
              <a:t>The white region between the blue is </a:t>
            </a:r>
            <a:r>
              <a:rPr lang="en-US" dirty="0">
                <a:solidFill>
                  <a:srgbClr val="FF0000"/>
                </a:solidFill>
              </a:rPr>
              <a:t>95% of the graph area</a:t>
            </a:r>
            <a:r>
              <a:rPr lang="en-US" dirty="0"/>
              <a:t>. This is the </a:t>
            </a:r>
            <a:r>
              <a:rPr lang="en-US" dirty="0">
                <a:solidFill>
                  <a:srgbClr val="FF0000"/>
                </a:solidFill>
              </a:rPr>
              <a:t>95% Confidence interval</a:t>
            </a:r>
            <a:r>
              <a:rPr lang="en-US" dirty="0"/>
              <a:t>.</a:t>
            </a:r>
          </a:p>
        </p:txBody>
      </p:sp>
      <p:sp>
        <p:nvSpPr>
          <p:cNvPr id="8" name="TextBox 7">
            <a:extLst>
              <a:ext uri="{FF2B5EF4-FFF2-40B4-BE49-F238E27FC236}">
                <a16:creationId xmlns:a16="http://schemas.microsoft.com/office/drawing/2014/main" id="{CA5C833B-442B-4A8D-B94F-0FB4379D8CE6}"/>
              </a:ext>
            </a:extLst>
          </p:cNvPr>
          <p:cNvSpPr txBox="1"/>
          <p:nvPr/>
        </p:nvSpPr>
        <p:spPr>
          <a:xfrm>
            <a:off x="8211274" y="4590926"/>
            <a:ext cx="3980726" cy="1200329"/>
          </a:xfrm>
          <a:prstGeom prst="rect">
            <a:avLst/>
          </a:prstGeom>
          <a:noFill/>
        </p:spPr>
        <p:txBody>
          <a:bodyPr wrap="square" rtlCol="0">
            <a:spAutoFit/>
          </a:bodyPr>
          <a:lstStyle/>
          <a:p>
            <a:r>
              <a:rPr lang="en-US" dirty="0"/>
              <a:t>A </a:t>
            </a:r>
            <a:r>
              <a:rPr lang="en-US" dirty="0">
                <a:solidFill>
                  <a:srgbClr val="00B0F0"/>
                </a:solidFill>
              </a:rPr>
              <a:t>significance test</a:t>
            </a:r>
            <a:r>
              <a:rPr lang="en-US" dirty="0"/>
              <a:t> and </a:t>
            </a:r>
            <a:r>
              <a:rPr lang="en-US" dirty="0">
                <a:solidFill>
                  <a:srgbClr val="FF0000"/>
                </a:solidFill>
              </a:rPr>
              <a:t>95% confidence intervals</a:t>
            </a:r>
            <a:r>
              <a:rPr lang="en-US" dirty="0"/>
              <a:t> are reciprocals of each other. Once you know one value, you know the other. 95% CIs offer more useful info.</a:t>
            </a:r>
          </a:p>
        </p:txBody>
      </p:sp>
      <p:sp>
        <p:nvSpPr>
          <p:cNvPr id="3" name="Oval 2">
            <a:extLst>
              <a:ext uri="{FF2B5EF4-FFF2-40B4-BE49-F238E27FC236}">
                <a16:creationId xmlns:a16="http://schemas.microsoft.com/office/drawing/2014/main" id="{734044B4-369D-76A4-AB78-DDE483C51CFC}"/>
              </a:ext>
            </a:extLst>
          </p:cNvPr>
          <p:cNvSpPr/>
          <p:nvPr/>
        </p:nvSpPr>
        <p:spPr>
          <a:xfrm>
            <a:off x="4694256" y="5721404"/>
            <a:ext cx="144867" cy="139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A46C9A-D3A9-728E-46FE-2FD27A96B6D4}"/>
              </a:ext>
            </a:extLst>
          </p:cNvPr>
          <p:cNvSpPr/>
          <p:nvPr/>
        </p:nvSpPr>
        <p:spPr>
          <a:xfrm>
            <a:off x="7360986" y="5721405"/>
            <a:ext cx="144867" cy="139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A7F7B1-92E9-6232-1697-7C937D0E3F15}"/>
              </a:ext>
            </a:extLst>
          </p:cNvPr>
          <p:cNvCxnSpPr>
            <a:cxnSpLocks/>
          </p:cNvCxnSpPr>
          <p:nvPr/>
        </p:nvCxnSpPr>
        <p:spPr>
          <a:xfrm flipH="1" flipV="1">
            <a:off x="7118148" y="5353806"/>
            <a:ext cx="1296810" cy="607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608445-DFD4-350D-8A4F-D5E364712F15}"/>
              </a:ext>
            </a:extLst>
          </p:cNvPr>
          <p:cNvCxnSpPr>
            <a:cxnSpLocks/>
          </p:cNvCxnSpPr>
          <p:nvPr/>
        </p:nvCxnSpPr>
        <p:spPr>
          <a:xfrm flipH="1" flipV="1">
            <a:off x="7316078" y="5559509"/>
            <a:ext cx="1084972" cy="723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44F6A4-3AAD-24A8-1F9E-8EF2FFCF8601}"/>
              </a:ext>
            </a:extLst>
          </p:cNvPr>
          <p:cNvCxnSpPr>
            <a:cxnSpLocks/>
          </p:cNvCxnSpPr>
          <p:nvPr/>
        </p:nvCxnSpPr>
        <p:spPr>
          <a:xfrm flipH="1" flipV="1">
            <a:off x="7566871" y="5961041"/>
            <a:ext cx="848087" cy="5626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54B074-7A1F-891A-D9CF-83E8A6F9076A}"/>
              </a:ext>
            </a:extLst>
          </p:cNvPr>
          <p:cNvSpPr txBox="1"/>
          <p:nvPr/>
        </p:nvSpPr>
        <p:spPr>
          <a:xfrm>
            <a:off x="8401050" y="5821336"/>
            <a:ext cx="1333364" cy="923330"/>
          </a:xfrm>
          <a:prstGeom prst="rect">
            <a:avLst/>
          </a:prstGeom>
          <a:noFill/>
        </p:spPr>
        <p:txBody>
          <a:bodyPr wrap="square" rtlCol="0">
            <a:spAutoFit/>
          </a:bodyPr>
          <a:lstStyle/>
          <a:p>
            <a:r>
              <a:rPr lang="en-US" dirty="0">
                <a:highlight>
                  <a:srgbClr val="FFFF00"/>
                </a:highlight>
              </a:rPr>
              <a:t>p &lt; 0.05</a:t>
            </a:r>
          </a:p>
          <a:p>
            <a:r>
              <a:rPr lang="en-US" dirty="0">
                <a:highlight>
                  <a:srgbClr val="FFFF00"/>
                </a:highlight>
              </a:rPr>
              <a:t>p &lt; 0.01</a:t>
            </a:r>
          </a:p>
          <a:p>
            <a:r>
              <a:rPr lang="en-US" dirty="0">
                <a:highlight>
                  <a:srgbClr val="FFFF00"/>
                </a:highlight>
              </a:rPr>
              <a:t>p &lt; 0.001</a:t>
            </a:r>
          </a:p>
        </p:txBody>
      </p:sp>
    </p:spTree>
    <p:extLst>
      <p:ext uri="{BB962C8B-B14F-4D97-AF65-F5344CB8AC3E}">
        <p14:creationId xmlns:p14="http://schemas.microsoft.com/office/powerpoint/2010/main" val="46055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3AD5-BC1E-4F36-B1A2-84C3ADFC35CA}"/>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F46A5575-BD3C-4728-AF13-0A0DEB9D295E}"/>
              </a:ext>
            </a:extLst>
          </p:cNvPr>
          <p:cNvSpPr>
            <a:spLocks noGrp="1"/>
          </p:cNvSpPr>
          <p:nvPr>
            <p:ph type="body" idx="1"/>
          </p:nvPr>
        </p:nvSpPr>
        <p:spPr/>
        <p:txBody>
          <a:bodyPr/>
          <a:lstStyle/>
          <a:p>
            <a:r>
              <a:rPr lang="en-US" dirty="0"/>
              <a:t>95% Confidence intervals of Titanic survival, inpatient bed utilization, and Tableau</a:t>
            </a:r>
          </a:p>
        </p:txBody>
      </p:sp>
    </p:spTree>
    <p:extLst>
      <p:ext uri="{BB962C8B-B14F-4D97-AF65-F5344CB8AC3E}">
        <p14:creationId xmlns:p14="http://schemas.microsoft.com/office/powerpoint/2010/main" val="139466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object">
            <a:extLst>
              <a:ext uri="{FF2B5EF4-FFF2-40B4-BE49-F238E27FC236}">
                <a16:creationId xmlns:a16="http://schemas.microsoft.com/office/drawing/2014/main" id="{E6362D5C-6E31-6DA6-2DCE-ADB7B68C6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0"/>
            <a:ext cx="964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C21C0B-7285-4227-3D8B-49CA333EE256}"/>
              </a:ext>
            </a:extLst>
          </p:cNvPr>
          <p:cNvSpPr txBox="1"/>
          <p:nvPr/>
        </p:nvSpPr>
        <p:spPr>
          <a:xfrm>
            <a:off x="6142908" y="4260532"/>
            <a:ext cx="3965826" cy="1754326"/>
          </a:xfrm>
          <a:prstGeom prst="rect">
            <a:avLst/>
          </a:prstGeom>
          <a:noFill/>
        </p:spPr>
        <p:txBody>
          <a:bodyPr wrap="square" rtlCol="0">
            <a:spAutoFit/>
          </a:bodyPr>
          <a:lstStyle/>
          <a:p>
            <a:r>
              <a:rPr lang="en-US" dirty="0">
                <a:solidFill>
                  <a:srgbClr val="00B0F0"/>
                </a:solidFill>
              </a:rPr>
              <a:t>As samples get bigger, confidence intervals get smaller (see SE). With more data, we have less “uncertainty”. Notice the width of the green band for everyone is narrower than the blue bars for each passenger class.</a:t>
            </a:r>
          </a:p>
        </p:txBody>
      </p:sp>
      <p:sp>
        <p:nvSpPr>
          <p:cNvPr id="3" name="TextBox 2">
            <a:extLst>
              <a:ext uri="{FF2B5EF4-FFF2-40B4-BE49-F238E27FC236}">
                <a16:creationId xmlns:a16="http://schemas.microsoft.com/office/drawing/2014/main" id="{6593FA70-21FA-AF53-047B-E50A8A749645}"/>
              </a:ext>
            </a:extLst>
          </p:cNvPr>
          <p:cNvSpPr txBox="1"/>
          <p:nvPr/>
        </p:nvSpPr>
        <p:spPr>
          <a:xfrm>
            <a:off x="394282" y="1397139"/>
            <a:ext cx="3632433" cy="1754326"/>
          </a:xfrm>
          <a:prstGeom prst="rect">
            <a:avLst/>
          </a:prstGeom>
          <a:noFill/>
        </p:spPr>
        <p:txBody>
          <a:bodyPr wrap="square" rtlCol="0">
            <a:spAutoFit/>
          </a:bodyPr>
          <a:lstStyle/>
          <a:p>
            <a:r>
              <a:rPr lang="en-US" dirty="0">
                <a:highlight>
                  <a:srgbClr val="FFFF00"/>
                </a:highlight>
              </a:rPr>
              <a:t>95% CI formula= mean +/- 1.96 * SE</a:t>
            </a:r>
          </a:p>
          <a:p>
            <a:endParaRPr lang="en-US" dirty="0">
              <a:highlight>
                <a:srgbClr val="FFFF00"/>
              </a:highlight>
            </a:endParaRPr>
          </a:p>
          <a:p>
            <a:r>
              <a:rPr lang="en-US" dirty="0">
                <a:highlight>
                  <a:srgbClr val="FFFF00"/>
                </a:highlight>
              </a:rPr>
              <a:t>1.96 * SE = “Margin or Error”</a:t>
            </a:r>
          </a:p>
          <a:p>
            <a:r>
              <a:rPr lang="en-US" dirty="0">
                <a:highlight>
                  <a:srgbClr val="FFFF00"/>
                </a:highlight>
              </a:rPr>
              <a:t>Standard Error = Std. Dev./ SQRT(N)</a:t>
            </a:r>
          </a:p>
          <a:p>
            <a:r>
              <a:rPr lang="en-US" i="1" dirty="0">
                <a:highlight>
                  <a:srgbClr val="FFFF00"/>
                </a:highlight>
              </a:rPr>
              <a:t>This formula is similar for various types of outcomes</a:t>
            </a:r>
          </a:p>
        </p:txBody>
      </p:sp>
      <p:sp>
        <p:nvSpPr>
          <p:cNvPr id="4" name="TextBox 3">
            <a:extLst>
              <a:ext uri="{FF2B5EF4-FFF2-40B4-BE49-F238E27FC236}">
                <a16:creationId xmlns:a16="http://schemas.microsoft.com/office/drawing/2014/main" id="{B148F65F-40C5-6EEA-C26A-FDE625E40166}"/>
              </a:ext>
            </a:extLst>
          </p:cNvPr>
          <p:cNvSpPr txBox="1"/>
          <p:nvPr/>
        </p:nvSpPr>
        <p:spPr>
          <a:xfrm>
            <a:off x="2402048" y="4814530"/>
            <a:ext cx="2391778" cy="646331"/>
          </a:xfrm>
          <a:prstGeom prst="rect">
            <a:avLst/>
          </a:prstGeom>
          <a:noFill/>
        </p:spPr>
        <p:txBody>
          <a:bodyPr wrap="square" rtlCol="0">
            <a:spAutoFit/>
          </a:bodyPr>
          <a:lstStyle/>
          <a:p>
            <a:r>
              <a:rPr lang="en-US" dirty="0"/>
              <a:t>The CI is the mean +/- the “margin of error”</a:t>
            </a:r>
          </a:p>
        </p:txBody>
      </p:sp>
      <p:cxnSp>
        <p:nvCxnSpPr>
          <p:cNvPr id="5" name="Straight Arrow Connector 4">
            <a:extLst>
              <a:ext uri="{FF2B5EF4-FFF2-40B4-BE49-F238E27FC236}">
                <a16:creationId xmlns:a16="http://schemas.microsoft.com/office/drawing/2014/main" id="{C91BAF6E-8FB7-A956-0AE5-16DC57F8DA53}"/>
              </a:ext>
            </a:extLst>
          </p:cNvPr>
          <p:cNvCxnSpPr>
            <a:cxnSpLocks/>
          </p:cNvCxnSpPr>
          <p:nvPr/>
        </p:nvCxnSpPr>
        <p:spPr>
          <a:xfrm>
            <a:off x="3132059" y="5800987"/>
            <a:ext cx="366150"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AF5F39AD-802F-F09D-ABD2-68395C6042EC}"/>
              </a:ext>
            </a:extLst>
          </p:cNvPr>
          <p:cNvCxnSpPr>
            <a:cxnSpLocks/>
          </p:cNvCxnSpPr>
          <p:nvPr/>
        </p:nvCxnSpPr>
        <p:spPr>
          <a:xfrm>
            <a:off x="2541864" y="5800987"/>
            <a:ext cx="351279"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6C099D4D-8AE4-4155-EDAA-A88E951B1116}"/>
              </a:ext>
            </a:extLst>
          </p:cNvPr>
          <p:cNvCxnSpPr/>
          <p:nvPr/>
        </p:nvCxnSpPr>
        <p:spPr>
          <a:xfrm flipH="1">
            <a:off x="2620670" y="5396223"/>
            <a:ext cx="594517" cy="293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8EBD05-2716-FAFF-7063-89F9BAF2BC48}"/>
              </a:ext>
            </a:extLst>
          </p:cNvPr>
          <p:cNvCxnSpPr>
            <a:cxnSpLocks/>
          </p:cNvCxnSpPr>
          <p:nvPr/>
        </p:nvCxnSpPr>
        <p:spPr>
          <a:xfrm flipH="1">
            <a:off x="3437699" y="5460861"/>
            <a:ext cx="239306" cy="247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1827EC-7C64-F0C6-DD7B-81350E12E13C}"/>
              </a:ext>
            </a:extLst>
          </p:cNvPr>
          <p:cNvSpPr txBox="1"/>
          <p:nvPr/>
        </p:nvSpPr>
        <p:spPr>
          <a:xfrm>
            <a:off x="5907631" y="1304245"/>
            <a:ext cx="4436379" cy="2308324"/>
          </a:xfrm>
          <a:prstGeom prst="rect">
            <a:avLst/>
          </a:prstGeom>
          <a:noFill/>
        </p:spPr>
        <p:txBody>
          <a:bodyPr wrap="square" rtlCol="0">
            <a:spAutoFit/>
          </a:bodyPr>
          <a:lstStyle/>
          <a:p>
            <a:r>
              <a:rPr lang="en-US" dirty="0"/>
              <a:t>To interpret the results, any </a:t>
            </a:r>
            <a:r>
              <a:rPr lang="en-US" dirty="0">
                <a:highlight>
                  <a:srgbClr val="FFFF00"/>
                </a:highlight>
              </a:rPr>
              <a:t>gold triangles (means) </a:t>
            </a:r>
            <a:r>
              <a:rPr lang="en-US" dirty="0"/>
              <a:t>that do not fall within the </a:t>
            </a:r>
            <a:r>
              <a:rPr lang="en-US" dirty="0">
                <a:solidFill>
                  <a:srgbClr val="00B0F0"/>
                </a:solidFill>
              </a:rPr>
              <a:t>blue bar (95% CIs) </a:t>
            </a:r>
            <a:r>
              <a:rPr lang="en-US" dirty="0"/>
              <a:t>of a different passenger class are significantly different.</a:t>
            </a:r>
          </a:p>
          <a:p>
            <a:r>
              <a:rPr lang="en-US" dirty="0"/>
              <a:t>For example, 1</a:t>
            </a:r>
            <a:r>
              <a:rPr lang="en-US" baseline="30000" dirty="0"/>
              <a:t>st</a:t>
            </a:r>
            <a:r>
              <a:rPr lang="en-US" dirty="0"/>
              <a:t> and 2</a:t>
            </a:r>
            <a:r>
              <a:rPr lang="en-US" baseline="30000" dirty="0"/>
              <a:t>nd</a:t>
            </a:r>
            <a:r>
              <a:rPr lang="en-US" dirty="0"/>
              <a:t> classes are different because the gold triangle of 2</a:t>
            </a:r>
            <a:r>
              <a:rPr lang="en-US" baseline="30000" dirty="0"/>
              <a:t>nd</a:t>
            </a:r>
            <a:r>
              <a:rPr lang="en-US" dirty="0"/>
              <a:t> class doesn’t lie within the blue bar of 1st class. And vice-versa.</a:t>
            </a:r>
          </a:p>
        </p:txBody>
      </p:sp>
      <p:sp>
        <p:nvSpPr>
          <p:cNvPr id="14" name="TextBox 13">
            <a:extLst>
              <a:ext uri="{FF2B5EF4-FFF2-40B4-BE49-F238E27FC236}">
                <a16:creationId xmlns:a16="http://schemas.microsoft.com/office/drawing/2014/main" id="{50C89CB0-0C02-5FAE-AA73-46F4E74993A3}"/>
              </a:ext>
            </a:extLst>
          </p:cNvPr>
          <p:cNvSpPr txBox="1"/>
          <p:nvPr/>
        </p:nvSpPr>
        <p:spPr>
          <a:xfrm>
            <a:off x="9338344" y="106514"/>
            <a:ext cx="1760291" cy="369332"/>
          </a:xfrm>
          <a:prstGeom prst="rect">
            <a:avLst/>
          </a:prstGeom>
          <a:noFill/>
        </p:spPr>
        <p:txBody>
          <a:bodyPr wrap="square" rtlCol="0">
            <a:spAutoFit/>
          </a:bodyPr>
          <a:lstStyle/>
          <a:p>
            <a:r>
              <a:rPr lang="en-US" dirty="0"/>
              <a:t>(passenger class)</a:t>
            </a:r>
            <a:endParaRPr lang="en-US" i="1" dirty="0"/>
          </a:p>
        </p:txBody>
      </p:sp>
      <p:cxnSp>
        <p:nvCxnSpPr>
          <p:cNvPr id="10" name="Straight Arrow Connector 9">
            <a:extLst>
              <a:ext uri="{FF2B5EF4-FFF2-40B4-BE49-F238E27FC236}">
                <a16:creationId xmlns:a16="http://schemas.microsoft.com/office/drawing/2014/main" id="{181FCC8F-CBAF-933E-7A05-CA547FFCDBAD}"/>
              </a:ext>
            </a:extLst>
          </p:cNvPr>
          <p:cNvCxnSpPr/>
          <p:nvPr/>
        </p:nvCxnSpPr>
        <p:spPr>
          <a:xfrm flipV="1">
            <a:off x="1093366" y="1795244"/>
            <a:ext cx="2038693" cy="13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3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B59EEA0D914693086788C205514A" ma:contentTypeVersion="14" ma:contentTypeDescription="Create a new document." ma:contentTypeScope="" ma:versionID="765e1b31a43bbd0bf74d0969e923d0b9">
  <xsd:schema xmlns:xsd="http://www.w3.org/2001/XMLSchema" xmlns:xs="http://www.w3.org/2001/XMLSchema" xmlns:p="http://schemas.microsoft.com/office/2006/metadata/properties" xmlns:ns2="aba761fe-1b97-423a-8ab9-448158a982e8" xmlns:ns3="2119bc4f-6d5d-454a-b490-5d5b94df6c7c" targetNamespace="http://schemas.microsoft.com/office/2006/metadata/properties" ma:root="true" ma:fieldsID="520027c1ff7faf591374388654e07c76" ns2:_="" ns3:_="">
    <xsd:import namespace="aba761fe-1b97-423a-8ab9-448158a982e8"/>
    <xsd:import namespace="2119bc4f-6d5d-454a-b490-5d5b94df6c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761fe-1b97-423a-8ab9-448158a982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9bc4f-6d5d-454a-b490-5d5b94df6c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3294b277-f636-448a-964a-f970df8edc12}" ma:internalName="TaxCatchAll" ma:showField="CatchAllData" ma:web="2119bc4f-6d5d-454a-b490-5d5b94df6c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19bc4f-6d5d-454a-b490-5d5b94df6c7c" xsi:nil="true"/>
    <lcf76f155ced4ddcb4097134ff3c332f xmlns="aba761fe-1b97-423a-8ab9-448158a982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8A0FDB-EC0E-4E6E-84F9-C57AE01DB8A8}"/>
</file>

<file path=customXml/itemProps2.xml><?xml version="1.0" encoding="utf-8"?>
<ds:datastoreItem xmlns:ds="http://schemas.openxmlformats.org/officeDocument/2006/customXml" ds:itemID="{A71D313F-8547-4299-AC88-745D56AF3B53}"/>
</file>

<file path=customXml/itemProps3.xml><?xml version="1.0" encoding="utf-8"?>
<ds:datastoreItem xmlns:ds="http://schemas.openxmlformats.org/officeDocument/2006/customXml" ds:itemID="{D647BD51-2FDA-4C71-A815-6F85CD58B6DC}"/>
</file>

<file path=docProps/app.xml><?xml version="1.0" encoding="utf-8"?>
<Properties xmlns="http://schemas.openxmlformats.org/officeDocument/2006/extended-properties" xmlns:vt="http://schemas.openxmlformats.org/officeDocument/2006/docPropsVTypes">
  <TotalTime>2484</TotalTime>
  <Words>1567</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Calibri Light</vt:lpstr>
      <vt:lpstr>Office Theme</vt:lpstr>
      <vt:lpstr>Research and Statistics</vt:lpstr>
      <vt:lpstr>Confidence intervals and statistical significance</vt:lpstr>
      <vt:lpstr>Purpose of statistics</vt:lpstr>
      <vt:lpstr>Different reasons for making inferences</vt:lpstr>
      <vt:lpstr>Different types of distributions</vt:lpstr>
      <vt:lpstr>More on sampling distributions</vt:lpstr>
      <vt:lpstr>Confidence intervals and significance tests</vt:lpstr>
      <vt:lpstr>Example</vt:lpstr>
      <vt:lpstr>PowerPoint Presentation</vt:lpstr>
      <vt:lpstr>Type-I errors and statistical significance</vt:lpstr>
      <vt:lpstr>Summary</vt:lpstr>
      <vt:lpstr>Knowledge check</vt:lpstr>
      <vt:lpstr>Knowledge check-- Answers</vt:lpstr>
      <vt:lpstr>Appendix A</vt:lpstr>
      <vt:lpstr>Sampling distributions get smaller when sample sizes get bigger</vt:lpstr>
      <vt:lpstr>Sampling distributions on group differences</vt:lpstr>
      <vt:lpstr>Glossary</vt:lpstr>
      <vt:lpstr>Inferences</vt:lpstr>
      <vt:lpstr>95% Confidence Interval: Birthweight</vt:lpstr>
      <vt:lpstr>95% Confidence Interval: Birthweight</vt:lpstr>
      <vt:lpstr>95% Confidence Interval: Birthweight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Statistics</dc:title>
  <dc:creator>Stephen Zuniga</dc:creator>
  <cp:lastModifiedBy>Maria Lourdes B Ngugi</cp:lastModifiedBy>
  <cp:revision>212</cp:revision>
  <dcterms:created xsi:type="dcterms:W3CDTF">2024-02-05T17:36:21Z</dcterms:created>
  <dcterms:modified xsi:type="dcterms:W3CDTF">2024-08-29T21:47:48Z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0x0101007C26B59EEA0D914693086788C205514A</vt:lpwstr>
  </property>
</Properties>
</file>