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drawing4.xml" ContentType="application/vnd.ms-office.drawingml.diagramDrawing+xml"/>
  <Override PartName="/ppt/diagrams/colors4.xml" ContentType="application/vnd.openxmlformats-officedocument.drawingml.diagramColors+xml"/>
  <Override PartName="/ppt/diagrams/layout5.xml" ContentType="application/vnd.openxmlformats-officedocument.drawingml.diagramLayout+xml"/>
  <Override PartName="/ppt/diagrams/quickStyle5.xml" ContentType="application/vnd.openxmlformats-officedocument.drawingml.diagramStyle+xml"/>
  <Override PartName="/ppt/diagrams/drawing5.xml" ContentType="application/vnd.ms-office.drawingml.diagramDrawing+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5.xml" ContentType="application/vnd.openxmlformats-officedocument.drawingml.diagramColors+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489" r:id="rId4"/>
    <p:sldId id="472" r:id="rId5"/>
    <p:sldId id="473" r:id="rId6"/>
    <p:sldId id="474" r:id="rId7"/>
    <p:sldId id="475" r:id="rId8"/>
    <p:sldId id="476" r:id="rId9"/>
    <p:sldId id="484" r:id="rId10"/>
    <p:sldId id="488" r:id="rId11"/>
    <p:sldId id="482" r:id="rId12"/>
    <p:sldId id="483" r:id="rId13"/>
    <p:sldId id="486" r:id="rId14"/>
    <p:sldId id="469" r:id="rId15"/>
    <p:sldId id="279" r:id="rId16"/>
    <p:sldId id="494" r:id="rId17"/>
    <p:sldId id="297" r:id="rId18"/>
    <p:sldId id="490" r:id="rId19"/>
    <p:sldId id="492" r:id="rId20"/>
    <p:sldId id="493" r:id="rId21"/>
    <p:sldId id="478" r:id="rId22"/>
    <p:sldId id="479" r:id="rId23"/>
    <p:sldId id="481" r:id="rId24"/>
    <p:sldId id="4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iagrams/_rels/data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BA25A-FEFC-4CE6-A548-C3BB5791369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A84E3303-15F6-4C2D-893D-38EE2EE2114C}">
      <dgm:prSet/>
      <dgm:spPr/>
      <dgm:t>
        <a:bodyPr/>
        <a:lstStyle/>
        <a:p>
          <a:r>
            <a:rPr lang="en-US" dirty="0"/>
            <a:t>In this session, we’ll review correlations, scatterplots, and proportion of variance explained.</a:t>
          </a:r>
        </a:p>
      </dgm:t>
    </dgm:pt>
    <dgm:pt modelId="{F8DD4B47-C92E-48BC-AA97-44DCE1384395}" type="parTrans" cxnId="{E08A430C-F314-43D2-BF11-79EE089D44E0}">
      <dgm:prSet/>
      <dgm:spPr/>
      <dgm:t>
        <a:bodyPr/>
        <a:lstStyle/>
        <a:p>
          <a:endParaRPr lang="en-US"/>
        </a:p>
      </dgm:t>
    </dgm:pt>
    <dgm:pt modelId="{8A4965DD-92FB-44D0-BA0B-C0F689DACD15}" type="sibTrans" cxnId="{E08A430C-F314-43D2-BF11-79EE089D44E0}">
      <dgm:prSet/>
      <dgm:spPr/>
      <dgm:t>
        <a:bodyPr/>
        <a:lstStyle/>
        <a:p>
          <a:endParaRPr lang="en-US"/>
        </a:p>
      </dgm:t>
    </dgm:pt>
    <dgm:pt modelId="{B7DDE13B-6345-49C8-8BDE-459F4BC66DF1}">
      <dgm:prSet/>
      <dgm:spPr/>
      <dgm:t>
        <a:bodyPr/>
        <a:lstStyle/>
        <a:p>
          <a:r>
            <a:rPr lang="en-US" dirty="0"/>
            <a:t>And we’ll answer the question: “What do I do when my trend is not significant?”</a:t>
          </a:r>
        </a:p>
      </dgm:t>
    </dgm:pt>
    <dgm:pt modelId="{7751ADDD-99BB-4872-A815-76CE465F9F9C}" type="parTrans" cxnId="{D34ED451-1E70-4347-BC11-32E312088420}">
      <dgm:prSet/>
      <dgm:spPr/>
      <dgm:t>
        <a:bodyPr/>
        <a:lstStyle/>
        <a:p>
          <a:endParaRPr lang="en-US"/>
        </a:p>
      </dgm:t>
    </dgm:pt>
    <dgm:pt modelId="{BA70048E-0062-4B80-9FEE-BFAB5D92C19B}" type="sibTrans" cxnId="{D34ED451-1E70-4347-BC11-32E312088420}">
      <dgm:prSet/>
      <dgm:spPr/>
      <dgm:t>
        <a:bodyPr/>
        <a:lstStyle/>
        <a:p>
          <a:endParaRPr lang="en-US"/>
        </a:p>
      </dgm:t>
    </dgm:pt>
    <dgm:pt modelId="{A9317DE5-A591-4D6F-8CD4-97CCA61312F5}" type="pres">
      <dgm:prSet presAssocID="{EAEBA25A-FEFC-4CE6-A548-C3BB5791369A}" presName="hierChild1" presStyleCnt="0">
        <dgm:presLayoutVars>
          <dgm:chPref val="1"/>
          <dgm:dir/>
          <dgm:animOne val="branch"/>
          <dgm:animLvl val="lvl"/>
          <dgm:resizeHandles/>
        </dgm:presLayoutVars>
      </dgm:prSet>
      <dgm:spPr/>
    </dgm:pt>
    <dgm:pt modelId="{8851863F-8297-40EE-9B5E-8C0B1F67903F}" type="pres">
      <dgm:prSet presAssocID="{A84E3303-15F6-4C2D-893D-38EE2EE2114C}" presName="hierRoot1" presStyleCnt="0"/>
      <dgm:spPr/>
    </dgm:pt>
    <dgm:pt modelId="{94B254BE-9B90-4B67-860D-F1585930074E}" type="pres">
      <dgm:prSet presAssocID="{A84E3303-15F6-4C2D-893D-38EE2EE2114C}" presName="composite" presStyleCnt="0"/>
      <dgm:spPr/>
    </dgm:pt>
    <dgm:pt modelId="{0FD90EA5-81FF-4FF8-A7D9-7B24D1CF1D59}" type="pres">
      <dgm:prSet presAssocID="{A84E3303-15F6-4C2D-893D-38EE2EE2114C}" presName="background" presStyleLbl="node0" presStyleIdx="0" presStyleCnt="2"/>
      <dgm:spPr/>
    </dgm:pt>
    <dgm:pt modelId="{516F32FC-CB51-4649-BA8B-E680B2B5400C}" type="pres">
      <dgm:prSet presAssocID="{A84E3303-15F6-4C2D-893D-38EE2EE2114C}" presName="text" presStyleLbl="fgAcc0" presStyleIdx="0" presStyleCnt="2">
        <dgm:presLayoutVars>
          <dgm:chPref val="3"/>
        </dgm:presLayoutVars>
      </dgm:prSet>
      <dgm:spPr/>
    </dgm:pt>
    <dgm:pt modelId="{0BC13B79-5680-4FC8-8B0E-7886DDAE34B0}" type="pres">
      <dgm:prSet presAssocID="{A84E3303-15F6-4C2D-893D-38EE2EE2114C}" presName="hierChild2" presStyleCnt="0"/>
      <dgm:spPr/>
    </dgm:pt>
    <dgm:pt modelId="{D94E258B-9A8E-4052-886E-C42B76510A31}" type="pres">
      <dgm:prSet presAssocID="{B7DDE13B-6345-49C8-8BDE-459F4BC66DF1}" presName="hierRoot1" presStyleCnt="0"/>
      <dgm:spPr/>
    </dgm:pt>
    <dgm:pt modelId="{77353175-AD51-4662-9509-2B22E863A794}" type="pres">
      <dgm:prSet presAssocID="{B7DDE13B-6345-49C8-8BDE-459F4BC66DF1}" presName="composite" presStyleCnt="0"/>
      <dgm:spPr/>
    </dgm:pt>
    <dgm:pt modelId="{8AC650F8-318C-496A-96BB-567059CC7630}" type="pres">
      <dgm:prSet presAssocID="{B7DDE13B-6345-49C8-8BDE-459F4BC66DF1}" presName="background" presStyleLbl="node0" presStyleIdx="1" presStyleCnt="2"/>
      <dgm:spPr/>
    </dgm:pt>
    <dgm:pt modelId="{AB20956A-F8F0-41F9-8221-E298D536F5F4}" type="pres">
      <dgm:prSet presAssocID="{B7DDE13B-6345-49C8-8BDE-459F4BC66DF1}" presName="text" presStyleLbl="fgAcc0" presStyleIdx="1" presStyleCnt="2">
        <dgm:presLayoutVars>
          <dgm:chPref val="3"/>
        </dgm:presLayoutVars>
      </dgm:prSet>
      <dgm:spPr/>
    </dgm:pt>
    <dgm:pt modelId="{B301590F-8BBB-4A47-AE29-9B2275D91714}" type="pres">
      <dgm:prSet presAssocID="{B7DDE13B-6345-49C8-8BDE-459F4BC66DF1}" presName="hierChild2" presStyleCnt="0"/>
      <dgm:spPr/>
    </dgm:pt>
  </dgm:ptLst>
  <dgm:cxnLst>
    <dgm:cxn modelId="{E08A430C-F314-43D2-BF11-79EE089D44E0}" srcId="{EAEBA25A-FEFC-4CE6-A548-C3BB5791369A}" destId="{A84E3303-15F6-4C2D-893D-38EE2EE2114C}" srcOrd="0" destOrd="0" parTransId="{F8DD4B47-C92E-48BC-AA97-44DCE1384395}" sibTransId="{8A4965DD-92FB-44D0-BA0B-C0F689DACD15}"/>
    <dgm:cxn modelId="{239F4E64-AD66-45B0-A3BD-2E4275824C9A}" type="presOf" srcId="{A84E3303-15F6-4C2D-893D-38EE2EE2114C}" destId="{516F32FC-CB51-4649-BA8B-E680B2B5400C}" srcOrd="0" destOrd="0" presId="urn:microsoft.com/office/officeart/2005/8/layout/hierarchy1"/>
    <dgm:cxn modelId="{D34ED451-1E70-4347-BC11-32E312088420}" srcId="{EAEBA25A-FEFC-4CE6-A548-C3BB5791369A}" destId="{B7DDE13B-6345-49C8-8BDE-459F4BC66DF1}" srcOrd="1" destOrd="0" parTransId="{7751ADDD-99BB-4872-A815-76CE465F9F9C}" sibTransId="{BA70048E-0062-4B80-9FEE-BFAB5D92C19B}"/>
    <dgm:cxn modelId="{20115DB2-D507-47AC-8B1F-372D345A073F}" type="presOf" srcId="{EAEBA25A-FEFC-4CE6-A548-C3BB5791369A}" destId="{A9317DE5-A591-4D6F-8CD4-97CCA61312F5}" srcOrd="0" destOrd="0" presId="urn:microsoft.com/office/officeart/2005/8/layout/hierarchy1"/>
    <dgm:cxn modelId="{A32EE5C9-2360-4CA0-928B-FC9FB280F079}" type="presOf" srcId="{B7DDE13B-6345-49C8-8BDE-459F4BC66DF1}" destId="{AB20956A-F8F0-41F9-8221-E298D536F5F4}" srcOrd="0" destOrd="0" presId="urn:microsoft.com/office/officeart/2005/8/layout/hierarchy1"/>
    <dgm:cxn modelId="{E2599931-27D6-4332-B707-3BF19EB8FB20}" type="presParOf" srcId="{A9317DE5-A591-4D6F-8CD4-97CCA61312F5}" destId="{8851863F-8297-40EE-9B5E-8C0B1F67903F}" srcOrd="0" destOrd="0" presId="urn:microsoft.com/office/officeart/2005/8/layout/hierarchy1"/>
    <dgm:cxn modelId="{EF32106E-4216-4881-B536-7D67AADAD42A}" type="presParOf" srcId="{8851863F-8297-40EE-9B5E-8C0B1F67903F}" destId="{94B254BE-9B90-4B67-860D-F1585930074E}" srcOrd="0" destOrd="0" presId="urn:microsoft.com/office/officeart/2005/8/layout/hierarchy1"/>
    <dgm:cxn modelId="{8B53B60D-BFBC-40B4-8C1A-449DB336CD67}" type="presParOf" srcId="{94B254BE-9B90-4B67-860D-F1585930074E}" destId="{0FD90EA5-81FF-4FF8-A7D9-7B24D1CF1D59}" srcOrd="0" destOrd="0" presId="urn:microsoft.com/office/officeart/2005/8/layout/hierarchy1"/>
    <dgm:cxn modelId="{088C3DD2-0341-4CC0-A3A4-476E82E623F5}" type="presParOf" srcId="{94B254BE-9B90-4B67-860D-F1585930074E}" destId="{516F32FC-CB51-4649-BA8B-E680B2B5400C}" srcOrd="1" destOrd="0" presId="urn:microsoft.com/office/officeart/2005/8/layout/hierarchy1"/>
    <dgm:cxn modelId="{F5FD16D1-03A5-4213-817B-0217F4B4A517}" type="presParOf" srcId="{8851863F-8297-40EE-9B5E-8C0B1F67903F}" destId="{0BC13B79-5680-4FC8-8B0E-7886DDAE34B0}" srcOrd="1" destOrd="0" presId="urn:microsoft.com/office/officeart/2005/8/layout/hierarchy1"/>
    <dgm:cxn modelId="{31F1158C-8E69-4577-ADF3-F590C86E1B16}" type="presParOf" srcId="{A9317DE5-A591-4D6F-8CD4-97CCA61312F5}" destId="{D94E258B-9A8E-4052-886E-C42B76510A31}" srcOrd="1" destOrd="0" presId="urn:microsoft.com/office/officeart/2005/8/layout/hierarchy1"/>
    <dgm:cxn modelId="{160410B5-8EE4-42C3-AF41-187EC98382DB}" type="presParOf" srcId="{D94E258B-9A8E-4052-886E-C42B76510A31}" destId="{77353175-AD51-4662-9509-2B22E863A794}" srcOrd="0" destOrd="0" presId="urn:microsoft.com/office/officeart/2005/8/layout/hierarchy1"/>
    <dgm:cxn modelId="{7510092C-091C-49E3-93C1-BE5DCD99E875}" type="presParOf" srcId="{77353175-AD51-4662-9509-2B22E863A794}" destId="{8AC650F8-318C-496A-96BB-567059CC7630}" srcOrd="0" destOrd="0" presId="urn:microsoft.com/office/officeart/2005/8/layout/hierarchy1"/>
    <dgm:cxn modelId="{68AC29C2-866C-49EC-8793-97D635A9903A}" type="presParOf" srcId="{77353175-AD51-4662-9509-2B22E863A794}" destId="{AB20956A-F8F0-41F9-8221-E298D536F5F4}" srcOrd="1" destOrd="0" presId="urn:microsoft.com/office/officeart/2005/8/layout/hierarchy1"/>
    <dgm:cxn modelId="{A3406AB3-8762-48D7-906C-4C159CF1B130}" type="presParOf" srcId="{D94E258B-9A8E-4052-886E-C42B76510A31}" destId="{B301590F-8BBB-4A47-AE29-9B2275D9171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50C392-69D5-4A91-A405-C228A398E9D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16FF805-E84A-4516-8D7D-4B7E92770597}">
      <dgm:prSet/>
      <dgm:spPr/>
      <dgm:t>
        <a:bodyPr/>
        <a:lstStyle/>
        <a:p>
          <a:pPr>
            <a:lnSpc>
              <a:spcPct val="100000"/>
            </a:lnSpc>
          </a:pPr>
          <a:r>
            <a:rPr lang="en-US"/>
            <a:t>Check to see if 2 variables are related. </a:t>
          </a:r>
        </a:p>
      </dgm:t>
    </dgm:pt>
    <dgm:pt modelId="{06296B06-9EF6-43DB-9DD0-8DE3F03559A3}" type="parTrans" cxnId="{2E9AA0CB-BB9F-42F0-9DA1-7A30E5CA26E9}">
      <dgm:prSet/>
      <dgm:spPr/>
      <dgm:t>
        <a:bodyPr/>
        <a:lstStyle/>
        <a:p>
          <a:endParaRPr lang="en-US"/>
        </a:p>
      </dgm:t>
    </dgm:pt>
    <dgm:pt modelId="{1AD4C431-FED3-4164-8CB2-554EF8415974}" type="sibTrans" cxnId="{2E9AA0CB-BB9F-42F0-9DA1-7A30E5CA26E9}">
      <dgm:prSet/>
      <dgm:spPr/>
      <dgm:t>
        <a:bodyPr/>
        <a:lstStyle/>
        <a:p>
          <a:endParaRPr lang="en-US"/>
        </a:p>
      </dgm:t>
    </dgm:pt>
    <dgm:pt modelId="{7E2E82C1-518A-4DAE-86E6-6D3CDE2846E9}">
      <dgm:prSet/>
      <dgm:spPr/>
      <dgm:t>
        <a:bodyPr/>
        <a:lstStyle/>
        <a:p>
          <a:pPr>
            <a:lnSpc>
              <a:spcPct val="100000"/>
            </a:lnSpc>
          </a:pPr>
          <a:r>
            <a:rPr lang="en-US"/>
            <a:t>Check to see if there is a trend in data.</a:t>
          </a:r>
        </a:p>
      </dgm:t>
    </dgm:pt>
    <dgm:pt modelId="{D157119E-1BF1-4BF5-9C9A-62232C13AC7B}" type="parTrans" cxnId="{BE31C2AF-89DA-49C2-833A-E1A8B7DE4B7F}">
      <dgm:prSet/>
      <dgm:spPr/>
      <dgm:t>
        <a:bodyPr/>
        <a:lstStyle/>
        <a:p>
          <a:endParaRPr lang="en-US"/>
        </a:p>
      </dgm:t>
    </dgm:pt>
    <dgm:pt modelId="{7628DA6F-7B92-41FC-93F4-AD3ECF51B169}" type="sibTrans" cxnId="{BE31C2AF-89DA-49C2-833A-E1A8B7DE4B7F}">
      <dgm:prSet/>
      <dgm:spPr/>
      <dgm:t>
        <a:bodyPr/>
        <a:lstStyle/>
        <a:p>
          <a:endParaRPr lang="en-US"/>
        </a:p>
      </dgm:t>
    </dgm:pt>
    <dgm:pt modelId="{E01AFA17-1B2F-4AD8-B58B-EA1514007369}">
      <dgm:prSet/>
      <dgm:spPr/>
      <dgm:t>
        <a:bodyPr/>
        <a:lstStyle/>
        <a:p>
          <a:pPr>
            <a:lnSpc>
              <a:spcPct val="100000"/>
            </a:lnSpc>
          </a:pPr>
          <a:r>
            <a:rPr lang="en-US"/>
            <a:t>Reliability of one variable as a measure of another variable.</a:t>
          </a:r>
        </a:p>
      </dgm:t>
    </dgm:pt>
    <dgm:pt modelId="{70E95C36-D852-4057-A66D-A2BF31D2421F}" type="parTrans" cxnId="{E9FE9C3C-EE22-4519-9AE6-2954909DD777}">
      <dgm:prSet/>
      <dgm:spPr/>
      <dgm:t>
        <a:bodyPr/>
        <a:lstStyle/>
        <a:p>
          <a:endParaRPr lang="en-US"/>
        </a:p>
      </dgm:t>
    </dgm:pt>
    <dgm:pt modelId="{A02F6D53-FC84-4531-8135-9F81E2073FCA}" type="sibTrans" cxnId="{E9FE9C3C-EE22-4519-9AE6-2954909DD777}">
      <dgm:prSet/>
      <dgm:spPr/>
      <dgm:t>
        <a:bodyPr/>
        <a:lstStyle/>
        <a:p>
          <a:endParaRPr lang="en-US"/>
        </a:p>
      </dgm:t>
    </dgm:pt>
    <dgm:pt modelId="{6BC7946B-D8C7-49BE-8170-FB5F71ADA057}">
      <dgm:prSet/>
      <dgm:spPr/>
      <dgm:t>
        <a:bodyPr/>
        <a:lstStyle/>
        <a:p>
          <a:pPr>
            <a:lnSpc>
              <a:spcPct val="100000"/>
            </a:lnSpc>
          </a:pPr>
          <a:r>
            <a:rPr lang="en-US"/>
            <a:t>Make predictions.</a:t>
          </a:r>
        </a:p>
      </dgm:t>
    </dgm:pt>
    <dgm:pt modelId="{D0D352BE-2E15-4E23-AFAA-A563077C7943}" type="parTrans" cxnId="{C5FD1C83-D93E-4EB1-86E6-53D06A8C7F96}">
      <dgm:prSet/>
      <dgm:spPr/>
      <dgm:t>
        <a:bodyPr/>
        <a:lstStyle/>
        <a:p>
          <a:endParaRPr lang="en-US"/>
        </a:p>
      </dgm:t>
    </dgm:pt>
    <dgm:pt modelId="{4A88D0C1-AE84-4641-8580-96FC5C816BDC}" type="sibTrans" cxnId="{C5FD1C83-D93E-4EB1-86E6-53D06A8C7F96}">
      <dgm:prSet/>
      <dgm:spPr/>
      <dgm:t>
        <a:bodyPr/>
        <a:lstStyle/>
        <a:p>
          <a:endParaRPr lang="en-US"/>
        </a:p>
      </dgm:t>
    </dgm:pt>
    <dgm:pt modelId="{33BCC76B-83F7-44E2-8393-1F2FE8914C14}">
      <dgm:prSet/>
      <dgm:spPr/>
      <dgm:t>
        <a:bodyPr/>
        <a:lstStyle/>
        <a:p>
          <a:pPr>
            <a:lnSpc>
              <a:spcPct val="100000"/>
            </a:lnSpc>
          </a:pPr>
          <a:r>
            <a:rPr lang="en-US"/>
            <a:t>Create composite variables when R is high (&gt;= 0.95) or suitable.</a:t>
          </a:r>
        </a:p>
      </dgm:t>
    </dgm:pt>
    <dgm:pt modelId="{F4CB81CD-2E69-49B9-AA04-B59A878828EB}" type="parTrans" cxnId="{8285F9A7-5E10-4D33-A817-D18712B249C5}">
      <dgm:prSet/>
      <dgm:spPr/>
      <dgm:t>
        <a:bodyPr/>
        <a:lstStyle/>
        <a:p>
          <a:endParaRPr lang="en-US"/>
        </a:p>
      </dgm:t>
    </dgm:pt>
    <dgm:pt modelId="{6D3980CE-0FF5-4C07-A958-23EB556FCE81}" type="sibTrans" cxnId="{8285F9A7-5E10-4D33-A817-D18712B249C5}">
      <dgm:prSet/>
      <dgm:spPr/>
      <dgm:t>
        <a:bodyPr/>
        <a:lstStyle/>
        <a:p>
          <a:endParaRPr lang="en-US"/>
        </a:p>
      </dgm:t>
    </dgm:pt>
    <dgm:pt modelId="{4C6D04ED-E503-4167-AACC-882637B8166B}" type="pres">
      <dgm:prSet presAssocID="{CE50C392-69D5-4A91-A405-C228A398E9D6}" presName="root" presStyleCnt="0">
        <dgm:presLayoutVars>
          <dgm:dir/>
          <dgm:resizeHandles val="exact"/>
        </dgm:presLayoutVars>
      </dgm:prSet>
      <dgm:spPr/>
    </dgm:pt>
    <dgm:pt modelId="{B8DBC991-0DA3-45FA-89E5-02C6675E5CC1}" type="pres">
      <dgm:prSet presAssocID="{216FF805-E84A-4516-8D7D-4B7E92770597}" presName="compNode" presStyleCnt="0"/>
      <dgm:spPr/>
    </dgm:pt>
    <dgm:pt modelId="{F16780F5-CD01-40C8-93E4-B0013FEC3FA7}" type="pres">
      <dgm:prSet presAssocID="{216FF805-E84A-4516-8D7D-4B7E92770597}" presName="bgRect" presStyleLbl="bgShp" presStyleIdx="0" presStyleCnt="5"/>
      <dgm:spPr/>
    </dgm:pt>
    <dgm:pt modelId="{61AAA0E7-55B9-438E-8063-56E3B2820C13}" type="pres">
      <dgm:prSet presAssocID="{216FF805-E84A-4516-8D7D-4B7E9277059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759CFAC8-3E9A-466A-A87D-C1BC0CDF81E6}" type="pres">
      <dgm:prSet presAssocID="{216FF805-E84A-4516-8D7D-4B7E92770597}" presName="spaceRect" presStyleCnt="0"/>
      <dgm:spPr/>
    </dgm:pt>
    <dgm:pt modelId="{44AC113D-2BED-499C-A3C7-2313D051C016}" type="pres">
      <dgm:prSet presAssocID="{216FF805-E84A-4516-8D7D-4B7E92770597}" presName="parTx" presStyleLbl="revTx" presStyleIdx="0" presStyleCnt="5">
        <dgm:presLayoutVars>
          <dgm:chMax val="0"/>
          <dgm:chPref val="0"/>
        </dgm:presLayoutVars>
      </dgm:prSet>
      <dgm:spPr/>
    </dgm:pt>
    <dgm:pt modelId="{BFAAE49A-34AB-462A-8471-EBCE6B57A5D4}" type="pres">
      <dgm:prSet presAssocID="{1AD4C431-FED3-4164-8CB2-554EF8415974}" presName="sibTrans" presStyleCnt="0"/>
      <dgm:spPr/>
    </dgm:pt>
    <dgm:pt modelId="{361F3C1E-B512-4B0E-AA0A-A6D74D5373B2}" type="pres">
      <dgm:prSet presAssocID="{7E2E82C1-518A-4DAE-86E6-6D3CDE2846E9}" presName="compNode" presStyleCnt="0"/>
      <dgm:spPr/>
    </dgm:pt>
    <dgm:pt modelId="{B050E729-3FAF-44F0-9256-82C8BFF70E66}" type="pres">
      <dgm:prSet presAssocID="{7E2E82C1-518A-4DAE-86E6-6D3CDE2846E9}" presName="bgRect" presStyleLbl="bgShp" presStyleIdx="1" presStyleCnt="5"/>
      <dgm:spPr/>
    </dgm:pt>
    <dgm:pt modelId="{8DFC5EA8-A7EE-48A8-8FFE-4B32D256318B}" type="pres">
      <dgm:prSet presAssocID="{7E2E82C1-518A-4DAE-86E6-6D3CDE2846E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51061424-59B7-4B0B-8091-378540360E66}" type="pres">
      <dgm:prSet presAssocID="{7E2E82C1-518A-4DAE-86E6-6D3CDE2846E9}" presName="spaceRect" presStyleCnt="0"/>
      <dgm:spPr/>
    </dgm:pt>
    <dgm:pt modelId="{B4A9E8B7-E73F-42F4-8DF3-A73F034D1B6E}" type="pres">
      <dgm:prSet presAssocID="{7E2E82C1-518A-4DAE-86E6-6D3CDE2846E9}" presName="parTx" presStyleLbl="revTx" presStyleIdx="1" presStyleCnt="5">
        <dgm:presLayoutVars>
          <dgm:chMax val="0"/>
          <dgm:chPref val="0"/>
        </dgm:presLayoutVars>
      </dgm:prSet>
      <dgm:spPr/>
    </dgm:pt>
    <dgm:pt modelId="{51D2FD78-5DB6-4635-8025-0835E6ECF1F2}" type="pres">
      <dgm:prSet presAssocID="{7628DA6F-7B92-41FC-93F4-AD3ECF51B169}" presName="sibTrans" presStyleCnt="0"/>
      <dgm:spPr/>
    </dgm:pt>
    <dgm:pt modelId="{DF147E25-71BC-4463-8718-EDD2B32E03CB}" type="pres">
      <dgm:prSet presAssocID="{E01AFA17-1B2F-4AD8-B58B-EA1514007369}" presName="compNode" presStyleCnt="0"/>
      <dgm:spPr/>
    </dgm:pt>
    <dgm:pt modelId="{22E4C698-594D-40FC-903A-C4CA2E6AA240}" type="pres">
      <dgm:prSet presAssocID="{E01AFA17-1B2F-4AD8-B58B-EA1514007369}" presName="bgRect" presStyleLbl="bgShp" presStyleIdx="2" presStyleCnt="5"/>
      <dgm:spPr/>
    </dgm:pt>
    <dgm:pt modelId="{B088B57B-3D2B-46F2-8650-2FD744013E52}" type="pres">
      <dgm:prSet presAssocID="{E01AFA17-1B2F-4AD8-B58B-EA151400736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uler"/>
        </a:ext>
      </dgm:extLst>
    </dgm:pt>
    <dgm:pt modelId="{925A78BE-904E-4E01-BBE7-E9AAE8AAA19E}" type="pres">
      <dgm:prSet presAssocID="{E01AFA17-1B2F-4AD8-B58B-EA1514007369}" presName="spaceRect" presStyleCnt="0"/>
      <dgm:spPr/>
    </dgm:pt>
    <dgm:pt modelId="{C60FD7B9-DEA7-4F94-B53C-8DB3ED48972F}" type="pres">
      <dgm:prSet presAssocID="{E01AFA17-1B2F-4AD8-B58B-EA1514007369}" presName="parTx" presStyleLbl="revTx" presStyleIdx="2" presStyleCnt="5">
        <dgm:presLayoutVars>
          <dgm:chMax val="0"/>
          <dgm:chPref val="0"/>
        </dgm:presLayoutVars>
      </dgm:prSet>
      <dgm:spPr/>
    </dgm:pt>
    <dgm:pt modelId="{AD14D39E-8CA0-435A-8737-F19D18B80E2B}" type="pres">
      <dgm:prSet presAssocID="{A02F6D53-FC84-4531-8135-9F81E2073FCA}" presName="sibTrans" presStyleCnt="0"/>
      <dgm:spPr/>
    </dgm:pt>
    <dgm:pt modelId="{DF736F33-FF1F-4B28-A15B-B93DC018FECC}" type="pres">
      <dgm:prSet presAssocID="{6BC7946B-D8C7-49BE-8170-FB5F71ADA057}" presName="compNode" presStyleCnt="0"/>
      <dgm:spPr/>
    </dgm:pt>
    <dgm:pt modelId="{91FC42A9-03F7-454F-A8DF-A9BAD145A634}" type="pres">
      <dgm:prSet presAssocID="{6BC7946B-D8C7-49BE-8170-FB5F71ADA057}" presName="bgRect" presStyleLbl="bgShp" presStyleIdx="3" presStyleCnt="5"/>
      <dgm:spPr/>
    </dgm:pt>
    <dgm:pt modelId="{D97CEE68-0501-45BB-8487-2D4A0E79F534}" type="pres">
      <dgm:prSet presAssocID="{6BC7946B-D8C7-49BE-8170-FB5F71ADA05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ightning"/>
        </a:ext>
      </dgm:extLst>
    </dgm:pt>
    <dgm:pt modelId="{FD7A9212-BC57-4E11-881A-A26F3EFCF025}" type="pres">
      <dgm:prSet presAssocID="{6BC7946B-D8C7-49BE-8170-FB5F71ADA057}" presName="spaceRect" presStyleCnt="0"/>
      <dgm:spPr/>
    </dgm:pt>
    <dgm:pt modelId="{D45DDF9C-8154-44B1-907D-4305F37A08C2}" type="pres">
      <dgm:prSet presAssocID="{6BC7946B-D8C7-49BE-8170-FB5F71ADA057}" presName="parTx" presStyleLbl="revTx" presStyleIdx="3" presStyleCnt="5">
        <dgm:presLayoutVars>
          <dgm:chMax val="0"/>
          <dgm:chPref val="0"/>
        </dgm:presLayoutVars>
      </dgm:prSet>
      <dgm:spPr/>
    </dgm:pt>
    <dgm:pt modelId="{31D598D3-F068-4ADC-A25F-147F4311C2D9}" type="pres">
      <dgm:prSet presAssocID="{4A88D0C1-AE84-4641-8580-96FC5C816BDC}" presName="sibTrans" presStyleCnt="0"/>
      <dgm:spPr/>
    </dgm:pt>
    <dgm:pt modelId="{3EA87BC7-EE44-4C72-BDCB-E824D2101410}" type="pres">
      <dgm:prSet presAssocID="{33BCC76B-83F7-44E2-8393-1F2FE8914C14}" presName="compNode" presStyleCnt="0"/>
      <dgm:spPr/>
    </dgm:pt>
    <dgm:pt modelId="{49FF8312-56A5-4D64-A413-3B85DF6EBA57}" type="pres">
      <dgm:prSet presAssocID="{33BCC76B-83F7-44E2-8393-1F2FE8914C14}" presName="bgRect" presStyleLbl="bgShp" presStyleIdx="4" presStyleCnt="5"/>
      <dgm:spPr/>
    </dgm:pt>
    <dgm:pt modelId="{C52B24B9-CE41-47A7-A3DD-5B3F5AAC1259}" type="pres">
      <dgm:prSet presAssocID="{33BCC76B-83F7-44E2-8393-1F2FE8914C1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cientist"/>
        </a:ext>
      </dgm:extLst>
    </dgm:pt>
    <dgm:pt modelId="{19FA0523-5EC7-4249-BE53-37D3920E553F}" type="pres">
      <dgm:prSet presAssocID="{33BCC76B-83F7-44E2-8393-1F2FE8914C14}" presName="spaceRect" presStyleCnt="0"/>
      <dgm:spPr/>
    </dgm:pt>
    <dgm:pt modelId="{8AB7AD2E-EF38-471A-B63A-889E8C7F7C0E}" type="pres">
      <dgm:prSet presAssocID="{33BCC76B-83F7-44E2-8393-1F2FE8914C14}" presName="parTx" presStyleLbl="revTx" presStyleIdx="4" presStyleCnt="5">
        <dgm:presLayoutVars>
          <dgm:chMax val="0"/>
          <dgm:chPref val="0"/>
        </dgm:presLayoutVars>
      </dgm:prSet>
      <dgm:spPr/>
    </dgm:pt>
  </dgm:ptLst>
  <dgm:cxnLst>
    <dgm:cxn modelId="{F6323123-A9AE-4107-8127-10344600E3EE}" type="presOf" srcId="{216FF805-E84A-4516-8D7D-4B7E92770597}" destId="{44AC113D-2BED-499C-A3C7-2313D051C016}" srcOrd="0" destOrd="0" presId="urn:microsoft.com/office/officeart/2018/2/layout/IconVerticalSolidList"/>
    <dgm:cxn modelId="{E7993D37-6D58-4438-BB72-5A03F0FB3CC4}" type="presOf" srcId="{7E2E82C1-518A-4DAE-86E6-6D3CDE2846E9}" destId="{B4A9E8B7-E73F-42F4-8DF3-A73F034D1B6E}" srcOrd="0" destOrd="0" presId="urn:microsoft.com/office/officeart/2018/2/layout/IconVerticalSolidList"/>
    <dgm:cxn modelId="{E9FE9C3C-EE22-4519-9AE6-2954909DD777}" srcId="{CE50C392-69D5-4A91-A405-C228A398E9D6}" destId="{E01AFA17-1B2F-4AD8-B58B-EA1514007369}" srcOrd="2" destOrd="0" parTransId="{70E95C36-D852-4057-A66D-A2BF31D2421F}" sibTransId="{A02F6D53-FC84-4531-8135-9F81E2073FCA}"/>
    <dgm:cxn modelId="{C5FD1C83-D93E-4EB1-86E6-53D06A8C7F96}" srcId="{CE50C392-69D5-4A91-A405-C228A398E9D6}" destId="{6BC7946B-D8C7-49BE-8170-FB5F71ADA057}" srcOrd="3" destOrd="0" parTransId="{D0D352BE-2E15-4E23-AFAA-A563077C7943}" sibTransId="{4A88D0C1-AE84-4641-8580-96FC5C816BDC}"/>
    <dgm:cxn modelId="{8285F9A7-5E10-4D33-A817-D18712B249C5}" srcId="{CE50C392-69D5-4A91-A405-C228A398E9D6}" destId="{33BCC76B-83F7-44E2-8393-1F2FE8914C14}" srcOrd="4" destOrd="0" parTransId="{F4CB81CD-2E69-49B9-AA04-B59A878828EB}" sibTransId="{6D3980CE-0FF5-4C07-A958-23EB556FCE81}"/>
    <dgm:cxn modelId="{92B49FAB-05A3-40C2-B36D-61B6E7AE9D17}" type="presOf" srcId="{E01AFA17-1B2F-4AD8-B58B-EA1514007369}" destId="{C60FD7B9-DEA7-4F94-B53C-8DB3ED48972F}" srcOrd="0" destOrd="0" presId="urn:microsoft.com/office/officeart/2018/2/layout/IconVerticalSolidList"/>
    <dgm:cxn modelId="{BE31C2AF-89DA-49C2-833A-E1A8B7DE4B7F}" srcId="{CE50C392-69D5-4A91-A405-C228A398E9D6}" destId="{7E2E82C1-518A-4DAE-86E6-6D3CDE2846E9}" srcOrd="1" destOrd="0" parTransId="{D157119E-1BF1-4BF5-9C9A-62232C13AC7B}" sibTransId="{7628DA6F-7B92-41FC-93F4-AD3ECF51B169}"/>
    <dgm:cxn modelId="{F6F9C4B8-5414-4CAA-B779-FD791D926D7E}" type="presOf" srcId="{CE50C392-69D5-4A91-A405-C228A398E9D6}" destId="{4C6D04ED-E503-4167-AACC-882637B8166B}" srcOrd="0" destOrd="0" presId="urn:microsoft.com/office/officeart/2018/2/layout/IconVerticalSolidList"/>
    <dgm:cxn modelId="{19697FC2-E55C-4FE3-8736-B0DAAFA99458}" type="presOf" srcId="{6BC7946B-D8C7-49BE-8170-FB5F71ADA057}" destId="{D45DDF9C-8154-44B1-907D-4305F37A08C2}" srcOrd="0" destOrd="0" presId="urn:microsoft.com/office/officeart/2018/2/layout/IconVerticalSolidList"/>
    <dgm:cxn modelId="{2E9AA0CB-BB9F-42F0-9DA1-7A30E5CA26E9}" srcId="{CE50C392-69D5-4A91-A405-C228A398E9D6}" destId="{216FF805-E84A-4516-8D7D-4B7E92770597}" srcOrd="0" destOrd="0" parTransId="{06296B06-9EF6-43DB-9DD0-8DE3F03559A3}" sibTransId="{1AD4C431-FED3-4164-8CB2-554EF8415974}"/>
    <dgm:cxn modelId="{9DABBCF1-D0B4-4E27-B64E-E5B1C5998F3F}" type="presOf" srcId="{33BCC76B-83F7-44E2-8393-1F2FE8914C14}" destId="{8AB7AD2E-EF38-471A-B63A-889E8C7F7C0E}" srcOrd="0" destOrd="0" presId="urn:microsoft.com/office/officeart/2018/2/layout/IconVerticalSolidList"/>
    <dgm:cxn modelId="{9A33E8A2-5B30-4F59-841C-6FC50D84ACEB}" type="presParOf" srcId="{4C6D04ED-E503-4167-AACC-882637B8166B}" destId="{B8DBC991-0DA3-45FA-89E5-02C6675E5CC1}" srcOrd="0" destOrd="0" presId="urn:microsoft.com/office/officeart/2018/2/layout/IconVerticalSolidList"/>
    <dgm:cxn modelId="{F465E77B-15A3-4A39-B16E-B52D53B77932}" type="presParOf" srcId="{B8DBC991-0DA3-45FA-89E5-02C6675E5CC1}" destId="{F16780F5-CD01-40C8-93E4-B0013FEC3FA7}" srcOrd="0" destOrd="0" presId="urn:microsoft.com/office/officeart/2018/2/layout/IconVerticalSolidList"/>
    <dgm:cxn modelId="{9912B152-59EF-487C-9885-313D6E816405}" type="presParOf" srcId="{B8DBC991-0DA3-45FA-89E5-02C6675E5CC1}" destId="{61AAA0E7-55B9-438E-8063-56E3B2820C13}" srcOrd="1" destOrd="0" presId="urn:microsoft.com/office/officeart/2018/2/layout/IconVerticalSolidList"/>
    <dgm:cxn modelId="{6901E528-ACB5-4A38-9334-D0F91208C47E}" type="presParOf" srcId="{B8DBC991-0DA3-45FA-89E5-02C6675E5CC1}" destId="{759CFAC8-3E9A-466A-A87D-C1BC0CDF81E6}" srcOrd="2" destOrd="0" presId="urn:microsoft.com/office/officeart/2018/2/layout/IconVerticalSolidList"/>
    <dgm:cxn modelId="{34D03A19-32A5-4D19-A2F6-8E85034EC598}" type="presParOf" srcId="{B8DBC991-0DA3-45FA-89E5-02C6675E5CC1}" destId="{44AC113D-2BED-499C-A3C7-2313D051C016}" srcOrd="3" destOrd="0" presId="urn:microsoft.com/office/officeart/2018/2/layout/IconVerticalSolidList"/>
    <dgm:cxn modelId="{C94511E6-3F39-4114-83C5-09F3A28F88A8}" type="presParOf" srcId="{4C6D04ED-E503-4167-AACC-882637B8166B}" destId="{BFAAE49A-34AB-462A-8471-EBCE6B57A5D4}" srcOrd="1" destOrd="0" presId="urn:microsoft.com/office/officeart/2018/2/layout/IconVerticalSolidList"/>
    <dgm:cxn modelId="{5E40961F-3F41-4E17-B5FF-1E0F764E0B8E}" type="presParOf" srcId="{4C6D04ED-E503-4167-AACC-882637B8166B}" destId="{361F3C1E-B512-4B0E-AA0A-A6D74D5373B2}" srcOrd="2" destOrd="0" presId="urn:microsoft.com/office/officeart/2018/2/layout/IconVerticalSolidList"/>
    <dgm:cxn modelId="{D815E9E6-7FB1-4BB4-9736-A0C9D1F2B7C9}" type="presParOf" srcId="{361F3C1E-B512-4B0E-AA0A-A6D74D5373B2}" destId="{B050E729-3FAF-44F0-9256-82C8BFF70E66}" srcOrd="0" destOrd="0" presId="urn:microsoft.com/office/officeart/2018/2/layout/IconVerticalSolidList"/>
    <dgm:cxn modelId="{96D99848-0EFC-433C-81BC-13C8334405FC}" type="presParOf" srcId="{361F3C1E-B512-4B0E-AA0A-A6D74D5373B2}" destId="{8DFC5EA8-A7EE-48A8-8FFE-4B32D256318B}" srcOrd="1" destOrd="0" presId="urn:microsoft.com/office/officeart/2018/2/layout/IconVerticalSolidList"/>
    <dgm:cxn modelId="{644F023E-8791-4150-9CD5-CE659C399D1B}" type="presParOf" srcId="{361F3C1E-B512-4B0E-AA0A-A6D74D5373B2}" destId="{51061424-59B7-4B0B-8091-378540360E66}" srcOrd="2" destOrd="0" presId="urn:microsoft.com/office/officeart/2018/2/layout/IconVerticalSolidList"/>
    <dgm:cxn modelId="{6E6A5AA3-F2BB-4339-AC7C-DACDCE472F5A}" type="presParOf" srcId="{361F3C1E-B512-4B0E-AA0A-A6D74D5373B2}" destId="{B4A9E8B7-E73F-42F4-8DF3-A73F034D1B6E}" srcOrd="3" destOrd="0" presId="urn:microsoft.com/office/officeart/2018/2/layout/IconVerticalSolidList"/>
    <dgm:cxn modelId="{78962E44-F3B0-489B-9175-72E3CCA89172}" type="presParOf" srcId="{4C6D04ED-E503-4167-AACC-882637B8166B}" destId="{51D2FD78-5DB6-4635-8025-0835E6ECF1F2}" srcOrd="3" destOrd="0" presId="urn:microsoft.com/office/officeart/2018/2/layout/IconVerticalSolidList"/>
    <dgm:cxn modelId="{CE5B3195-4B30-4F40-BDA0-01A694D361BA}" type="presParOf" srcId="{4C6D04ED-E503-4167-AACC-882637B8166B}" destId="{DF147E25-71BC-4463-8718-EDD2B32E03CB}" srcOrd="4" destOrd="0" presId="urn:microsoft.com/office/officeart/2018/2/layout/IconVerticalSolidList"/>
    <dgm:cxn modelId="{02BA05CA-75D8-474B-94E2-1B943C95DCCF}" type="presParOf" srcId="{DF147E25-71BC-4463-8718-EDD2B32E03CB}" destId="{22E4C698-594D-40FC-903A-C4CA2E6AA240}" srcOrd="0" destOrd="0" presId="urn:microsoft.com/office/officeart/2018/2/layout/IconVerticalSolidList"/>
    <dgm:cxn modelId="{4D87305B-6C76-499C-9C83-8E74F6996EA8}" type="presParOf" srcId="{DF147E25-71BC-4463-8718-EDD2B32E03CB}" destId="{B088B57B-3D2B-46F2-8650-2FD744013E52}" srcOrd="1" destOrd="0" presId="urn:microsoft.com/office/officeart/2018/2/layout/IconVerticalSolidList"/>
    <dgm:cxn modelId="{34138589-100F-4213-A31B-6541303E3CFD}" type="presParOf" srcId="{DF147E25-71BC-4463-8718-EDD2B32E03CB}" destId="{925A78BE-904E-4E01-BBE7-E9AAE8AAA19E}" srcOrd="2" destOrd="0" presId="urn:microsoft.com/office/officeart/2018/2/layout/IconVerticalSolidList"/>
    <dgm:cxn modelId="{BD844D2A-74EF-4BE7-9353-8BB54D799B94}" type="presParOf" srcId="{DF147E25-71BC-4463-8718-EDD2B32E03CB}" destId="{C60FD7B9-DEA7-4F94-B53C-8DB3ED48972F}" srcOrd="3" destOrd="0" presId="urn:microsoft.com/office/officeart/2018/2/layout/IconVerticalSolidList"/>
    <dgm:cxn modelId="{37039E09-4F46-41EC-971D-34F28992F73A}" type="presParOf" srcId="{4C6D04ED-E503-4167-AACC-882637B8166B}" destId="{AD14D39E-8CA0-435A-8737-F19D18B80E2B}" srcOrd="5" destOrd="0" presId="urn:microsoft.com/office/officeart/2018/2/layout/IconVerticalSolidList"/>
    <dgm:cxn modelId="{92946582-3352-4636-B7E9-57F85FDF012F}" type="presParOf" srcId="{4C6D04ED-E503-4167-AACC-882637B8166B}" destId="{DF736F33-FF1F-4B28-A15B-B93DC018FECC}" srcOrd="6" destOrd="0" presId="urn:microsoft.com/office/officeart/2018/2/layout/IconVerticalSolidList"/>
    <dgm:cxn modelId="{925F9055-4BFA-444E-BDE5-385BF03EF484}" type="presParOf" srcId="{DF736F33-FF1F-4B28-A15B-B93DC018FECC}" destId="{91FC42A9-03F7-454F-A8DF-A9BAD145A634}" srcOrd="0" destOrd="0" presId="urn:microsoft.com/office/officeart/2018/2/layout/IconVerticalSolidList"/>
    <dgm:cxn modelId="{4AC58C7F-DFCE-4471-A254-BB52C839E80F}" type="presParOf" srcId="{DF736F33-FF1F-4B28-A15B-B93DC018FECC}" destId="{D97CEE68-0501-45BB-8487-2D4A0E79F534}" srcOrd="1" destOrd="0" presId="urn:microsoft.com/office/officeart/2018/2/layout/IconVerticalSolidList"/>
    <dgm:cxn modelId="{7F5B312A-8189-45ED-8C71-BFADA68EA51A}" type="presParOf" srcId="{DF736F33-FF1F-4B28-A15B-B93DC018FECC}" destId="{FD7A9212-BC57-4E11-881A-A26F3EFCF025}" srcOrd="2" destOrd="0" presId="urn:microsoft.com/office/officeart/2018/2/layout/IconVerticalSolidList"/>
    <dgm:cxn modelId="{263440BC-329A-4F2A-A0F6-013BC9F86935}" type="presParOf" srcId="{DF736F33-FF1F-4B28-A15B-B93DC018FECC}" destId="{D45DDF9C-8154-44B1-907D-4305F37A08C2}" srcOrd="3" destOrd="0" presId="urn:microsoft.com/office/officeart/2018/2/layout/IconVerticalSolidList"/>
    <dgm:cxn modelId="{50EF4385-BAE6-4105-8DB8-5DEE2F24B440}" type="presParOf" srcId="{4C6D04ED-E503-4167-AACC-882637B8166B}" destId="{31D598D3-F068-4ADC-A25F-147F4311C2D9}" srcOrd="7" destOrd="0" presId="urn:microsoft.com/office/officeart/2018/2/layout/IconVerticalSolidList"/>
    <dgm:cxn modelId="{1CA70799-F9A3-41EC-B67E-34CCE46DA98A}" type="presParOf" srcId="{4C6D04ED-E503-4167-AACC-882637B8166B}" destId="{3EA87BC7-EE44-4C72-BDCB-E824D2101410}" srcOrd="8" destOrd="0" presId="urn:microsoft.com/office/officeart/2018/2/layout/IconVerticalSolidList"/>
    <dgm:cxn modelId="{A7D8EB86-F1F2-4600-B65C-A8E9B596CEE9}" type="presParOf" srcId="{3EA87BC7-EE44-4C72-BDCB-E824D2101410}" destId="{49FF8312-56A5-4D64-A413-3B85DF6EBA57}" srcOrd="0" destOrd="0" presId="urn:microsoft.com/office/officeart/2018/2/layout/IconVerticalSolidList"/>
    <dgm:cxn modelId="{F245550A-BC97-4647-BB59-D32EC92DF96A}" type="presParOf" srcId="{3EA87BC7-EE44-4C72-BDCB-E824D2101410}" destId="{C52B24B9-CE41-47A7-A3DD-5B3F5AAC1259}" srcOrd="1" destOrd="0" presId="urn:microsoft.com/office/officeart/2018/2/layout/IconVerticalSolidList"/>
    <dgm:cxn modelId="{213D3620-BC8A-4C99-A146-B80464EF8AA9}" type="presParOf" srcId="{3EA87BC7-EE44-4C72-BDCB-E824D2101410}" destId="{19FA0523-5EC7-4249-BE53-37D3920E553F}" srcOrd="2" destOrd="0" presId="urn:microsoft.com/office/officeart/2018/2/layout/IconVerticalSolidList"/>
    <dgm:cxn modelId="{6E05789B-DA1A-42A6-B5C2-23110C6C18F2}" type="presParOf" srcId="{3EA87BC7-EE44-4C72-BDCB-E824D2101410}" destId="{8AB7AD2E-EF38-471A-B63A-889E8C7F7C0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2D23C4-061B-47C6-9521-C7BC5CDDDD5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D93A967-1138-4840-ACE9-26E1750C4795}">
      <dgm:prSet/>
      <dgm:spPr/>
      <dgm:t>
        <a:bodyPr/>
        <a:lstStyle/>
        <a:p>
          <a:r>
            <a:rPr lang="en-US"/>
            <a:t>The correlation coefficient (R) ranges from -1 to 1. Negative and positive correlations. R=0 indicates no correlation.</a:t>
          </a:r>
        </a:p>
      </dgm:t>
    </dgm:pt>
    <dgm:pt modelId="{7CC1D886-9342-4901-94E1-E2F078ED52DB}" type="parTrans" cxnId="{22D56CE9-AAA3-436F-B3FA-83361682A203}">
      <dgm:prSet/>
      <dgm:spPr/>
      <dgm:t>
        <a:bodyPr/>
        <a:lstStyle/>
        <a:p>
          <a:endParaRPr lang="en-US"/>
        </a:p>
      </dgm:t>
    </dgm:pt>
    <dgm:pt modelId="{15378A7F-919D-47C3-A9C4-023982A3E3B2}" type="sibTrans" cxnId="{22D56CE9-AAA3-436F-B3FA-83361682A203}">
      <dgm:prSet/>
      <dgm:spPr/>
      <dgm:t>
        <a:bodyPr/>
        <a:lstStyle/>
        <a:p>
          <a:endParaRPr lang="en-US"/>
        </a:p>
      </dgm:t>
    </dgm:pt>
    <dgm:pt modelId="{14715A30-2B20-4942-8F3A-9E4C6DC8E79E}">
      <dgm:prSet/>
      <dgm:spPr/>
      <dgm:t>
        <a:bodyPr/>
        <a:lstStyle/>
        <a:p>
          <a:r>
            <a:rPr lang="en-US" dirty="0"/>
            <a:t>The following rules apply to positive correlation values but have the same meaning for negative correlations. </a:t>
          </a:r>
          <a:r>
            <a:rPr lang="en-US" u="sng" dirty="0"/>
            <a:t>General guidelines</a:t>
          </a:r>
          <a:r>
            <a:rPr lang="en-US" dirty="0"/>
            <a:t> in the strength of correlations: 1) &gt;= 0.70 is strong, 2) 0.30 – 0.70 is moderate, 3)  &lt; 0.30 is weak, 4) 0.0 = no correlation, 5) correlations of -1 or 1 are perfect correlations. </a:t>
          </a:r>
        </a:p>
      </dgm:t>
    </dgm:pt>
    <dgm:pt modelId="{254510B1-BA20-4CF9-8438-C59F18124E81}" type="parTrans" cxnId="{8CEE7F23-F0D0-4388-BC73-DF75F128DF50}">
      <dgm:prSet/>
      <dgm:spPr/>
      <dgm:t>
        <a:bodyPr/>
        <a:lstStyle/>
        <a:p>
          <a:endParaRPr lang="en-US"/>
        </a:p>
      </dgm:t>
    </dgm:pt>
    <dgm:pt modelId="{42613BCF-4621-4CD0-8FFC-AD1E277AA3A0}" type="sibTrans" cxnId="{8CEE7F23-F0D0-4388-BC73-DF75F128DF50}">
      <dgm:prSet/>
      <dgm:spPr/>
      <dgm:t>
        <a:bodyPr/>
        <a:lstStyle/>
        <a:p>
          <a:endParaRPr lang="en-US"/>
        </a:p>
      </dgm:t>
    </dgm:pt>
    <dgm:pt modelId="{5A65D40F-1849-4698-A5A5-3BE40D9FC9F2}">
      <dgm:prSet/>
      <dgm:spPr/>
      <dgm:t>
        <a:bodyPr/>
        <a:lstStyle/>
        <a:p>
          <a:r>
            <a:rPr lang="en-US" dirty="0"/>
            <a:t>Causation vs. correlation vs. confounding: Causation indicates a cause-and-effect path. Cause and effects can be correlated but correlations are not necessarily cause-and-effects. Confounders can be a 3</a:t>
          </a:r>
          <a:r>
            <a:rPr lang="en-US" baseline="30000" dirty="0"/>
            <a:t>rd</a:t>
          </a:r>
          <a:r>
            <a:rPr lang="en-US" dirty="0"/>
            <a:t> variable correlated with both independent and </a:t>
          </a:r>
          <a:r>
            <a:rPr lang="en-US"/>
            <a:t>dependent variables </a:t>
          </a:r>
          <a:r>
            <a:rPr lang="en-US" dirty="0"/>
            <a:t>that impact the relationship (e.g., motivation can confound the correlation between math ability and SAT math scores). </a:t>
          </a:r>
        </a:p>
      </dgm:t>
    </dgm:pt>
    <dgm:pt modelId="{4DE732B2-FBD9-479A-AB1D-177308064355}" type="parTrans" cxnId="{12E34651-9242-4283-B83B-49EDE1D353F6}">
      <dgm:prSet/>
      <dgm:spPr/>
      <dgm:t>
        <a:bodyPr/>
        <a:lstStyle/>
        <a:p>
          <a:endParaRPr lang="en-US"/>
        </a:p>
      </dgm:t>
    </dgm:pt>
    <dgm:pt modelId="{4580A6F7-A07C-4E8D-93A9-181CA7B40C52}" type="sibTrans" cxnId="{12E34651-9242-4283-B83B-49EDE1D353F6}">
      <dgm:prSet/>
      <dgm:spPr/>
      <dgm:t>
        <a:bodyPr/>
        <a:lstStyle/>
        <a:p>
          <a:endParaRPr lang="en-US"/>
        </a:p>
      </dgm:t>
    </dgm:pt>
    <dgm:pt modelId="{B0491182-EFBD-4A02-86DE-D317FE1D463D}" type="pres">
      <dgm:prSet presAssocID="{C72D23C4-061B-47C6-9521-C7BC5CDDDD5A}" presName="linear" presStyleCnt="0">
        <dgm:presLayoutVars>
          <dgm:animLvl val="lvl"/>
          <dgm:resizeHandles val="exact"/>
        </dgm:presLayoutVars>
      </dgm:prSet>
      <dgm:spPr/>
    </dgm:pt>
    <dgm:pt modelId="{46A61500-BBB6-4757-B5CB-DAB0DE834C05}" type="pres">
      <dgm:prSet presAssocID="{CD93A967-1138-4840-ACE9-26E1750C4795}" presName="parentText" presStyleLbl="node1" presStyleIdx="0" presStyleCnt="3">
        <dgm:presLayoutVars>
          <dgm:chMax val="0"/>
          <dgm:bulletEnabled val="1"/>
        </dgm:presLayoutVars>
      </dgm:prSet>
      <dgm:spPr/>
    </dgm:pt>
    <dgm:pt modelId="{04F05356-EFE4-4AD5-8DD1-E8263FD6F344}" type="pres">
      <dgm:prSet presAssocID="{15378A7F-919D-47C3-A9C4-023982A3E3B2}" presName="spacer" presStyleCnt="0"/>
      <dgm:spPr/>
    </dgm:pt>
    <dgm:pt modelId="{24278381-0B35-4E0D-A77C-61093AFBD865}" type="pres">
      <dgm:prSet presAssocID="{14715A30-2B20-4942-8F3A-9E4C6DC8E79E}" presName="parentText" presStyleLbl="node1" presStyleIdx="1" presStyleCnt="3">
        <dgm:presLayoutVars>
          <dgm:chMax val="0"/>
          <dgm:bulletEnabled val="1"/>
        </dgm:presLayoutVars>
      </dgm:prSet>
      <dgm:spPr/>
    </dgm:pt>
    <dgm:pt modelId="{EFFAD02D-44B0-42FD-83BD-0F600B004C51}" type="pres">
      <dgm:prSet presAssocID="{42613BCF-4621-4CD0-8FFC-AD1E277AA3A0}" presName="spacer" presStyleCnt="0"/>
      <dgm:spPr/>
    </dgm:pt>
    <dgm:pt modelId="{9D5A9753-288C-4FA4-9601-9955053700DA}" type="pres">
      <dgm:prSet presAssocID="{5A65D40F-1849-4698-A5A5-3BE40D9FC9F2}" presName="parentText" presStyleLbl="node1" presStyleIdx="2" presStyleCnt="3">
        <dgm:presLayoutVars>
          <dgm:chMax val="0"/>
          <dgm:bulletEnabled val="1"/>
        </dgm:presLayoutVars>
      </dgm:prSet>
      <dgm:spPr/>
    </dgm:pt>
  </dgm:ptLst>
  <dgm:cxnLst>
    <dgm:cxn modelId="{3BAD0523-C626-4195-9C2E-59F05B1ED469}" type="presOf" srcId="{CD93A967-1138-4840-ACE9-26E1750C4795}" destId="{46A61500-BBB6-4757-B5CB-DAB0DE834C05}" srcOrd="0" destOrd="0" presId="urn:microsoft.com/office/officeart/2005/8/layout/vList2"/>
    <dgm:cxn modelId="{8CEE7F23-F0D0-4388-BC73-DF75F128DF50}" srcId="{C72D23C4-061B-47C6-9521-C7BC5CDDDD5A}" destId="{14715A30-2B20-4942-8F3A-9E4C6DC8E79E}" srcOrd="1" destOrd="0" parTransId="{254510B1-BA20-4CF9-8438-C59F18124E81}" sibTransId="{42613BCF-4621-4CD0-8FFC-AD1E277AA3A0}"/>
    <dgm:cxn modelId="{1DDF306E-9974-4A84-A298-0580FE23259D}" type="presOf" srcId="{5A65D40F-1849-4698-A5A5-3BE40D9FC9F2}" destId="{9D5A9753-288C-4FA4-9601-9955053700DA}" srcOrd="0" destOrd="0" presId="urn:microsoft.com/office/officeart/2005/8/layout/vList2"/>
    <dgm:cxn modelId="{12E34651-9242-4283-B83B-49EDE1D353F6}" srcId="{C72D23C4-061B-47C6-9521-C7BC5CDDDD5A}" destId="{5A65D40F-1849-4698-A5A5-3BE40D9FC9F2}" srcOrd="2" destOrd="0" parTransId="{4DE732B2-FBD9-479A-AB1D-177308064355}" sibTransId="{4580A6F7-A07C-4E8D-93A9-181CA7B40C52}"/>
    <dgm:cxn modelId="{97149ABA-C482-40CA-AED7-E5F8BD91E1C6}" type="presOf" srcId="{C72D23C4-061B-47C6-9521-C7BC5CDDDD5A}" destId="{B0491182-EFBD-4A02-86DE-D317FE1D463D}" srcOrd="0" destOrd="0" presId="urn:microsoft.com/office/officeart/2005/8/layout/vList2"/>
    <dgm:cxn modelId="{22D56CE9-AAA3-436F-B3FA-83361682A203}" srcId="{C72D23C4-061B-47C6-9521-C7BC5CDDDD5A}" destId="{CD93A967-1138-4840-ACE9-26E1750C4795}" srcOrd="0" destOrd="0" parTransId="{7CC1D886-9342-4901-94E1-E2F078ED52DB}" sibTransId="{15378A7F-919D-47C3-A9C4-023982A3E3B2}"/>
    <dgm:cxn modelId="{AAF691F3-A95D-4A2B-A929-E50C95C6D64E}" type="presOf" srcId="{14715A30-2B20-4942-8F3A-9E4C6DC8E79E}" destId="{24278381-0B35-4E0D-A77C-61093AFBD865}" srcOrd="0" destOrd="0" presId="urn:microsoft.com/office/officeart/2005/8/layout/vList2"/>
    <dgm:cxn modelId="{B90B15C5-8640-48F3-8607-A1E5658211ED}" type="presParOf" srcId="{B0491182-EFBD-4A02-86DE-D317FE1D463D}" destId="{46A61500-BBB6-4757-B5CB-DAB0DE834C05}" srcOrd="0" destOrd="0" presId="urn:microsoft.com/office/officeart/2005/8/layout/vList2"/>
    <dgm:cxn modelId="{6BF31A01-5B48-405F-816B-9D65A0D16080}" type="presParOf" srcId="{B0491182-EFBD-4A02-86DE-D317FE1D463D}" destId="{04F05356-EFE4-4AD5-8DD1-E8263FD6F344}" srcOrd="1" destOrd="0" presId="urn:microsoft.com/office/officeart/2005/8/layout/vList2"/>
    <dgm:cxn modelId="{6754EBAA-88CF-49DB-A091-4A09CDE62716}" type="presParOf" srcId="{B0491182-EFBD-4A02-86DE-D317FE1D463D}" destId="{24278381-0B35-4E0D-A77C-61093AFBD865}" srcOrd="2" destOrd="0" presId="urn:microsoft.com/office/officeart/2005/8/layout/vList2"/>
    <dgm:cxn modelId="{ADBFC16A-4B51-44D5-9685-C53BC0C44756}" type="presParOf" srcId="{B0491182-EFBD-4A02-86DE-D317FE1D463D}" destId="{EFFAD02D-44B0-42FD-83BD-0F600B004C51}" srcOrd="3" destOrd="0" presId="urn:microsoft.com/office/officeart/2005/8/layout/vList2"/>
    <dgm:cxn modelId="{4BA758B2-547E-4D60-B4AB-80AC029F8346}" type="presParOf" srcId="{B0491182-EFBD-4A02-86DE-D317FE1D463D}" destId="{9D5A9753-288C-4FA4-9601-9955053700D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F841DB-4047-4ED9-9B6A-A688326BD07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96F80C9-41B0-4BD6-BD8A-B6BF84B3381F}">
      <dgm:prSet/>
      <dgm:spPr/>
      <dgm:t>
        <a:bodyPr/>
        <a:lstStyle/>
        <a:p>
          <a:r>
            <a:rPr lang="en-US"/>
            <a:t>Small sample statistic. Correlations are helpful with large and small samples. But we should be careful with aggregated data because the correlation coefficient can be higher than expected.</a:t>
          </a:r>
        </a:p>
      </dgm:t>
    </dgm:pt>
    <dgm:pt modelId="{1DD592B2-AA9F-4E3E-98E5-B12D63C9D5CB}" type="parTrans" cxnId="{D5A3B32F-285A-4056-9A65-EE5DFD9414ED}">
      <dgm:prSet/>
      <dgm:spPr/>
      <dgm:t>
        <a:bodyPr/>
        <a:lstStyle/>
        <a:p>
          <a:endParaRPr lang="en-US"/>
        </a:p>
      </dgm:t>
    </dgm:pt>
    <dgm:pt modelId="{C2D0EE5D-F0C5-4390-8718-556CAC5F2581}" type="sibTrans" cxnId="{D5A3B32F-285A-4056-9A65-EE5DFD9414ED}">
      <dgm:prSet/>
      <dgm:spPr/>
      <dgm:t>
        <a:bodyPr/>
        <a:lstStyle/>
        <a:p>
          <a:endParaRPr lang="en-US"/>
        </a:p>
      </dgm:t>
    </dgm:pt>
    <dgm:pt modelId="{309D1687-15B5-4C48-AFF4-D8D7283E1199}">
      <dgm:prSet/>
      <dgm:spPr/>
      <dgm:t>
        <a:bodyPr/>
        <a:lstStyle/>
        <a:p>
          <a:r>
            <a:rPr lang="en-US" dirty="0"/>
            <a:t>R^2 represents the amount of variance in Y (dependent variable) explained by X (independent variable). Knowing X gives us an idea of why we get different Y values. For example when R= -0.78, the R^2 is 0.60. The </a:t>
          </a:r>
          <a:r>
            <a:rPr lang="en-US" u="sng" dirty="0"/>
            <a:t>Pearson</a:t>
          </a:r>
          <a:r>
            <a:rPr lang="en-US" dirty="0"/>
            <a:t> correlation gives the same R^2 that we get from a simple linear regression. </a:t>
          </a:r>
        </a:p>
      </dgm:t>
    </dgm:pt>
    <dgm:pt modelId="{034B805B-BA29-4E75-AD1B-BA96686E2C6F}" type="parTrans" cxnId="{CEC2F293-51E6-4438-8F71-3349A7D54406}">
      <dgm:prSet/>
      <dgm:spPr/>
      <dgm:t>
        <a:bodyPr/>
        <a:lstStyle/>
        <a:p>
          <a:endParaRPr lang="en-US"/>
        </a:p>
      </dgm:t>
    </dgm:pt>
    <dgm:pt modelId="{BC1D67A6-BBDB-4A1B-B5CF-43D53D7B098F}" type="sibTrans" cxnId="{CEC2F293-51E6-4438-8F71-3349A7D54406}">
      <dgm:prSet/>
      <dgm:spPr/>
      <dgm:t>
        <a:bodyPr/>
        <a:lstStyle/>
        <a:p>
          <a:endParaRPr lang="en-US"/>
        </a:p>
      </dgm:t>
    </dgm:pt>
    <dgm:pt modelId="{4B828A25-8D1A-4B9B-8AC5-E48085F7BAA0}">
      <dgm:prSet/>
      <dgm:spPr/>
      <dgm:t>
        <a:bodyPr/>
        <a:lstStyle/>
        <a:p>
          <a:r>
            <a:rPr lang="en-US" dirty="0"/>
            <a:t>Pearson, Spearman, and Kendall tau correlations can handle continuous, ordinal, and binary data. Kendall works especially well in ordinal correlations, Spearman work well in skewed data. Pearson is fastest to calculate results. There are many more types of correlations.</a:t>
          </a:r>
        </a:p>
      </dgm:t>
    </dgm:pt>
    <dgm:pt modelId="{D8FC6C7D-EB8F-4D69-A03A-9DE5646BD063}" type="parTrans" cxnId="{4B3CC176-9957-45CE-A288-802338A6733A}">
      <dgm:prSet/>
      <dgm:spPr/>
      <dgm:t>
        <a:bodyPr/>
        <a:lstStyle/>
        <a:p>
          <a:endParaRPr lang="en-US"/>
        </a:p>
      </dgm:t>
    </dgm:pt>
    <dgm:pt modelId="{1862F159-3F17-480A-A914-02BA6D005BA5}" type="sibTrans" cxnId="{4B3CC176-9957-45CE-A288-802338A6733A}">
      <dgm:prSet/>
      <dgm:spPr/>
      <dgm:t>
        <a:bodyPr/>
        <a:lstStyle/>
        <a:p>
          <a:endParaRPr lang="en-US"/>
        </a:p>
      </dgm:t>
    </dgm:pt>
    <dgm:pt modelId="{64219D5E-0C8A-4B00-B997-C5B5011382F2}">
      <dgm:prSet/>
      <dgm:spPr/>
      <dgm:t>
        <a:bodyPr/>
        <a:lstStyle/>
        <a:p>
          <a:r>
            <a:rPr lang="en-US"/>
            <a:t>Partial correlations control for other variables but we get more power in regression.</a:t>
          </a:r>
        </a:p>
      </dgm:t>
    </dgm:pt>
    <dgm:pt modelId="{B7B32472-67FF-4D8D-A9DD-0903A058AE68}" type="parTrans" cxnId="{723B2253-1AD7-4AB9-83E6-A611D83964E7}">
      <dgm:prSet/>
      <dgm:spPr/>
      <dgm:t>
        <a:bodyPr/>
        <a:lstStyle/>
        <a:p>
          <a:endParaRPr lang="en-US"/>
        </a:p>
      </dgm:t>
    </dgm:pt>
    <dgm:pt modelId="{476B499C-8D66-473A-8F2A-46ECB9E8317B}" type="sibTrans" cxnId="{723B2253-1AD7-4AB9-83E6-A611D83964E7}">
      <dgm:prSet/>
      <dgm:spPr/>
      <dgm:t>
        <a:bodyPr/>
        <a:lstStyle/>
        <a:p>
          <a:endParaRPr lang="en-US"/>
        </a:p>
      </dgm:t>
    </dgm:pt>
    <dgm:pt modelId="{78D87E63-A86F-4DE4-BA24-BFC2CAC14415}" type="pres">
      <dgm:prSet presAssocID="{6CF841DB-4047-4ED9-9B6A-A688326BD078}" presName="root" presStyleCnt="0">
        <dgm:presLayoutVars>
          <dgm:dir/>
          <dgm:resizeHandles val="exact"/>
        </dgm:presLayoutVars>
      </dgm:prSet>
      <dgm:spPr/>
    </dgm:pt>
    <dgm:pt modelId="{40FDD838-1AF2-4C33-9EE6-054D671AB041}" type="pres">
      <dgm:prSet presAssocID="{196F80C9-41B0-4BD6-BD8A-B6BF84B3381F}" presName="compNode" presStyleCnt="0"/>
      <dgm:spPr/>
    </dgm:pt>
    <dgm:pt modelId="{06B3B1C2-52BE-41F7-B19C-702936C538EF}" type="pres">
      <dgm:prSet presAssocID="{196F80C9-41B0-4BD6-BD8A-B6BF84B3381F}" presName="bgRect" presStyleLbl="bgShp" presStyleIdx="0" presStyleCnt="4"/>
      <dgm:spPr/>
    </dgm:pt>
    <dgm:pt modelId="{69C9F5BB-DA9B-4316-9B1E-A15A7EAA3436}" type="pres">
      <dgm:prSet presAssocID="{196F80C9-41B0-4BD6-BD8A-B6BF84B3381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tistics"/>
        </a:ext>
      </dgm:extLst>
    </dgm:pt>
    <dgm:pt modelId="{3EE69A83-928A-40DB-9A47-B00F2C9BB3F1}" type="pres">
      <dgm:prSet presAssocID="{196F80C9-41B0-4BD6-BD8A-B6BF84B3381F}" presName="spaceRect" presStyleCnt="0"/>
      <dgm:spPr/>
    </dgm:pt>
    <dgm:pt modelId="{71839FEA-B45A-4ADD-B7F2-E942B9454F9A}" type="pres">
      <dgm:prSet presAssocID="{196F80C9-41B0-4BD6-BD8A-B6BF84B3381F}" presName="parTx" presStyleLbl="revTx" presStyleIdx="0" presStyleCnt="4">
        <dgm:presLayoutVars>
          <dgm:chMax val="0"/>
          <dgm:chPref val="0"/>
        </dgm:presLayoutVars>
      </dgm:prSet>
      <dgm:spPr/>
    </dgm:pt>
    <dgm:pt modelId="{6EF242AB-E854-4CCF-B02A-B7750A589302}" type="pres">
      <dgm:prSet presAssocID="{C2D0EE5D-F0C5-4390-8718-556CAC5F2581}" presName="sibTrans" presStyleCnt="0"/>
      <dgm:spPr/>
    </dgm:pt>
    <dgm:pt modelId="{3594E05E-8503-4F8D-974B-F45936E12769}" type="pres">
      <dgm:prSet presAssocID="{309D1687-15B5-4C48-AFF4-D8D7283E1199}" presName="compNode" presStyleCnt="0"/>
      <dgm:spPr/>
    </dgm:pt>
    <dgm:pt modelId="{B1EC41C5-63B8-4BEB-A6C3-24F8F6D8CAF0}" type="pres">
      <dgm:prSet presAssocID="{309D1687-15B5-4C48-AFF4-D8D7283E1199}" presName="bgRect" presStyleLbl="bgShp" presStyleIdx="1" presStyleCnt="4"/>
      <dgm:spPr/>
    </dgm:pt>
    <dgm:pt modelId="{F1DF8584-23BE-4EB4-A4D1-F3E046E2001B}" type="pres">
      <dgm:prSet presAssocID="{309D1687-15B5-4C48-AFF4-D8D7283E119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thematics"/>
        </a:ext>
      </dgm:extLst>
    </dgm:pt>
    <dgm:pt modelId="{E079A61C-FFAE-429C-B704-EA12F46130FA}" type="pres">
      <dgm:prSet presAssocID="{309D1687-15B5-4C48-AFF4-D8D7283E1199}" presName="spaceRect" presStyleCnt="0"/>
      <dgm:spPr/>
    </dgm:pt>
    <dgm:pt modelId="{2A364983-6DCE-41F3-AF5B-43937A9C942D}" type="pres">
      <dgm:prSet presAssocID="{309D1687-15B5-4C48-AFF4-D8D7283E1199}" presName="parTx" presStyleLbl="revTx" presStyleIdx="1" presStyleCnt="4">
        <dgm:presLayoutVars>
          <dgm:chMax val="0"/>
          <dgm:chPref val="0"/>
        </dgm:presLayoutVars>
      </dgm:prSet>
      <dgm:spPr/>
    </dgm:pt>
    <dgm:pt modelId="{464D7064-D47F-4A91-A98A-B9337684A5D7}" type="pres">
      <dgm:prSet presAssocID="{BC1D67A6-BBDB-4A1B-B5CF-43D53D7B098F}" presName="sibTrans" presStyleCnt="0"/>
      <dgm:spPr/>
    </dgm:pt>
    <dgm:pt modelId="{4FE6808A-8E3F-445A-B5B5-0D5A4C066874}" type="pres">
      <dgm:prSet presAssocID="{4B828A25-8D1A-4B9B-8AC5-E48085F7BAA0}" presName="compNode" presStyleCnt="0"/>
      <dgm:spPr/>
    </dgm:pt>
    <dgm:pt modelId="{79D83085-CDEB-40B5-BFEB-125A7A356EB8}" type="pres">
      <dgm:prSet presAssocID="{4B828A25-8D1A-4B9B-8AC5-E48085F7BAA0}" presName="bgRect" presStyleLbl="bgShp" presStyleIdx="2" presStyleCnt="4"/>
      <dgm:spPr/>
    </dgm:pt>
    <dgm:pt modelId="{3E696E1E-937D-451C-B03D-C356710BFDE1}" type="pres">
      <dgm:prSet presAssocID="{4B828A25-8D1A-4B9B-8AC5-E48085F7BAA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lculator"/>
        </a:ext>
      </dgm:extLst>
    </dgm:pt>
    <dgm:pt modelId="{83AA7684-B6B2-42D3-B175-966BA5163E24}" type="pres">
      <dgm:prSet presAssocID="{4B828A25-8D1A-4B9B-8AC5-E48085F7BAA0}" presName="spaceRect" presStyleCnt="0"/>
      <dgm:spPr/>
    </dgm:pt>
    <dgm:pt modelId="{4D920431-EAE8-4425-85F0-75F316F0DF88}" type="pres">
      <dgm:prSet presAssocID="{4B828A25-8D1A-4B9B-8AC5-E48085F7BAA0}" presName="parTx" presStyleLbl="revTx" presStyleIdx="2" presStyleCnt="4">
        <dgm:presLayoutVars>
          <dgm:chMax val="0"/>
          <dgm:chPref val="0"/>
        </dgm:presLayoutVars>
      </dgm:prSet>
      <dgm:spPr/>
    </dgm:pt>
    <dgm:pt modelId="{9562C19E-ED9C-4300-9BE9-1D73F6C3BAC7}" type="pres">
      <dgm:prSet presAssocID="{1862F159-3F17-480A-A914-02BA6D005BA5}" presName="sibTrans" presStyleCnt="0"/>
      <dgm:spPr/>
    </dgm:pt>
    <dgm:pt modelId="{9CA2FEA2-7E09-42A2-8AF7-C44B5FF79D64}" type="pres">
      <dgm:prSet presAssocID="{64219D5E-0C8A-4B00-B997-C5B5011382F2}" presName="compNode" presStyleCnt="0"/>
      <dgm:spPr/>
    </dgm:pt>
    <dgm:pt modelId="{F752A3B7-1F01-432E-A339-7792A6F49FCC}" type="pres">
      <dgm:prSet presAssocID="{64219D5E-0C8A-4B00-B997-C5B5011382F2}" presName="bgRect" presStyleLbl="bgShp" presStyleIdx="3" presStyleCnt="4"/>
      <dgm:spPr/>
    </dgm:pt>
    <dgm:pt modelId="{04DEE524-DE56-49A5-8B4A-F82B434559DC}" type="pres">
      <dgm:prSet presAssocID="{64219D5E-0C8A-4B00-B997-C5B5011382F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Venn Diagram"/>
        </a:ext>
      </dgm:extLst>
    </dgm:pt>
    <dgm:pt modelId="{961D0CB9-FB85-4F70-924F-4273B5D8F451}" type="pres">
      <dgm:prSet presAssocID="{64219D5E-0C8A-4B00-B997-C5B5011382F2}" presName="spaceRect" presStyleCnt="0"/>
      <dgm:spPr/>
    </dgm:pt>
    <dgm:pt modelId="{5AA34EB7-9110-494F-A872-6ADF0EBE2F03}" type="pres">
      <dgm:prSet presAssocID="{64219D5E-0C8A-4B00-B997-C5B5011382F2}" presName="parTx" presStyleLbl="revTx" presStyleIdx="3" presStyleCnt="4">
        <dgm:presLayoutVars>
          <dgm:chMax val="0"/>
          <dgm:chPref val="0"/>
        </dgm:presLayoutVars>
      </dgm:prSet>
      <dgm:spPr/>
    </dgm:pt>
  </dgm:ptLst>
  <dgm:cxnLst>
    <dgm:cxn modelId="{B396B201-E924-4307-BD15-65A2DB6BCBFB}" type="presOf" srcId="{64219D5E-0C8A-4B00-B997-C5B5011382F2}" destId="{5AA34EB7-9110-494F-A872-6ADF0EBE2F03}" srcOrd="0" destOrd="0" presId="urn:microsoft.com/office/officeart/2018/2/layout/IconVerticalSolidList"/>
    <dgm:cxn modelId="{17BCDB11-64C7-434C-A9B8-2ED2FE3627BA}" type="presOf" srcId="{6CF841DB-4047-4ED9-9B6A-A688326BD078}" destId="{78D87E63-A86F-4DE4-BA24-BFC2CAC14415}" srcOrd="0" destOrd="0" presId="urn:microsoft.com/office/officeart/2018/2/layout/IconVerticalSolidList"/>
    <dgm:cxn modelId="{A3EF621D-3CB1-4265-BE32-EE9F79521F8E}" type="presOf" srcId="{309D1687-15B5-4C48-AFF4-D8D7283E1199}" destId="{2A364983-6DCE-41F3-AF5B-43937A9C942D}" srcOrd="0" destOrd="0" presId="urn:microsoft.com/office/officeart/2018/2/layout/IconVerticalSolidList"/>
    <dgm:cxn modelId="{D5A3B32F-285A-4056-9A65-EE5DFD9414ED}" srcId="{6CF841DB-4047-4ED9-9B6A-A688326BD078}" destId="{196F80C9-41B0-4BD6-BD8A-B6BF84B3381F}" srcOrd="0" destOrd="0" parTransId="{1DD592B2-AA9F-4E3E-98E5-B12D63C9D5CB}" sibTransId="{C2D0EE5D-F0C5-4390-8718-556CAC5F2581}"/>
    <dgm:cxn modelId="{723B2253-1AD7-4AB9-83E6-A611D83964E7}" srcId="{6CF841DB-4047-4ED9-9B6A-A688326BD078}" destId="{64219D5E-0C8A-4B00-B997-C5B5011382F2}" srcOrd="3" destOrd="0" parTransId="{B7B32472-67FF-4D8D-A9DD-0903A058AE68}" sibTransId="{476B499C-8D66-473A-8F2A-46ECB9E8317B}"/>
    <dgm:cxn modelId="{4B3CC176-9957-45CE-A288-802338A6733A}" srcId="{6CF841DB-4047-4ED9-9B6A-A688326BD078}" destId="{4B828A25-8D1A-4B9B-8AC5-E48085F7BAA0}" srcOrd="2" destOrd="0" parTransId="{D8FC6C7D-EB8F-4D69-A03A-9DE5646BD063}" sibTransId="{1862F159-3F17-480A-A914-02BA6D005BA5}"/>
    <dgm:cxn modelId="{00BB6F8C-1B1B-4381-9B83-689C704DE9BE}" type="presOf" srcId="{196F80C9-41B0-4BD6-BD8A-B6BF84B3381F}" destId="{71839FEA-B45A-4ADD-B7F2-E942B9454F9A}" srcOrd="0" destOrd="0" presId="urn:microsoft.com/office/officeart/2018/2/layout/IconVerticalSolidList"/>
    <dgm:cxn modelId="{CEC2F293-51E6-4438-8F71-3349A7D54406}" srcId="{6CF841DB-4047-4ED9-9B6A-A688326BD078}" destId="{309D1687-15B5-4C48-AFF4-D8D7283E1199}" srcOrd="1" destOrd="0" parTransId="{034B805B-BA29-4E75-AD1B-BA96686E2C6F}" sibTransId="{BC1D67A6-BBDB-4A1B-B5CF-43D53D7B098F}"/>
    <dgm:cxn modelId="{B17F8FC0-FA89-4A32-B277-6AF5B56BA37A}" type="presOf" srcId="{4B828A25-8D1A-4B9B-8AC5-E48085F7BAA0}" destId="{4D920431-EAE8-4425-85F0-75F316F0DF88}" srcOrd="0" destOrd="0" presId="urn:microsoft.com/office/officeart/2018/2/layout/IconVerticalSolidList"/>
    <dgm:cxn modelId="{B947BF6C-6435-4475-A09B-F24BFCE0CAFD}" type="presParOf" srcId="{78D87E63-A86F-4DE4-BA24-BFC2CAC14415}" destId="{40FDD838-1AF2-4C33-9EE6-054D671AB041}" srcOrd="0" destOrd="0" presId="urn:microsoft.com/office/officeart/2018/2/layout/IconVerticalSolidList"/>
    <dgm:cxn modelId="{26CE5BB0-82F5-48C4-AB46-FE403358B096}" type="presParOf" srcId="{40FDD838-1AF2-4C33-9EE6-054D671AB041}" destId="{06B3B1C2-52BE-41F7-B19C-702936C538EF}" srcOrd="0" destOrd="0" presId="urn:microsoft.com/office/officeart/2018/2/layout/IconVerticalSolidList"/>
    <dgm:cxn modelId="{5EF3BC8B-D625-4E43-B14B-84F50AF3D032}" type="presParOf" srcId="{40FDD838-1AF2-4C33-9EE6-054D671AB041}" destId="{69C9F5BB-DA9B-4316-9B1E-A15A7EAA3436}" srcOrd="1" destOrd="0" presId="urn:microsoft.com/office/officeart/2018/2/layout/IconVerticalSolidList"/>
    <dgm:cxn modelId="{899CFE08-ED6A-4FAC-AD3E-9329C32E657C}" type="presParOf" srcId="{40FDD838-1AF2-4C33-9EE6-054D671AB041}" destId="{3EE69A83-928A-40DB-9A47-B00F2C9BB3F1}" srcOrd="2" destOrd="0" presId="urn:microsoft.com/office/officeart/2018/2/layout/IconVerticalSolidList"/>
    <dgm:cxn modelId="{6E783969-7C07-4EB3-A116-1539C6DAC9CB}" type="presParOf" srcId="{40FDD838-1AF2-4C33-9EE6-054D671AB041}" destId="{71839FEA-B45A-4ADD-B7F2-E942B9454F9A}" srcOrd="3" destOrd="0" presId="urn:microsoft.com/office/officeart/2018/2/layout/IconVerticalSolidList"/>
    <dgm:cxn modelId="{FB675B6B-678C-493A-B521-CDEAEDE22E67}" type="presParOf" srcId="{78D87E63-A86F-4DE4-BA24-BFC2CAC14415}" destId="{6EF242AB-E854-4CCF-B02A-B7750A589302}" srcOrd="1" destOrd="0" presId="urn:microsoft.com/office/officeart/2018/2/layout/IconVerticalSolidList"/>
    <dgm:cxn modelId="{D58B9B33-3C11-4DC2-8403-E9188CE038BC}" type="presParOf" srcId="{78D87E63-A86F-4DE4-BA24-BFC2CAC14415}" destId="{3594E05E-8503-4F8D-974B-F45936E12769}" srcOrd="2" destOrd="0" presId="urn:microsoft.com/office/officeart/2018/2/layout/IconVerticalSolidList"/>
    <dgm:cxn modelId="{9E77C7E2-DD16-430F-92B9-E301DCEA1FE5}" type="presParOf" srcId="{3594E05E-8503-4F8D-974B-F45936E12769}" destId="{B1EC41C5-63B8-4BEB-A6C3-24F8F6D8CAF0}" srcOrd="0" destOrd="0" presId="urn:microsoft.com/office/officeart/2018/2/layout/IconVerticalSolidList"/>
    <dgm:cxn modelId="{157A31DD-DF49-4CF6-AA3E-33A5E84BBF4E}" type="presParOf" srcId="{3594E05E-8503-4F8D-974B-F45936E12769}" destId="{F1DF8584-23BE-4EB4-A4D1-F3E046E2001B}" srcOrd="1" destOrd="0" presId="urn:microsoft.com/office/officeart/2018/2/layout/IconVerticalSolidList"/>
    <dgm:cxn modelId="{ACD6A64C-7A52-4E75-A40F-647BDA1107F0}" type="presParOf" srcId="{3594E05E-8503-4F8D-974B-F45936E12769}" destId="{E079A61C-FFAE-429C-B704-EA12F46130FA}" srcOrd="2" destOrd="0" presId="urn:microsoft.com/office/officeart/2018/2/layout/IconVerticalSolidList"/>
    <dgm:cxn modelId="{0DB9D33B-DEBC-4974-8D61-1C44FE5E2F21}" type="presParOf" srcId="{3594E05E-8503-4F8D-974B-F45936E12769}" destId="{2A364983-6DCE-41F3-AF5B-43937A9C942D}" srcOrd="3" destOrd="0" presId="urn:microsoft.com/office/officeart/2018/2/layout/IconVerticalSolidList"/>
    <dgm:cxn modelId="{0C99B4FA-054B-41E2-87B7-02965C4B462A}" type="presParOf" srcId="{78D87E63-A86F-4DE4-BA24-BFC2CAC14415}" destId="{464D7064-D47F-4A91-A98A-B9337684A5D7}" srcOrd="3" destOrd="0" presId="urn:microsoft.com/office/officeart/2018/2/layout/IconVerticalSolidList"/>
    <dgm:cxn modelId="{63BBA7BF-407A-491D-9033-BEE10C80982F}" type="presParOf" srcId="{78D87E63-A86F-4DE4-BA24-BFC2CAC14415}" destId="{4FE6808A-8E3F-445A-B5B5-0D5A4C066874}" srcOrd="4" destOrd="0" presId="urn:microsoft.com/office/officeart/2018/2/layout/IconVerticalSolidList"/>
    <dgm:cxn modelId="{5AA11DF4-CB65-42BC-A0AF-3210B6D17ACA}" type="presParOf" srcId="{4FE6808A-8E3F-445A-B5B5-0D5A4C066874}" destId="{79D83085-CDEB-40B5-BFEB-125A7A356EB8}" srcOrd="0" destOrd="0" presId="urn:microsoft.com/office/officeart/2018/2/layout/IconVerticalSolidList"/>
    <dgm:cxn modelId="{E1DD9CC4-9614-4586-9C0E-6C222E7BC632}" type="presParOf" srcId="{4FE6808A-8E3F-445A-B5B5-0D5A4C066874}" destId="{3E696E1E-937D-451C-B03D-C356710BFDE1}" srcOrd="1" destOrd="0" presId="urn:microsoft.com/office/officeart/2018/2/layout/IconVerticalSolidList"/>
    <dgm:cxn modelId="{46308643-6DF7-4654-BABC-DD2088B9B7F7}" type="presParOf" srcId="{4FE6808A-8E3F-445A-B5B5-0D5A4C066874}" destId="{83AA7684-B6B2-42D3-B175-966BA5163E24}" srcOrd="2" destOrd="0" presId="urn:microsoft.com/office/officeart/2018/2/layout/IconVerticalSolidList"/>
    <dgm:cxn modelId="{E0731315-1F99-4DA1-8826-00D33BE7304C}" type="presParOf" srcId="{4FE6808A-8E3F-445A-B5B5-0D5A4C066874}" destId="{4D920431-EAE8-4425-85F0-75F316F0DF88}" srcOrd="3" destOrd="0" presId="urn:microsoft.com/office/officeart/2018/2/layout/IconVerticalSolidList"/>
    <dgm:cxn modelId="{003FF345-5F4F-43AC-BE93-D1E342AB6250}" type="presParOf" srcId="{78D87E63-A86F-4DE4-BA24-BFC2CAC14415}" destId="{9562C19E-ED9C-4300-9BE9-1D73F6C3BAC7}" srcOrd="5" destOrd="0" presId="urn:microsoft.com/office/officeart/2018/2/layout/IconVerticalSolidList"/>
    <dgm:cxn modelId="{4D88555B-61DC-417E-8DE3-FFAA978C3237}" type="presParOf" srcId="{78D87E63-A86F-4DE4-BA24-BFC2CAC14415}" destId="{9CA2FEA2-7E09-42A2-8AF7-C44B5FF79D64}" srcOrd="6" destOrd="0" presId="urn:microsoft.com/office/officeart/2018/2/layout/IconVerticalSolidList"/>
    <dgm:cxn modelId="{FA2B9181-7D83-42C7-970A-5A0C0F5885EE}" type="presParOf" srcId="{9CA2FEA2-7E09-42A2-8AF7-C44B5FF79D64}" destId="{F752A3B7-1F01-432E-A339-7792A6F49FCC}" srcOrd="0" destOrd="0" presId="urn:microsoft.com/office/officeart/2018/2/layout/IconVerticalSolidList"/>
    <dgm:cxn modelId="{69804B84-AB5E-4049-8FAC-B8B08312446E}" type="presParOf" srcId="{9CA2FEA2-7E09-42A2-8AF7-C44B5FF79D64}" destId="{04DEE524-DE56-49A5-8B4A-F82B434559DC}" srcOrd="1" destOrd="0" presId="urn:microsoft.com/office/officeart/2018/2/layout/IconVerticalSolidList"/>
    <dgm:cxn modelId="{6F77F844-D477-4103-AAAA-930556C3A9A8}" type="presParOf" srcId="{9CA2FEA2-7E09-42A2-8AF7-C44B5FF79D64}" destId="{961D0CB9-FB85-4F70-924F-4273B5D8F451}" srcOrd="2" destOrd="0" presId="urn:microsoft.com/office/officeart/2018/2/layout/IconVerticalSolidList"/>
    <dgm:cxn modelId="{8F8B13C0-C646-40EC-9D1A-5CFA3CFE1B14}" type="presParOf" srcId="{9CA2FEA2-7E09-42A2-8AF7-C44B5FF79D64}" destId="{5AA34EB7-9110-494F-A872-6ADF0EBE2F0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318E5F-161E-4A02-9D14-383B877298E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9B878A4-CAB0-4770-A9E8-15E0E5ABFCF5}">
      <dgm:prSet/>
      <dgm:spPr/>
      <dgm:t>
        <a:bodyPr/>
        <a:lstStyle/>
        <a:p>
          <a:r>
            <a:rPr lang="en-US" dirty="0"/>
            <a:t>Scatterplots show linear and nonlinear trends between variables. We seldom see perfectly linear trends.</a:t>
          </a:r>
        </a:p>
      </dgm:t>
    </dgm:pt>
    <dgm:pt modelId="{A571F33D-5BAD-415B-8A65-1816EE867612}" type="parTrans" cxnId="{11E5D465-E09D-4624-99BA-41194C536230}">
      <dgm:prSet/>
      <dgm:spPr/>
      <dgm:t>
        <a:bodyPr/>
        <a:lstStyle/>
        <a:p>
          <a:endParaRPr lang="en-US"/>
        </a:p>
      </dgm:t>
    </dgm:pt>
    <dgm:pt modelId="{AD929BDD-04DD-41E6-BE00-F68E9D6DD5E8}" type="sibTrans" cxnId="{11E5D465-E09D-4624-99BA-41194C536230}">
      <dgm:prSet/>
      <dgm:spPr/>
      <dgm:t>
        <a:bodyPr/>
        <a:lstStyle/>
        <a:p>
          <a:endParaRPr lang="en-US"/>
        </a:p>
      </dgm:t>
    </dgm:pt>
    <dgm:pt modelId="{CCCA6F26-2A47-4F19-8373-38ECD3D2943A}">
      <dgm:prSet/>
      <dgm:spPr/>
      <dgm:t>
        <a:bodyPr/>
        <a:lstStyle/>
        <a:p>
          <a:r>
            <a:rPr lang="en-US" dirty="0"/>
            <a:t>Correlations provide a measure of the relationship/association between variables (correlation coefficient R). The higher the value, the closer the data points fall along a trend line.  </a:t>
          </a:r>
        </a:p>
      </dgm:t>
    </dgm:pt>
    <dgm:pt modelId="{29B16E2F-4F0F-4115-A645-E7F3EE7F6D14}" type="parTrans" cxnId="{1A4C0AE8-FB83-44D5-BCF8-3D2F30820109}">
      <dgm:prSet/>
      <dgm:spPr/>
      <dgm:t>
        <a:bodyPr/>
        <a:lstStyle/>
        <a:p>
          <a:endParaRPr lang="en-US"/>
        </a:p>
      </dgm:t>
    </dgm:pt>
    <dgm:pt modelId="{E4564482-F666-4D7D-AEC5-1B11E701B0FA}" type="sibTrans" cxnId="{1A4C0AE8-FB83-44D5-BCF8-3D2F30820109}">
      <dgm:prSet/>
      <dgm:spPr/>
      <dgm:t>
        <a:bodyPr/>
        <a:lstStyle/>
        <a:p>
          <a:endParaRPr lang="en-US"/>
        </a:p>
      </dgm:t>
    </dgm:pt>
    <dgm:pt modelId="{A2CE9F03-3720-44F6-9BE9-2A450873B3CA}">
      <dgm:prSet/>
      <dgm:spPr/>
      <dgm:t>
        <a:bodyPr/>
        <a:lstStyle/>
        <a:p>
          <a:r>
            <a:rPr lang="en-US" dirty="0"/>
            <a:t>When faced with unexpected non-significant trends, we can use scatterplots and correlations to identify a nonlinear &amp; significant trend between our predictors and outcomes. </a:t>
          </a:r>
        </a:p>
      </dgm:t>
    </dgm:pt>
    <dgm:pt modelId="{69982F33-F82C-412B-BD14-1678B036641D}" type="parTrans" cxnId="{725B6CB4-812C-4EAC-8762-679AB73F02C5}">
      <dgm:prSet/>
      <dgm:spPr/>
      <dgm:t>
        <a:bodyPr/>
        <a:lstStyle/>
        <a:p>
          <a:endParaRPr lang="en-US"/>
        </a:p>
      </dgm:t>
    </dgm:pt>
    <dgm:pt modelId="{C8ED1C74-F633-4E75-998F-EEC4361C9D11}" type="sibTrans" cxnId="{725B6CB4-812C-4EAC-8762-679AB73F02C5}">
      <dgm:prSet/>
      <dgm:spPr/>
      <dgm:t>
        <a:bodyPr/>
        <a:lstStyle/>
        <a:p>
          <a:endParaRPr lang="en-US"/>
        </a:p>
      </dgm:t>
    </dgm:pt>
    <dgm:pt modelId="{5D620A08-79F7-463B-ACB6-03F9940590A4}" type="pres">
      <dgm:prSet presAssocID="{F8318E5F-161E-4A02-9D14-383B877298E8}" presName="linear" presStyleCnt="0">
        <dgm:presLayoutVars>
          <dgm:animLvl val="lvl"/>
          <dgm:resizeHandles val="exact"/>
        </dgm:presLayoutVars>
      </dgm:prSet>
      <dgm:spPr/>
    </dgm:pt>
    <dgm:pt modelId="{0BE16655-FA2C-42B4-B98F-DA0CF422CB42}" type="pres">
      <dgm:prSet presAssocID="{89B878A4-CAB0-4770-A9E8-15E0E5ABFCF5}" presName="parentText" presStyleLbl="node1" presStyleIdx="0" presStyleCnt="3">
        <dgm:presLayoutVars>
          <dgm:chMax val="0"/>
          <dgm:bulletEnabled val="1"/>
        </dgm:presLayoutVars>
      </dgm:prSet>
      <dgm:spPr/>
    </dgm:pt>
    <dgm:pt modelId="{3633F3F4-9A20-40EA-A2D7-7BF30A6B7D33}" type="pres">
      <dgm:prSet presAssocID="{AD929BDD-04DD-41E6-BE00-F68E9D6DD5E8}" presName="spacer" presStyleCnt="0"/>
      <dgm:spPr/>
    </dgm:pt>
    <dgm:pt modelId="{9E842C8D-B606-446D-A3F4-425D4300C31C}" type="pres">
      <dgm:prSet presAssocID="{CCCA6F26-2A47-4F19-8373-38ECD3D2943A}" presName="parentText" presStyleLbl="node1" presStyleIdx="1" presStyleCnt="3">
        <dgm:presLayoutVars>
          <dgm:chMax val="0"/>
          <dgm:bulletEnabled val="1"/>
        </dgm:presLayoutVars>
      </dgm:prSet>
      <dgm:spPr/>
    </dgm:pt>
    <dgm:pt modelId="{878F80D6-ACEE-49C0-A19E-D1EE63B0AA06}" type="pres">
      <dgm:prSet presAssocID="{E4564482-F666-4D7D-AEC5-1B11E701B0FA}" presName="spacer" presStyleCnt="0"/>
      <dgm:spPr/>
    </dgm:pt>
    <dgm:pt modelId="{55028B2B-FA50-431B-A25C-AEAD3734E7C9}" type="pres">
      <dgm:prSet presAssocID="{A2CE9F03-3720-44F6-9BE9-2A450873B3CA}" presName="parentText" presStyleLbl="node1" presStyleIdx="2" presStyleCnt="3">
        <dgm:presLayoutVars>
          <dgm:chMax val="0"/>
          <dgm:bulletEnabled val="1"/>
        </dgm:presLayoutVars>
      </dgm:prSet>
      <dgm:spPr/>
    </dgm:pt>
  </dgm:ptLst>
  <dgm:cxnLst>
    <dgm:cxn modelId="{EF037114-EAB2-4A7E-A48E-540BEC583939}" type="presOf" srcId="{F8318E5F-161E-4A02-9D14-383B877298E8}" destId="{5D620A08-79F7-463B-ACB6-03F9940590A4}" srcOrd="0" destOrd="0" presId="urn:microsoft.com/office/officeart/2005/8/layout/vList2"/>
    <dgm:cxn modelId="{B3A0F65F-6DD1-4DAD-8A7F-081550EFFC53}" type="presOf" srcId="{A2CE9F03-3720-44F6-9BE9-2A450873B3CA}" destId="{55028B2B-FA50-431B-A25C-AEAD3734E7C9}" srcOrd="0" destOrd="0" presId="urn:microsoft.com/office/officeart/2005/8/layout/vList2"/>
    <dgm:cxn modelId="{11E5D465-E09D-4624-99BA-41194C536230}" srcId="{F8318E5F-161E-4A02-9D14-383B877298E8}" destId="{89B878A4-CAB0-4770-A9E8-15E0E5ABFCF5}" srcOrd="0" destOrd="0" parTransId="{A571F33D-5BAD-415B-8A65-1816EE867612}" sibTransId="{AD929BDD-04DD-41E6-BE00-F68E9D6DD5E8}"/>
    <dgm:cxn modelId="{60399DAF-3288-4CEC-B571-107327E63FA0}" type="presOf" srcId="{CCCA6F26-2A47-4F19-8373-38ECD3D2943A}" destId="{9E842C8D-B606-446D-A3F4-425D4300C31C}" srcOrd="0" destOrd="0" presId="urn:microsoft.com/office/officeart/2005/8/layout/vList2"/>
    <dgm:cxn modelId="{725B6CB4-812C-4EAC-8762-679AB73F02C5}" srcId="{F8318E5F-161E-4A02-9D14-383B877298E8}" destId="{A2CE9F03-3720-44F6-9BE9-2A450873B3CA}" srcOrd="2" destOrd="0" parTransId="{69982F33-F82C-412B-BD14-1678B036641D}" sibTransId="{C8ED1C74-F633-4E75-998F-EEC4361C9D11}"/>
    <dgm:cxn modelId="{AA10E6C9-6849-4748-B3C2-A4BEE4B95626}" type="presOf" srcId="{89B878A4-CAB0-4770-A9E8-15E0E5ABFCF5}" destId="{0BE16655-FA2C-42B4-B98F-DA0CF422CB42}" srcOrd="0" destOrd="0" presId="urn:microsoft.com/office/officeart/2005/8/layout/vList2"/>
    <dgm:cxn modelId="{1A4C0AE8-FB83-44D5-BCF8-3D2F30820109}" srcId="{F8318E5F-161E-4A02-9D14-383B877298E8}" destId="{CCCA6F26-2A47-4F19-8373-38ECD3D2943A}" srcOrd="1" destOrd="0" parTransId="{29B16E2F-4F0F-4115-A645-E7F3EE7F6D14}" sibTransId="{E4564482-F666-4D7D-AEC5-1B11E701B0FA}"/>
    <dgm:cxn modelId="{A272FEB4-0F35-44F8-BCAC-10B3EC22F3DF}" type="presParOf" srcId="{5D620A08-79F7-463B-ACB6-03F9940590A4}" destId="{0BE16655-FA2C-42B4-B98F-DA0CF422CB42}" srcOrd="0" destOrd="0" presId="urn:microsoft.com/office/officeart/2005/8/layout/vList2"/>
    <dgm:cxn modelId="{5EF60B3A-DA31-4194-A2B8-5EB876CE792C}" type="presParOf" srcId="{5D620A08-79F7-463B-ACB6-03F9940590A4}" destId="{3633F3F4-9A20-40EA-A2D7-7BF30A6B7D33}" srcOrd="1" destOrd="0" presId="urn:microsoft.com/office/officeart/2005/8/layout/vList2"/>
    <dgm:cxn modelId="{7D16EB35-CF96-46FB-9DD6-BCEA6C66DD19}" type="presParOf" srcId="{5D620A08-79F7-463B-ACB6-03F9940590A4}" destId="{9E842C8D-B606-446D-A3F4-425D4300C31C}" srcOrd="2" destOrd="0" presId="urn:microsoft.com/office/officeart/2005/8/layout/vList2"/>
    <dgm:cxn modelId="{ED2D369B-6B64-4412-ABA1-8A1F229867A9}" type="presParOf" srcId="{5D620A08-79F7-463B-ACB6-03F9940590A4}" destId="{878F80D6-ACEE-49C0-A19E-D1EE63B0AA06}" srcOrd="3" destOrd="0" presId="urn:microsoft.com/office/officeart/2005/8/layout/vList2"/>
    <dgm:cxn modelId="{18201217-0615-478E-AF0A-E2209EACC754}" type="presParOf" srcId="{5D620A08-79F7-463B-ACB6-03F9940590A4}" destId="{55028B2B-FA50-431B-A25C-AEAD3734E7C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90EA5-81FF-4FF8-A7D9-7B24D1CF1D59}">
      <dsp:nvSpPr>
        <dsp:cNvPr id="0" name=""/>
        <dsp:cNvSpPr/>
      </dsp:nvSpPr>
      <dsp:spPr>
        <a:xfrm>
          <a:off x="1266" y="41024"/>
          <a:ext cx="4446816" cy="28237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6F32FC-CB51-4649-BA8B-E680B2B5400C}">
      <dsp:nvSpPr>
        <dsp:cNvPr id="0" name=""/>
        <dsp:cNvSpPr/>
      </dsp:nvSpPr>
      <dsp:spPr>
        <a:xfrm>
          <a:off x="495357" y="510410"/>
          <a:ext cx="4446816" cy="28237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In this session, we’ll review correlations, scatterplots, and proportion of variance explained.</a:t>
          </a:r>
        </a:p>
      </dsp:txBody>
      <dsp:txXfrm>
        <a:off x="578061" y="593114"/>
        <a:ext cx="4281408" cy="2658320"/>
      </dsp:txXfrm>
    </dsp:sp>
    <dsp:sp modelId="{8AC650F8-318C-496A-96BB-567059CC7630}">
      <dsp:nvSpPr>
        <dsp:cNvPr id="0" name=""/>
        <dsp:cNvSpPr/>
      </dsp:nvSpPr>
      <dsp:spPr>
        <a:xfrm>
          <a:off x="5436265" y="41024"/>
          <a:ext cx="4446816" cy="28237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20956A-F8F0-41F9-8221-E298D536F5F4}">
      <dsp:nvSpPr>
        <dsp:cNvPr id="0" name=""/>
        <dsp:cNvSpPr/>
      </dsp:nvSpPr>
      <dsp:spPr>
        <a:xfrm>
          <a:off x="5930356" y="510410"/>
          <a:ext cx="4446816" cy="28237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And we’ll answer the question: “What do I do when my trend is not significant?”</a:t>
          </a:r>
        </a:p>
      </dsp:txBody>
      <dsp:txXfrm>
        <a:off x="6013060" y="593114"/>
        <a:ext cx="4281408" cy="2658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780F5-CD01-40C8-93E4-B0013FEC3FA7}">
      <dsp:nvSpPr>
        <dsp:cNvPr id="0" name=""/>
        <dsp:cNvSpPr/>
      </dsp:nvSpPr>
      <dsp:spPr>
        <a:xfrm>
          <a:off x="0" y="2878"/>
          <a:ext cx="5157787" cy="6131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AAA0E7-55B9-438E-8063-56E3B2820C13}">
      <dsp:nvSpPr>
        <dsp:cNvPr id="0" name=""/>
        <dsp:cNvSpPr/>
      </dsp:nvSpPr>
      <dsp:spPr>
        <a:xfrm>
          <a:off x="185474" y="140834"/>
          <a:ext cx="337226" cy="3372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AC113D-2BED-499C-A3C7-2313D051C016}">
      <dsp:nvSpPr>
        <dsp:cNvPr id="0" name=""/>
        <dsp:cNvSpPr/>
      </dsp:nvSpPr>
      <dsp:spPr>
        <a:xfrm>
          <a:off x="708174" y="2878"/>
          <a:ext cx="4449612" cy="613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90" tIns="64890" rIns="64890" bIns="64890" numCol="1" spcCol="1270" anchor="ctr" anchorCtr="0">
          <a:noAutofit/>
        </a:bodyPr>
        <a:lstStyle/>
        <a:p>
          <a:pPr marL="0" lvl="0" indent="0" algn="l" defTabSz="666750">
            <a:lnSpc>
              <a:spcPct val="100000"/>
            </a:lnSpc>
            <a:spcBef>
              <a:spcPct val="0"/>
            </a:spcBef>
            <a:spcAft>
              <a:spcPct val="35000"/>
            </a:spcAft>
            <a:buNone/>
          </a:pPr>
          <a:r>
            <a:rPr lang="en-US" sz="1500" kern="1200"/>
            <a:t>Check to see if 2 variables are related. </a:t>
          </a:r>
        </a:p>
      </dsp:txBody>
      <dsp:txXfrm>
        <a:off x="708174" y="2878"/>
        <a:ext cx="4449612" cy="613138"/>
      </dsp:txXfrm>
    </dsp:sp>
    <dsp:sp modelId="{B050E729-3FAF-44F0-9256-82C8BFF70E66}">
      <dsp:nvSpPr>
        <dsp:cNvPr id="0" name=""/>
        <dsp:cNvSpPr/>
      </dsp:nvSpPr>
      <dsp:spPr>
        <a:xfrm>
          <a:off x="0" y="769301"/>
          <a:ext cx="5157787" cy="6131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FC5EA8-A7EE-48A8-8FFE-4B32D256318B}">
      <dsp:nvSpPr>
        <dsp:cNvPr id="0" name=""/>
        <dsp:cNvSpPr/>
      </dsp:nvSpPr>
      <dsp:spPr>
        <a:xfrm>
          <a:off x="185474" y="907257"/>
          <a:ext cx="337226" cy="3372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A9E8B7-E73F-42F4-8DF3-A73F034D1B6E}">
      <dsp:nvSpPr>
        <dsp:cNvPr id="0" name=""/>
        <dsp:cNvSpPr/>
      </dsp:nvSpPr>
      <dsp:spPr>
        <a:xfrm>
          <a:off x="708174" y="769301"/>
          <a:ext cx="4449612" cy="613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90" tIns="64890" rIns="64890" bIns="64890" numCol="1" spcCol="1270" anchor="ctr" anchorCtr="0">
          <a:noAutofit/>
        </a:bodyPr>
        <a:lstStyle/>
        <a:p>
          <a:pPr marL="0" lvl="0" indent="0" algn="l" defTabSz="666750">
            <a:lnSpc>
              <a:spcPct val="100000"/>
            </a:lnSpc>
            <a:spcBef>
              <a:spcPct val="0"/>
            </a:spcBef>
            <a:spcAft>
              <a:spcPct val="35000"/>
            </a:spcAft>
            <a:buNone/>
          </a:pPr>
          <a:r>
            <a:rPr lang="en-US" sz="1500" kern="1200"/>
            <a:t>Check to see if there is a trend in data.</a:t>
          </a:r>
        </a:p>
      </dsp:txBody>
      <dsp:txXfrm>
        <a:off x="708174" y="769301"/>
        <a:ext cx="4449612" cy="613138"/>
      </dsp:txXfrm>
    </dsp:sp>
    <dsp:sp modelId="{22E4C698-594D-40FC-903A-C4CA2E6AA240}">
      <dsp:nvSpPr>
        <dsp:cNvPr id="0" name=""/>
        <dsp:cNvSpPr/>
      </dsp:nvSpPr>
      <dsp:spPr>
        <a:xfrm>
          <a:off x="0" y="1535724"/>
          <a:ext cx="5157787" cy="6131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88B57B-3D2B-46F2-8650-2FD744013E52}">
      <dsp:nvSpPr>
        <dsp:cNvPr id="0" name=""/>
        <dsp:cNvSpPr/>
      </dsp:nvSpPr>
      <dsp:spPr>
        <a:xfrm>
          <a:off x="185474" y="1673680"/>
          <a:ext cx="337226" cy="3372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0FD7B9-DEA7-4F94-B53C-8DB3ED48972F}">
      <dsp:nvSpPr>
        <dsp:cNvPr id="0" name=""/>
        <dsp:cNvSpPr/>
      </dsp:nvSpPr>
      <dsp:spPr>
        <a:xfrm>
          <a:off x="708174" y="1535724"/>
          <a:ext cx="4449612" cy="613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90" tIns="64890" rIns="64890" bIns="64890" numCol="1" spcCol="1270" anchor="ctr" anchorCtr="0">
          <a:noAutofit/>
        </a:bodyPr>
        <a:lstStyle/>
        <a:p>
          <a:pPr marL="0" lvl="0" indent="0" algn="l" defTabSz="666750">
            <a:lnSpc>
              <a:spcPct val="100000"/>
            </a:lnSpc>
            <a:spcBef>
              <a:spcPct val="0"/>
            </a:spcBef>
            <a:spcAft>
              <a:spcPct val="35000"/>
            </a:spcAft>
            <a:buNone/>
          </a:pPr>
          <a:r>
            <a:rPr lang="en-US" sz="1500" kern="1200"/>
            <a:t>Reliability of one variable as a measure of another variable.</a:t>
          </a:r>
        </a:p>
      </dsp:txBody>
      <dsp:txXfrm>
        <a:off x="708174" y="1535724"/>
        <a:ext cx="4449612" cy="613138"/>
      </dsp:txXfrm>
    </dsp:sp>
    <dsp:sp modelId="{91FC42A9-03F7-454F-A8DF-A9BAD145A634}">
      <dsp:nvSpPr>
        <dsp:cNvPr id="0" name=""/>
        <dsp:cNvSpPr/>
      </dsp:nvSpPr>
      <dsp:spPr>
        <a:xfrm>
          <a:off x="0" y="2302147"/>
          <a:ext cx="5157787" cy="6131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7CEE68-0501-45BB-8487-2D4A0E79F534}">
      <dsp:nvSpPr>
        <dsp:cNvPr id="0" name=""/>
        <dsp:cNvSpPr/>
      </dsp:nvSpPr>
      <dsp:spPr>
        <a:xfrm>
          <a:off x="185474" y="2440104"/>
          <a:ext cx="337226" cy="3372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5DDF9C-8154-44B1-907D-4305F37A08C2}">
      <dsp:nvSpPr>
        <dsp:cNvPr id="0" name=""/>
        <dsp:cNvSpPr/>
      </dsp:nvSpPr>
      <dsp:spPr>
        <a:xfrm>
          <a:off x="708174" y="2302147"/>
          <a:ext cx="4449612" cy="613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90" tIns="64890" rIns="64890" bIns="64890" numCol="1" spcCol="1270" anchor="ctr" anchorCtr="0">
          <a:noAutofit/>
        </a:bodyPr>
        <a:lstStyle/>
        <a:p>
          <a:pPr marL="0" lvl="0" indent="0" algn="l" defTabSz="666750">
            <a:lnSpc>
              <a:spcPct val="100000"/>
            </a:lnSpc>
            <a:spcBef>
              <a:spcPct val="0"/>
            </a:spcBef>
            <a:spcAft>
              <a:spcPct val="35000"/>
            </a:spcAft>
            <a:buNone/>
          </a:pPr>
          <a:r>
            <a:rPr lang="en-US" sz="1500" kern="1200"/>
            <a:t>Make predictions.</a:t>
          </a:r>
        </a:p>
      </dsp:txBody>
      <dsp:txXfrm>
        <a:off x="708174" y="2302147"/>
        <a:ext cx="4449612" cy="613138"/>
      </dsp:txXfrm>
    </dsp:sp>
    <dsp:sp modelId="{49FF8312-56A5-4D64-A413-3B85DF6EBA57}">
      <dsp:nvSpPr>
        <dsp:cNvPr id="0" name=""/>
        <dsp:cNvSpPr/>
      </dsp:nvSpPr>
      <dsp:spPr>
        <a:xfrm>
          <a:off x="0" y="3068570"/>
          <a:ext cx="5157787" cy="6131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2B24B9-CE41-47A7-A3DD-5B3F5AAC1259}">
      <dsp:nvSpPr>
        <dsp:cNvPr id="0" name=""/>
        <dsp:cNvSpPr/>
      </dsp:nvSpPr>
      <dsp:spPr>
        <a:xfrm>
          <a:off x="185474" y="3206527"/>
          <a:ext cx="337226" cy="3372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B7AD2E-EF38-471A-B63A-889E8C7F7C0E}">
      <dsp:nvSpPr>
        <dsp:cNvPr id="0" name=""/>
        <dsp:cNvSpPr/>
      </dsp:nvSpPr>
      <dsp:spPr>
        <a:xfrm>
          <a:off x="708174" y="3068570"/>
          <a:ext cx="4449612" cy="613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90" tIns="64890" rIns="64890" bIns="64890" numCol="1" spcCol="1270" anchor="ctr" anchorCtr="0">
          <a:noAutofit/>
        </a:bodyPr>
        <a:lstStyle/>
        <a:p>
          <a:pPr marL="0" lvl="0" indent="0" algn="l" defTabSz="666750">
            <a:lnSpc>
              <a:spcPct val="100000"/>
            </a:lnSpc>
            <a:spcBef>
              <a:spcPct val="0"/>
            </a:spcBef>
            <a:spcAft>
              <a:spcPct val="35000"/>
            </a:spcAft>
            <a:buNone/>
          </a:pPr>
          <a:r>
            <a:rPr lang="en-US" sz="1500" kern="1200"/>
            <a:t>Create composite variables when R is high (&gt;= 0.95) or suitable.</a:t>
          </a:r>
        </a:p>
      </dsp:txBody>
      <dsp:txXfrm>
        <a:off x="708174" y="3068570"/>
        <a:ext cx="4449612" cy="613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61500-BBB6-4757-B5CB-DAB0DE834C05}">
      <dsp:nvSpPr>
        <dsp:cNvPr id="0" name=""/>
        <dsp:cNvSpPr/>
      </dsp:nvSpPr>
      <dsp:spPr>
        <a:xfrm>
          <a:off x="0" y="142887"/>
          <a:ext cx="7559504" cy="1963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correlation coefficient (R) ranges from -1 to 1. Negative and positive correlations. R=0 indicates no correlation.</a:t>
          </a:r>
        </a:p>
      </dsp:txBody>
      <dsp:txXfrm>
        <a:off x="95843" y="238730"/>
        <a:ext cx="7367818" cy="1771674"/>
      </dsp:txXfrm>
    </dsp:sp>
    <dsp:sp modelId="{24278381-0B35-4E0D-A77C-61093AFBD865}">
      <dsp:nvSpPr>
        <dsp:cNvPr id="0" name=""/>
        <dsp:cNvSpPr/>
      </dsp:nvSpPr>
      <dsp:spPr>
        <a:xfrm>
          <a:off x="0" y="2160968"/>
          <a:ext cx="7559504" cy="19633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 following rules apply to positive correlation values but have the same meaning for negative correlations. </a:t>
          </a:r>
          <a:r>
            <a:rPr lang="en-US" sz="1900" u="sng" kern="1200" dirty="0"/>
            <a:t>General guidelines</a:t>
          </a:r>
          <a:r>
            <a:rPr lang="en-US" sz="1900" kern="1200" dirty="0"/>
            <a:t> in the strength of correlations: 1) &gt;= 0.70 is strong, 2) 0.30 – 0.70 is moderate, 3)  &lt; 0.30 is weak, 4) 0.0 = no correlation, 5) correlations of -1 or 1 are perfect correlations. </a:t>
          </a:r>
        </a:p>
      </dsp:txBody>
      <dsp:txXfrm>
        <a:off x="95843" y="2256811"/>
        <a:ext cx="7367818" cy="1771674"/>
      </dsp:txXfrm>
    </dsp:sp>
    <dsp:sp modelId="{9D5A9753-288C-4FA4-9601-9955053700DA}">
      <dsp:nvSpPr>
        <dsp:cNvPr id="0" name=""/>
        <dsp:cNvSpPr/>
      </dsp:nvSpPr>
      <dsp:spPr>
        <a:xfrm>
          <a:off x="0" y="4179048"/>
          <a:ext cx="7559504" cy="19633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Causation vs. correlation vs. confounding: Causation indicates a cause-and-effect path. Cause and effects can be correlated but correlations are not necessarily cause-and-effects. Confounders can be a 3</a:t>
          </a:r>
          <a:r>
            <a:rPr lang="en-US" sz="1900" kern="1200" baseline="30000" dirty="0"/>
            <a:t>rd</a:t>
          </a:r>
          <a:r>
            <a:rPr lang="en-US" sz="1900" kern="1200" dirty="0"/>
            <a:t> variable correlated with both independent and </a:t>
          </a:r>
          <a:r>
            <a:rPr lang="en-US" sz="1900" kern="1200"/>
            <a:t>dependent variables </a:t>
          </a:r>
          <a:r>
            <a:rPr lang="en-US" sz="1900" kern="1200" dirty="0"/>
            <a:t>that impact the relationship (e.g., motivation can confound the correlation between math ability and SAT math scores). </a:t>
          </a:r>
        </a:p>
      </dsp:txBody>
      <dsp:txXfrm>
        <a:off x="95843" y="4274891"/>
        <a:ext cx="7367818" cy="17716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3B1C2-52BE-41F7-B19C-702936C538EF}">
      <dsp:nvSpPr>
        <dsp:cNvPr id="0" name=""/>
        <dsp:cNvSpPr/>
      </dsp:nvSpPr>
      <dsp:spPr>
        <a:xfrm>
          <a:off x="0" y="1805"/>
          <a:ext cx="10515600"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C9F5BB-DA9B-4316-9B1E-A15A7EAA3436}">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839FEA-B45A-4ADD-B7F2-E942B9454F9A}">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kern="1200"/>
            <a:t>Small sample statistic. Correlations are helpful with large and small samples. But we should be careful with aggregated data because the correlation coefficient can be higher than expected.</a:t>
          </a:r>
        </a:p>
      </dsp:txBody>
      <dsp:txXfrm>
        <a:off x="1057183" y="1805"/>
        <a:ext cx="9458416" cy="915310"/>
      </dsp:txXfrm>
    </dsp:sp>
    <dsp:sp modelId="{B1EC41C5-63B8-4BEB-A6C3-24F8F6D8CAF0}">
      <dsp:nvSpPr>
        <dsp:cNvPr id="0" name=""/>
        <dsp:cNvSpPr/>
      </dsp:nvSpPr>
      <dsp:spPr>
        <a:xfrm>
          <a:off x="0" y="1145944"/>
          <a:ext cx="10515600" cy="9153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DF8584-23BE-4EB4-A4D1-F3E046E2001B}">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364983-6DCE-41F3-AF5B-43937A9C942D}">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kern="1200" dirty="0"/>
            <a:t>R^2 represents the amount of variance in Y (dependent variable) explained by X (independent variable). Knowing X gives us an idea of why we get different Y values. For example when R= -0.78, the R^2 is 0.60. The </a:t>
          </a:r>
          <a:r>
            <a:rPr lang="en-US" sz="1700" u="sng" kern="1200" dirty="0"/>
            <a:t>Pearson</a:t>
          </a:r>
          <a:r>
            <a:rPr lang="en-US" sz="1700" kern="1200" dirty="0"/>
            <a:t> correlation gives the same R^2 that we get from a simple linear regression. </a:t>
          </a:r>
        </a:p>
      </dsp:txBody>
      <dsp:txXfrm>
        <a:off x="1057183" y="1145944"/>
        <a:ext cx="9458416" cy="915310"/>
      </dsp:txXfrm>
    </dsp:sp>
    <dsp:sp modelId="{79D83085-CDEB-40B5-BFEB-125A7A356EB8}">
      <dsp:nvSpPr>
        <dsp:cNvPr id="0" name=""/>
        <dsp:cNvSpPr/>
      </dsp:nvSpPr>
      <dsp:spPr>
        <a:xfrm>
          <a:off x="0" y="2290082"/>
          <a:ext cx="10515600" cy="9153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696E1E-937D-451C-B03D-C356710BFDE1}">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920431-EAE8-4425-85F0-75F316F0DF88}">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kern="1200" dirty="0"/>
            <a:t>Pearson, Spearman, and Kendall tau correlations can handle continuous, ordinal, and binary data. Kendall works especially well in ordinal correlations, Spearman work well in skewed data. Pearson is fastest to calculate results. There are many more types of correlations.</a:t>
          </a:r>
        </a:p>
      </dsp:txBody>
      <dsp:txXfrm>
        <a:off x="1057183" y="2290082"/>
        <a:ext cx="9458416" cy="915310"/>
      </dsp:txXfrm>
    </dsp:sp>
    <dsp:sp modelId="{F752A3B7-1F01-432E-A339-7792A6F49FCC}">
      <dsp:nvSpPr>
        <dsp:cNvPr id="0" name=""/>
        <dsp:cNvSpPr/>
      </dsp:nvSpPr>
      <dsp:spPr>
        <a:xfrm>
          <a:off x="0" y="3434221"/>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DEE524-DE56-49A5-8B4A-F82B434559DC}">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A34EB7-9110-494F-A872-6ADF0EBE2F03}">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kern="1200"/>
            <a:t>Partial correlations control for other variables but we get more power in regression.</a:t>
          </a:r>
        </a:p>
      </dsp:txBody>
      <dsp:txXfrm>
        <a:off x="1057183" y="3434221"/>
        <a:ext cx="9458416" cy="915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16655-FA2C-42B4-B98F-DA0CF422CB42}">
      <dsp:nvSpPr>
        <dsp:cNvPr id="0" name=""/>
        <dsp:cNvSpPr/>
      </dsp:nvSpPr>
      <dsp:spPr>
        <a:xfrm>
          <a:off x="0" y="116789"/>
          <a:ext cx="6798539" cy="11188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Scatterplots show linear and nonlinear trends between variables. We seldom see perfectly linear trends.</a:t>
          </a:r>
        </a:p>
      </dsp:txBody>
      <dsp:txXfrm>
        <a:off x="54616" y="171405"/>
        <a:ext cx="6689307" cy="1009580"/>
      </dsp:txXfrm>
    </dsp:sp>
    <dsp:sp modelId="{9E842C8D-B606-446D-A3F4-425D4300C31C}">
      <dsp:nvSpPr>
        <dsp:cNvPr id="0" name=""/>
        <dsp:cNvSpPr/>
      </dsp:nvSpPr>
      <dsp:spPr>
        <a:xfrm>
          <a:off x="0" y="1293202"/>
          <a:ext cx="6798539" cy="111881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Correlations provide a measure of the relationship/association between variables (correlation coefficient R). The higher the value, the closer the data points fall along a trend line.  </a:t>
          </a:r>
        </a:p>
      </dsp:txBody>
      <dsp:txXfrm>
        <a:off x="54616" y="1347818"/>
        <a:ext cx="6689307" cy="1009580"/>
      </dsp:txXfrm>
    </dsp:sp>
    <dsp:sp modelId="{55028B2B-FA50-431B-A25C-AEAD3734E7C9}">
      <dsp:nvSpPr>
        <dsp:cNvPr id="0" name=""/>
        <dsp:cNvSpPr/>
      </dsp:nvSpPr>
      <dsp:spPr>
        <a:xfrm>
          <a:off x="0" y="2469614"/>
          <a:ext cx="6798539" cy="111881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When faced with unexpected non-significant trends, we can use scatterplots and correlations to identify a nonlinear &amp; significant trend between our predictors and outcomes. </a:t>
          </a:r>
        </a:p>
      </dsp:txBody>
      <dsp:txXfrm>
        <a:off x="54616" y="2524230"/>
        <a:ext cx="6689307" cy="10095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D9226-8140-DF65-AB84-3C0F5D8C57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7E3CAC-FE6A-1C41-6537-44C63F2D69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3435E8-3B76-913B-736A-38B04EA5B58D}"/>
              </a:ext>
            </a:extLst>
          </p:cNvPr>
          <p:cNvSpPr>
            <a:spLocks noGrp="1"/>
          </p:cNvSpPr>
          <p:nvPr>
            <p:ph type="dt" sz="half" idx="10"/>
          </p:nvPr>
        </p:nvSpPr>
        <p:spPr/>
        <p:txBody>
          <a:bodyPr/>
          <a:lstStyle/>
          <a:p>
            <a:fld id="{CA14F718-E510-4090-814E-75B649658BBF}" type="datetimeFigureOut">
              <a:rPr lang="en-US" smtClean="0"/>
              <a:t>8/29/2024</a:t>
            </a:fld>
            <a:endParaRPr lang="en-US" dirty="0"/>
          </a:p>
        </p:txBody>
      </p:sp>
      <p:sp>
        <p:nvSpPr>
          <p:cNvPr id="5" name="Footer Placeholder 4">
            <a:extLst>
              <a:ext uri="{FF2B5EF4-FFF2-40B4-BE49-F238E27FC236}">
                <a16:creationId xmlns:a16="http://schemas.microsoft.com/office/drawing/2014/main" id="{E00F4ED5-2295-0ADF-EDD6-993D086E8D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6BA446-D1EB-9534-85F4-A0F8C9892EBD}"/>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285210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8676A-86B7-28E4-B8B5-73E568CC46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A3BDE1-FC1D-0B5B-3C03-D42BAF9265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24334-EAE7-6511-4A81-4509ADFD9DCD}"/>
              </a:ext>
            </a:extLst>
          </p:cNvPr>
          <p:cNvSpPr>
            <a:spLocks noGrp="1"/>
          </p:cNvSpPr>
          <p:nvPr>
            <p:ph type="dt" sz="half" idx="10"/>
          </p:nvPr>
        </p:nvSpPr>
        <p:spPr/>
        <p:txBody>
          <a:bodyPr/>
          <a:lstStyle/>
          <a:p>
            <a:fld id="{CA14F718-E510-4090-814E-75B649658BBF}" type="datetimeFigureOut">
              <a:rPr lang="en-US" smtClean="0"/>
              <a:t>8/29/2024</a:t>
            </a:fld>
            <a:endParaRPr lang="en-US" dirty="0"/>
          </a:p>
        </p:txBody>
      </p:sp>
      <p:sp>
        <p:nvSpPr>
          <p:cNvPr id="5" name="Footer Placeholder 4">
            <a:extLst>
              <a:ext uri="{FF2B5EF4-FFF2-40B4-BE49-F238E27FC236}">
                <a16:creationId xmlns:a16="http://schemas.microsoft.com/office/drawing/2014/main" id="{1ECA459B-B3C6-5AAE-6318-81F4870B96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AF00B4-78D4-344D-2AE4-A6828ADE3FF3}"/>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3244574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DB1F40-BA32-1A07-220F-C7C7800DFF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6D8769-FBF0-D5D7-ED34-631E9000A4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EE78D-FCD1-FBF0-A320-6E286DEAC215}"/>
              </a:ext>
            </a:extLst>
          </p:cNvPr>
          <p:cNvSpPr>
            <a:spLocks noGrp="1"/>
          </p:cNvSpPr>
          <p:nvPr>
            <p:ph type="dt" sz="half" idx="10"/>
          </p:nvPr>
        </p:nvSpPr>
        <p:spPr/>
        <p:txBody>
          <a:bodyPr/>
          <a:lstStyle/>
          <a:p>
            <a:fld id="{CA14F718-E510-4090-814E-75B649658BBF}" type="datetimeFigureOut">
              <a:rPr lang="en-US" smtClean="0"/>
              <a:t>8/29/2024</a:t>
            </a:fld>
            <a:endParaRPr lang="en-US" dirty="0"/>
          </a:p>
        </p:txBody>
      </p:sp>
      <p:sp>
        <p:nvSpPr>
          <p:cNvPr id="5" name="Footer Placeholder 4">
            <a:extLst>
              <a:ext uri="{FF2B5EF4-FFF2-40B4-BE49-F238E27FC236}">
                <a16:creationId xmlns:a16="http://schemas.microsoft.com/office/drawing/2014/main" id="{58DB0373-808F-B61F-C7DB-49E99CEE68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65CBA2-99C6-8812-AD41-E31A31F7EC1D}"/>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133629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342E-82E3-08D8-A0AD-83D69B850F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18B028-7D66-95FF-AA07-D869C344BF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279EE-AECE-9002-FA1E-38E9C484A8FF}"/>
              </a:ext>
            </a:extLst>
          </p:cNvPr>
          <p:cNvSpPr>
            <a:spLocks noGrp="1"/>
          </p:cNvSpPr>
          <p:nvPr>
            <p:ph type="dt" sz="half" idx="10"/>
          </p:nvPr>
        </p:nvSpPr>
        <p:spPr/>
        <p:txBody>
          <a:bodyPr/>
          <a:lstStyle/>
          <a:p>
            <a:fld id="{CA14F718-E510-4090-814E-75B649658BBF}" type="datetimeFigureOut">
              <a:rPr lang="en-US" smtClean="0"/>
              <a:t>8/29/2024</a:t>
            </a:fld>
            <a:endParaRPr lang="en-US" dirty="0"/>
          </a:p>
        </p:txBody>
      </p:sp>
      <p:sp>
        <p:nvSpPr>
          <p:cNvPr id="5" name="Footer Placeholder 4">
            <a:extLst>
              <a:ext uri="{FF2B5EF4-FFF2-40B4-BE49-F238E27FC236}">
                <a16:creationId xmlns:a16="http://schemas.microsoft.com/office/drawing/2014/main" id="{F44BEB77-30F0-2DE0-6E6C-547EE2016C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B95F58-8152-299A-B113-A71723FD2E55}"/>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79624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7071-2CC2-242B-46FF-50A6E038B4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F8197F-F279-D416-7EF7-31CF10260D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5DFAEA-5596-7CED-DB01-9AC52088A554}"/>
              </a:ext>
            </a:extLst>
          </p:cNvPr>
          <p:cNvSpPr>
            <a:spLocks noGrp="1"/>
          </p:cNvSpPr>
          <p:nvPr>
            <p:ph type="dt" sz="half" idx="10"/>
          </p:nvPr>
        </p:nvSpPr>
        <p:spPr/>
        <p:txBody>
          <a:bodyPr/>
          <a:lstStyle/>
          <a:p>
            <a:fld id="{CA14F718-E510-4090-814E-75B649658BBF}" type="datetimeFigureOut">
              <a:rPr lang="en-US" smtClean="0"/>
              <a:t>8/29/2024</a:t>
            </a:fld>
            <a:endParaRPr lang="en-US" dirty="0"/>
          </a:p>
        </p:txBody>
      </p:sp>
      <p:sp>
        <p:nvSpPr>
          <p:cNvPr id="5" name="Footer Placeholder 4">
            <a:extLst>
              <a:ext uri="{FF2B5EF4-FFF2-40B4-BE49-F238E27FC236}">
                <a16:creationId xmlns:a16="http://schemas.microsoft.com/office/drawing/2014/main" id="{076669E0-9C72-5BD6-3394-51D7717175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05C258-6E81-EEB0-F457-D13D65A4634B}"/>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261360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D3D0-F8A8-4F9E-00AD-180DE4E5B6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1CF47-6359-2D63-9004-E1D2388F31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4F9931-C24E-DE17-271A-0B3D079AA0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0A8683-C16E-AE82-3F91-9F763D77B900}"/>
              </a:ext>
            </a:extLst>
          </p:cNvPr>
          <p:cNvSpPr>
            <a:spLocks noGrp="1"/>
          </p:cNvSpPr>
          <p:nvPr>
            <p:ph type="dt" sz="half" idx="10"/>
          </p:nvPr>
        </p:nvSpPr>
        <p:spPr/>
        <p:txBody>
          <a:bodyPr/>
          <a:lstStyle/>
          <a:p>
            <a:fld id="{CA14F718-E510-4090-814E-75B649658BBF}" type="datetimeFigureOut">
              <a:rPr lang="en-US" smtClean="0"/>
              <a:t>8/29/2024</a:t>
            </a:fld>
            <a:endParaRPr lang="en-US" dirty="0"/>
          </a:p>
        </p:txBody>
      </p:sp>
      <p:sp>
        <p:nvSpPr>
          <p:cNvPr id="6" name="Footer Placeholder 5">
            <a:extLst>
              <a:ext uri="{FF2B5EF4-FFF2-40B4-BE49-F238E27FC236}">
                <a16:creationId xmlns:a16="http://schemas.microsoft.com/office/drawing/2014/main" id="{000B965A-6520-6D8F-A09F-61DBACA4B1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460249-E598-C617-4280-636A6139E979}"/>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772894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D482-71BC-1E7F-20DE-2E2FC8FCF2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153E3C-626A-C537-220D-EEBFF1E83F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ABECED-F843-48F8-6240-3FBD9BAEA9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370E85-ABDC-641A-E7B5-D53F93908E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B54C86-FFD8-4F6A-FE55-89566A4842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8E3DEE-A1B4-897F-685C-8850CB71083B}"/>
              </a:ext>
            </a:extLst>
          </p:cNvPr>
          <p:cNvSpPr>
            <a:spLocks noGrp="1"/>
          </p:cNvSpPr>
          <p:nvPr>
            <p:ph type="dt" sz="half" idx="10"/>
          </p:nvPr>
        </p:nvSpPr>
        <p:spPr/>
        <p:txBody>
          <a:bodyPr/>
          <a:lstStyle/>
          <a:p>
            <a:fld id="{CA14F718-E510-4090-814E-75B649658BBF}" type="datetimeFigureOut">
              <a:rPr lang="en-US" smtClean="0"/>
              <a:t>8/29/2024</a:t>
            </a:fld>
            <a:endParaRPr lang="en-US" dirty="0"/>
          </a:p>
        </p:txBody>
      </p:sp>
      <p:sp>
        <p:nvSpPr>
          <p:cNvPr id="8" name="Footer Placeholder 7">
            <a:extLst>
              <a:ext uri="{FF2B5EF4-FFF2-40B4-BE49-F238E27FC236}">
                <a16:creationId xmlns:a16="http://schemas.microsoft.com/office/drawing/2014/main" id="{F022A30F-EA00-2087-F513-A2423F06E05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CFD7EDB-1089-D29A-5CBA-51861D00F684}"/>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137578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AEEC-411E-C938-B3AF-DE9608FCE5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8587AD-4228-878C-022D-F026BF08F5FB}"/>
              </a:ext>
            </a:extLst>
          </p:cNvPr>
          <p:cNvSpPr>
            <a:spLocks noGrp="1"/>
          </p:cNvSpPr>
          <p:nvPr>
            <p:ph type="dt" sz="half" idx="10"/>
          </p:nvPr>
        </p:nvSpPr>
        <p:spPr/>
        <p:txBody>
          <a:bodyPr/>
          <a:lstStyle/>
          <a:p>
            <a:fld id="{CA14F718-E510-4090-814E-75B649658BBF}" type="datetimeFigureOut">
              <a:rPr lang="en-US" smtClean="0"/>
              <a:t>8/29/2024</a:t>
            </a:fld>
            <a:endParaRPr lang="en-US" dirty="0"/>
          </a:p>
        </p:txBody>
      </p:sp>
      <p:sp>
        <p:nvSpPr>
          <p:cNvPr id="4" name="Footer Placeholder 3">
            <a:extLst>
              <a:ext uri="{FF2B5EF4-FFF2-40B4-BE49-F238E27FC236}">
                <a16:creationId xmlns:a16="http://schemas.microsoft.com/office/drawing/2014/main" id="{E07EE776-275E-8A37-17C1-4C8B8FA1E2D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864632-0EE3-EC17-21ED-5980C8D5E181}"/>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726220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A7335D-7DB4-424A-1221-01F9C5E9DF65}"/>
              </a:ext>
            </a:extLst>
          </p:cNvPr>
          <p:cNvSpPr>
            <a:spLocks noGrp="1"/>
          </p:cNvSpPr>
          <p:nvPr>
            <p:ph type="dt" sz="half" idx="10"/>
          </p:nvPr>
        </p:nvSpPr>
        <p:spPr/>
        <p:txBody>
          <a:bodyPr/>
          <a:lstStyle/>
          <a:p>
            <a:fld id="{CA14F718-E510-4090-814E-75B649658BBF}" type="datetimeFigureOut">
              <a:rPr lang="en-US" smtClean="0"/>
              <a:t>8/29/2024</a:t>
            </a:fld>
            <a:endParaRPr lang="en-US" dirty="0"/>
          </a:p>
        </p:txBody>
      </p:sp>
      <p:sp>
        <p:nvSpPr>
          <p:cNvPr id="3" name="Footer Placeholder 2">
            <a:extLst>
              <a:ext uri="{FF2B5EF4-FFF2-40B4-BE49-F238E27FC236}">
                <a16:creationId xmlns:a16="http://schemas.microsoft.com/office/drawing/2014/main" id="{BC238419-40DF-C308-CB41-3CF17643D86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2B441BF-CFEA-7E6E-5D36-93BEA282CA02}"/>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226057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A55AF-9B84-8B9A-3FCC-91010E5FE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C371FE-9F66-8B19-AAC0-4084506AEA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0D117D-43AE-A877-F425-103ECC80F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E87CB8-F3EE-DDB0-294E-766588359030}"/>
              </a:ext>
            </a:extLst>
          </p:cNvPr>
          <p:cNvSpPr>
            <a:spLocks noGrp="1"/>
          </p:cNvSpPr>
          <p:nvPr>
            <p:ph type="dt" sz="half" idx="10"/>
          </p:nvPr>
        </p:nvSpPr>
        <p:spPr/>
        <p:txBody>
          <a:bodyPr/>
          <a:lstStyle/>
          <a:p>
            <a:fld id="{CA14F718-E510-4090-814E-75B649658BBF}" type="datetimeFigureOut">
              <a:rPr lang="en-US" smtClean="0"/>
              <a:t>8/29/2024</a:t>
            </a:fld>
            <a:endParaRPr lang="en-US" dirty="0"/>
          </a:p>
        </p:txBody>
      </p:sp>
      <p:sp>
        <p:nvSpPr>
          <p:cNvPr id="6" name="Footer Placeholder 5">
            <a:extLst>
              <a:ext uri="{FF2B5EF4-FFF2-40B4-BE49-F238E27FC236}">
                <a16:creationId xmlns:a16="http://schemas.microsoft.com/office/drawing/2014/main" id="{BAD0A152-0FEE-388D-E0AF-574BA26061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8911DC-7F63-CF00-C403-7E1990B8DB09}"/>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57558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08EE-B88C-026D-0EA1-932228AA1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06C877-7971-DD4D-303D-309F5AB8F3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14AAB0-7D0A-A2AE-3E26-E08F2749E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2A35E4-0CFC-006E-02FF-D6A78B7039F7}"/>
              </a:ext>
            </a:extLst>
          </p:cNvPr>
          <p:cNvSpPr>
            <a:spLocks noGrp="1"/>
          </p:cNvSpPr>
          <p:nvPr>
            <p:ph type="dt" sz="half" idx="10"/>
          </p:nvPr>
        </p:nvSpPr>
        <p:spPr/>
        <p:txBody>
          <a:bodyPr/>
          <a:lstStyle/>
          <a:p>
            <a:fld id="{CA14F718-E510-4090-814E-75B649658BBF}" type="datetimeFigureOut">
              <a:rPr lang="en-US" smtClean="0"/>
              <a:t>8/29/2024</a:t>
            </a:fld>
            <a:endParaRPr lang="en-US" dirty="0"/>
          </a:p>
        </p:txBody>
      </p:sp>
      <p:sp>
        <p:nvSpPr>
          <p:cNvPr id="6" name="Footer Placeholder 5">
            <a:extLst>
              <a:ext uri="{FF2B5EF4-FFF2-40B4-BE49-F238E27FC236}">
                <a16:creationId xmlns:a16="http://schemas.microsoft.com/office/drawing/2014/main" id="{4B4B4F7B-7E54-10FB-F3F0-206D7BB375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B69632-BF34-6718-A88B-A267EBB49C37}"/>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301135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35D024-34DB-1FA1-BC8D-A5E7FF16B2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F7C673-8D06-CF74-1C18-2EAA803F4F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0173C-D855-1156-C2A5-BE78310F25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4F718-E510-4090-814E-75B649658BBF}" type="datetimeFigureOut">
              <a:rPr lang="en-US" smtClean="0"/>
              <a:t>8/29/2024</a:t>
            </a:fld>
            <a:endParaRPr lang="en-US" dirty="0"/>
          </a:p>
        </p:txBody>
      </p:sp>
      <p:sp>
        <p:nvSpPr>
          <p:cNvPr id="5" name="Footer Placeholder 4">
            <a:extLst>
              <a:ext uri="{FF2B5EF4-FFF2-40B4-BE49-F238E27FC236}">
                <a16:creationId xmlns:a16="http://schemas.microsoft.com/office/drawing/2014/main" id="{3CB267B4-0EB7-D6F7-42F2-FB0D1A424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ED32A4-DE2B-0231-F402-EA8B8D7CD2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AFEC9-6166-40C2-8F97-1FB26DEE973E}" type="slidenum">
              <a:rPr lang="en-US" smtClean="0"/>
              <a:t>‹#›</a:t>
            </a:fld>
            <a:endParaRPr lang="en-US" dirty="0"/>
          </a:p>
        </p:txBody>
      </p:sp>
    </p:spTree>
    <p:extLst>
      <p:ext uri="{BB962C8B-B14F-4D97-AF65-F5344CB8AC3E}">
        <p14:creationId xmlns:p14="http://schemas.microsoft.com/office/powerpoint/2010/main" val="113638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hyperlink" Target="https://confluence.analytics.kp.org/confluence/display/SQS/Nursing+Research" TargetMode="External"/><Relationship Id="rId2" Type="http://schemas.openxmlformats.org/officeDocument/2006/relationships/hyperlink" Target="https://www.stata.com/manuals13/semexample33g.pdf"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Triangle 2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DEE0AF-5EFA-C9EF-3488-79D3017BF94F}"/>
              </a:ext>
            </a:extLst>
          </p:cNvPr>
          <p:cNvSpPr>
            <a:spLocks noGrp="1"/>
          </p:cNvSpPr>
          <p:nvPr>
            <p:ph type="ctrTitle"/>
          </p:nvPr>
        </p:nvSpPr>
        <p:spPr>
          <a:xfrm>
            <a:off x="1285241" y="1008993"/>
            <a:ext cx="9231410" cy="3542045"/>
          </a:xfrm>
        </p:spPr>
        <p:txBody>
          <a:bodyPr anchor="b">
            <a:normAutofit/>
          </a:bodyPr>
          <a:lstStyle/>
          <a:p>
            <a:pPr algn="l"/>
            <a:r>
              <a:rPr lang="en-US" sz="11500" dirty="0"/>
              <a:t>Research and Statistics</a:t>
            </a:r>
          </a:p>
        </p:txBody>
      </p:sp>
      <p:sp>
        <p:nvSpPr>
          <p:cNvPr id="3" name="Subtitle 2">
            <a:extLst>
              <a:ext uri="{FF2B5EF4-FFF2-40B4-BE49-F238E27FC236}">
                <a16:creationId xmlns:a16="http://schemas.microsoft.com/office/drawing/2014/main" id="{A3BB4076-5E3E-E48A-556D-65CBFEC8903A}"/>
              </a:ext>
            </a:extLst>
          </p:cNvPr>
          <p:cNvSpPr>
            <a:spLocks noGrp="1"/>
          </p:cNvSpPr>
          <p:nvPr>
            <p:ph type="subTitle" idx="1"/>
          </p:nvPr>
        </p:nvSpPr>
        <p:spPr>
          <a:xfrm>
            <a:off x="1285241" y="4582814"/>
            <a:ext cx="7132335" cy="1312657"/>
          </a:xfrm>
        </p:spPr>
        <p:txBody>
          <a:bodyPr anchor="t">
            <a:normAutofit/>
          </a:bodyPr>
          <a:lstStyle/>
          <a:p>
            <a:pPr algn="l"/>
            <a:r>
              <a:rPr lang="en-US" dirty="0"/>
              <a:t>Session 3: </a:t>
            </a:r>
            <a:r>
              <a:rPr lang="en-US" dirty="0">
                <a:solidFill>
                  <a:srgbClr val="000000"/>
                </a:solidFill>
                <a:latin typeface="Aptos" panose="020B0004020202020204" pitchFamily="34" charset="0"/>
                <a:ea typeface="Calibri" panose="020F0502020204030204" pitchFamily="34" charset="0"/>
              </a:rPr>
              <a:t>Relationships in the data -- Correlations and scatterplots</a:t>
            </a:r>
            <a:endParaRPr lang="en-US" dirty="0"/>
          </a:p>
        </p:txBody>
      </p:sp>
    </p:spTree>
    <p:extLst>
      <p:ext uri="{BB962C8B-B14F-4D97-AF65-F5344CB8AC3E}">
        <p14:creationId xmlns:p14="http://schemas.microsoft.com/office/powerpoint/2010/main" val="322641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Plot object">
            <a:extLst>
              <a:ext uri="{FF2B5EF4-FFF2-40B4-BE49-F238E27FC236}">
                <a16:creationId xmlns:a16="http://schemas.microsoft.com/office/drawing/2014/main" id="{B3FD9C8E-5040-60FD-31B5-12354C4D7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277" y="457200"/>
            <a:ext cx="8915400"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B457432-C364-8CE3-2739-E19036484A8D}"/>
              </a:ext>
            </a:extLst>
          </p:cNvPr>
          <p:cNvSpPr txBox="1"/>
          <p:nvPr/>
        </p:nvSpPr>
        <p:spPr>
          <a:xfrm>
            <a:off x="1955322" y="2475668"/>
            <a:ext cx="8915400" cy="800219"/>
          </a:xfrm>
          <a:prstGeom prst="rect">
            <a:avLst/>
          </a:prstGeom>
          <a:noFill/>
        </p:spPr>
        <p:txBody>
          <a:bodyPr wrap="square" rtlCol="0">
            <a:spAutoFit/>
          </a:bodyPr>
          <a:lstStyle/>
          <a:p>
            <a:pPr defTabSz="786384">
              <a:spcAft>
                <a:spcPts val="600"/>
              </a:spcAft>
            </a:pPr>
            <a:r>
              <a:rPr lang="en-US" sz="1548" kern="1200">
                <a:solidFill>
                  <a:schemeClr val="tx1"/>
                </a:solidFill>
                <a:highlight>
                  <a:srgbClr val="FFFF00"/>
                </a:highlight>
                <a:latin typeface="+mn-lt"/>
                <a:ea typeface="+mn-ea"/>
                <a:cs typeface="+mn-cs"/>
              </a:rPr>
              <a:t>An alternative approach to a scatterplot is to look at the mean birthweight by quartiles of age or mother’s last weight before pregnancy. This helps with very large datasets because scatterplots become less helpful in spotting trends. For example, the trend goes linearly downward as age goes up, except for the top ages.</a:t>
            </a:r>
            <a:endParaRPr lang="en-US">
              <a:highlight>
                <a:srgbClr val="FFFF00"/>
              </a:highlight>
            </a:endParaRPr>
          </a:p>
        </p:txBody>
      </p:sp>
      <p:sp>
        <p:nvSpPr>
          <p:cNvPr id="3" name="Star: 5 Points 2">
            <a:extLst>
              <a:ext uri="{FF2B5EF4-FFF2-40B4-BE49-F238E27FC236}">
                <a16:creationId xmlns:a16="http://schemas.microsoft.com/office/drawing/2014/main" id="{FE3A2C2F-7B78-4197-B7D1-EE26B823CD03}"/>
              </a:ext>
            </a:extLst>
          </p:cNvPr>
          <p:cNvSpPr/>
          <p:nvPr/>
        </p:nvSpPr>
        <p:spPr>
          <a:xfrm>
            <a:off x="7686261" y="1215591"/>
            <a:ext cx="341712" cy="181762"/>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tar: 5 Points 3">
            <a:extLst>
              <a:ext uri="{FF2B5EF4-FFF2-40B4-BE49-F238E27FC236}">
                <a16:creationId xmlns:a16="http://schemas.microsoft.com/office/drawing/2014/main" id="{A8A89576-7B0F-79A4-5C69-FFFE79C6F7BE}"/>
              </a:ext>
            </a:extLst>
          </p:cNvPr>
          <p:cNvSpPr/>
          <p:nvPr/>
        </p:nvSpPr>
        <p:spPr>
          <a:xfrm>
            <a:off x="6720502" y="1551244"/>
            <a:ext cx="341712" cy="181762"/>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2E340ECD-AD06-3F15-F4C9-B6252291D365}"/>
              </a:ext>
            </a:extLst>
          </p:cNvPr>
          <p:cNvSpPr/>
          <p:nvPr/>
        </p:nvSpPr>
        <p:spPr>
          <a:xfrm>
            <a:off x="5084649" y="1944373"/>
            <a:ext cx="341712" cy="181762"/>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87E8F565-0B67-2781-010E-04FCD03AD91D}"/>
              </a:ext>
            </a:extLst>
          </p:cNvPr>
          <p:cNvSpPr/>
          <p:nvPr/>
        </p:nvSpPr>
        <p:spPr>
          <a:xfrm>
            <a:off x="8705337" y="2270435"/>
            <a:ext cx="341712" cy="181762"/>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6288AA8E-4427-59AD-91A2-0A74E5038C55}"/>
              </a:ext>
            </a:extLst>
          </p:cNvPr>
          <p:cNvSpPr/>
          <p:nvPr/>
        </p:nvSpPr>
        <p:spPr>
          <a:xfrm>
            <a:off x="9192458" y="3681488"/>
            <a:ext cx="341712" cy="181762"/>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12267A94-1B63-D3DF-2544-003B78B69F9B}"/>
              </a:ext>
            </a:extLst>
          </p:cNvPr>
          <p:cNvSpPr/>
          <p:nvPr/>
        </p:nvSpPr>
        <p:spPr>
          <a:xfrm>
            <a:off x="9483944" y="3985187"/>
            <a:ext cx="341712" cy="181762"/>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C038BE02-B5DD-BBDF-C13A-07F7F8ABA764}"/>
              </a:ext>
            </a:extLst>
          </p:cNvPr>
          <p:cNvSpPr/>
          <p:nvPr/>
        </p:nvSpPr>
        <p:spPr>
          <a:xfrm>
            <a:off x="8850746" y="4345810"/>
            <a:ext cx="341712" cy="181762"/>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14F08F48-2CE4-2775-E134-A589280BE73F}"/>
              </a:ext>
            </a:extLst>
          </p:cNvPr>
          <p:cNvSpPr/>
          <p:nvPr/>
        </p:nvSpPr>
        <p:spPr>
          <a:xfrm>
            <a:off x="7172482" y="5369446"/>
            <a:ext cx="341712" cy="181762"/>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FC8EE82-6296-86C1-3EA0-59D3ED690D02}"/>
              </a:ext>
            </a:extLst>
          </p:cNvPr>
          <p:cNvSpPr txBox="1"/>
          <p:nvPr/>
        </p:nvSpPr>
        <p:spPr>
          <a:xfrm>
            <a:off x="2510905" y="769830"/>
            <a:ext cx="1227496" cy="621709"/>
          </a:xfrm>
          <a:prstGeom prst="rect">
            <a:avLst/>
          </a:prstGeom>
          <a:noFill/>
        </p:spPr>
        <p:txBody>
          <a:bodyPr wrap="square" rtlCol="0">
            <a:spAutoFit/>
          </a:bodyPr>
          <a:lstStyle/>
          <a:p>
            <a:pPr defTabSz="786384">
              <a:spcAft>
                <a:spcPts val="600"/>
              </a:spcAft>
            </a:pPr>
            <a:r>
              <a:rPr lang="en-US" sz="3440" kern="1200">
                <a:solidFill>
                  <a:srgbClr val="FF0000"/>
                </a:solidFill>
                <a:latin typeface="+mn-lt"/>
                <a:ea typeface="+mn-ea"/>
                <a:cs typeface="+mn-cs"/>
              </a:rPr>
              <a:t>Age</a:t>
            </a:r>
            <a:endParaRPr lang="en-US" sz="4000">
              <a:solidFill>
                <a:srgbClr val="FF0000"/>
              </a:solidFill>
            </a:endParaRPr>
          </a:p>
        </p:txBody>
      </p:sp>
      <p:sp>
        <p:nvSpPr>
          <p:cNvPr id="12" name="TextBox 11">
            <a:extLst>
              <a:ext uri="{FF2B5EF4-FFF2-40B4-BE49-F238E27FC236}">
                <a16:creationId xmlns:a16="http://schemas.microsoft.com/office/drawing/2014/main" id="{F925EE39-0509-E04C-3BEB-3370488A8A20}"/>
              </a:ext>
            </a:extLst>
          </p:cNvPr>
          <p:cNvSpPr txBox="1"/>
          <p:nvPr/>
        </p:nvSpPr>
        <p:spPr>
          <a:xfrm>
            <a:off x="2510905" y="3604654"/>
            <a:ext cx="2725212" cy="1146980"/>
          </a:xfrm>
          <a:prstGeom prst="rect">
            <a:avLst/>
          </a:prstGeom>
          <a:noFill/>
        </p:spPr>
        <p:txBody>
          <a:bodyPr wrap="square" rtlCol="0">
            <a:spAutoFit/>
          </a:bodyPr>
          <a:lstStyle/>
          <a:p>
            <a:pPr defTabSz="786384">
              <a:spcAft>
                <a:spcPts val="600"/>
              </a:spcAft>
            </a:pPr>
            <a:r>
              <a:rPr lang="en-US" sz="3440" kern="1200">
                <a:solidFill>
                  <a:srgbClr val="00B050"/>
                </a:solidFill>
                <a:latin typeface="+mn-lt"/>
                <a:ea typeface="+mn-ea"/>
                <a:cs typeface="+mn-cs"/>
              </a:rPr>
              <a:t>Mom’s last weight</a:t>
            </a:r>
            <a:endParaRPr lang="en-US" sz="4000">
              <a:solidFill>
                <a:srgbClr val="00B050"/>
              </a:solidFill>
            </a:endParaRPr>
          </a:p>
        </p:txBody>
      </p:sp>
      <p:cxnSp>
        <p:nvCxnSpPr>
          <p:cNvPr id="14" name="Straight Arrow Connector 13">
            <a:extLst>
              <a:ext uri="{FF2B5EF4-FFF2-40B4-BE49-F238E27FC236}">
                <a16:creationId xmlns:a16="http://schemas.microsoft.com/office/drawing/2014/main" id="{AF90771D-466E-9305-EBE6-F6119C58AF13}"/>
              </a:ext>
            </a:extLst>
          </p:cNvPr>
          <p:cNvCxnSpPr>
            <a:cxnSpLocks/>
          </p:cNvCxnSpPr>
          <p:nvPr/>
        </p:nvCxnSpPr>
        <p:spPr>
          <a:xfrm flipH="1" flipV="1">
            <a:off x="9111271" y="2452196"/>
            <a:ext cx="1039676" cy="600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Star: 5 Points 15">
            <a:extLst>
              <a:ext uri="{FF2B5EF4-FFF2-40B4-BE49-F238E27FC236}">
                <a16:creationId xmlns:a16="http://schemas.microsoft.com/office/drawing/2014/main" id="{93BE354E-8BF6-6611-062C-9E59B39E2D26}"/>
              </a:ext>
            </a:extLst>
          </p:cNvPr>
          <p:cNvSpPr/>
          <p:nvPr/>
        </p:nvSpPr>
        <p:spPr>
          <a:xfrm>
            <a:off x="2011668" y="3299358"/>
            <a:ext cx="341712" cy="181762"/>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B3C3A4-F503-3023-B485-E367DF216FEB}"/>
              </a:ext>
            </a:extLst>
          </p:cNvPr>
          <p:cNvSpPr/>
          <p:nvPr/>
        </p:nvSpPr>
        <p:spPr>
          <a:xfrm>
            <a:off x="1321277" y="5034837"/>
            <a:ext cx="634045" cy="216349"/>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65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69C5D7-9690-1A0A-D658-223CEBC81105}"/>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kern="1200">
                <a:solidFill>
                  <a:srgbClr val="FFFFFF"/>
                </a:solidFill>
                <a:latin typeface="+mj-lt"/>
                <a:ea typeface="+mj-ea"/>
                <a:cs typeface="+mj-cs"/>
              </a:rPr>
              <a:t>Compare results between models that treat age as a linear or nonlinear trend</a:t>
            </a:r>
          </a:p>
        </p:txBody>
      </p:sp>
      <p:sp>
        <p:nvSpPr>
          <p:cNvPr id="3" name="Text Placeholder 2">
            <a:extLst>
              <a:ext uri="{FF2B5EF4-FFF2-40B4-BE49-F238E27FC236}">
                <a16:creationId xmlns:a16="http://schemas.microsoft.com/office/drawing/2014/main" id="{DBCA9271-8351-07BB-8EDC-6C9A0C5430FB}"/>
              </a:ext>
            </a:extLst>
          </p:cNvPr>
          <p:cNvSpPr>
            <a:spLocks/>
          </p:cNvSpPr>
          <p:nvPr/>
        </p:nvSpPr>
        <p:spPr>
          <a:xfrm>
            <a:off x="1951587" y="2388267"/>
            <a:ext cx="3840217" cy="613442"/>
          </a:xfrm>
          <a:prstGeom prst="rect">
            <a:avLst/>
          </a:prstGeom>
        </p:spPr>
        <p:txBody>
          <a:bodyPr/>
          <a:lstStyle/>
          <a:p>
            <a:pPr defTabSz="676656">
              <a:spcAft>
                <a:spcPts val="600"/>
              </a:spcAft>
            </a:pPr>
            <a:r>
              <a:rPr lang="en-US" sz="3600" kern="1200" dirty="0">
                <a:solidFill>
                  <a:schemeClr val="tx1"/>
                </a:solidFill>
                <a:latin typeface="+mn-lt"/>
                <a:ea typeface="+mn-ea"/>
                <a:cs typeface="+mn-cs"/>
              </a:rPr>
              <a:t>Linear</a:t>
            </a:r>
            <a:endParaRPr lang="en-US" sz="3600" dirty="0"/>
          </a:p>
        </p:txBody>
      </p:sp>
      <p:pic>
        <p:nvPicPr>
          <p:cNvPr id="12" name="Content Placeholder 11">
            <a:extLst>
              <a:ext uri="{FF2B5EF4-FFF2-40B4-BE49-F238E27FC236}">
                <a16:creationId xmlns:a16="http://schemas.microsoft.com/office/drawing/2014/main" id="{E45E513E-E01F-9039-3C58-12FAAD44422F}"/>
              </a:ext>
            </a:extLst>
          </p:cNvPr>
          <p:cNvPicPr>
            <a:picLocks noChangeAspect="1"/>
          </p:cNvPicPr>
          <p:nvPr/>
        </p:nvPicPr>
        <p:blipFill>
          <a:blip r:embed="rId2"/>
          <a:stretch>
            <a:fillRect/>
          </a:stretch>
        </p:blipFill>
        <p:spPr>
          <a:xfrm>
            <a:off x="547989" y="3949506"/>
            <a:ext cx="5243815" cy="1779489"/>
          </a:xfrm>
          <a:prstGeom prst="rect">
            <a:avLst/>
          </a:prstGeom>
        </p:spPr>
      </p:pic>
      <p:sp>
        <p:nvSpPr>
          <p:cNvPr id="5" name="Text Placeholder 4">
            <a:extLst>
              <a:ext uri="{FF2B5EF4-FFF2-40B4-BE49-F238E27FC236}">
                <a16:creationId xmlns:a16="http://schemas.microsoft.com/office/drawing/2014/main" id="{DA6CC6BE-220A-14C8-E021-07F84B7B3A9A}"/>
              </a:ext>
            </a:extLst>
          </p:cNvPr>
          <p:cNvSpPr>
            <a:spLocks/>
          </p:cNvSpPr>
          <p:nvPr/>
        </p:nvSpPr>
        <p:spPr>
          <a:xfrm>
            <a:off x="5921820" y="2388267"/>
            <a:ext cx="3859129" cy="613442"/>
          </a:xfrm>
          <a:prstGeom prst="rect">
            <a:avLst/>
          </a:prstGeom>
        </p:spPr>
        <p:txBody>
          <a:bodyPr/>
          <a:lstStyle/>
          <a:p>
            <a:pPr defTabSz="676656">
              <a:spcAft>
                <a:spcPts val="600"/>
              </a:spcAft>
            </a:pPr>
            <a:r>
              <a:rPr lang="en-US" sz="3600" kern="1200" dirty="0">
                <a:solidFill>
                  <a:schemeClr val="tx1"/>
                </a:solidFill>
                <a:latin typeface="+mn-lt"/>
                <a:ea typeface="+mn-ea"/>
                <a:cs typeface="+mn-cs"/>
              </a:rPr>
              <a:t>Nonlinear</a:t>
            </a:r>
            <a:endParaRPr lang="en-US" sz="3600" dirty="0"/>
          </a:p>
        </p:txBody>
      </p:sp>
      <p:pic>
        <p:nvPicPr>
          <p:cNvPr id="10" name="Content Placeholder 9">
            <a:extLst>
              <a:ext uri="{FF2B5EF4-FFF2-40B4-BE49-F238E27FC236}">
                <a16:creationId xmlns:a16="http://schemas.microsoft.com/office/drawing/2014/main" id="{A6D96577-C117-035C-C696-ABA97CA5F7B5}"/>
              </a:ext>
            </a:extLst>
          </p:cNvPr>
          <p:cNvPicPr>
            <a:picLocks noChangeAspect="1"/>
          </p:cNvPicPr>
          <p:nvPr/>
        </p:nvPicPr>
        <p:blipFill>
          <a:blip r:embed="rId3"/>
          <a:stretch>
            <a:fillRect/>
          </a:stretch>
        </p:blipFill>
        <p:spPr>
          <a:xfrm>
            <a:off x="5921820" y="3856291"/>
            <a:ext cx="5272988" cy="2035353"/>
          </a:xfrm>
          <a:prstGeom prst="rect">
            <a:avLst/>
          </a:prstGeom>
        </p:spPr>
      </p:pic>
      <p:sp>
        <p:nvSpPr>
          <p:cNvPr id="13" name="Rectangle 12">
            <a:extLst>
              <a:ext uri="{FF2B5EF4-FFF2-40B4-BE49-F238E27FC236}">
                <a16:creationId xmlns:a16="http://schemas.microsoft.com/office/drawing/2014/main" id="{A424DDE3-A499-5EF9-0351-2A0F9720D5BF}"/>
              </a:ext>
            </a:extLst>
          </p:cNvPr>
          <p:cNvSpPr/>
          <p:nvPr/>
        </p:nvSpPr>
        <p:spPr>
          <a:xfrm>
            <a:off x="2101186" y="5105024"/>
            <a:ext cx="458308" cy="1858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BE7E6F-0E0A-09BD-35CA-B257BAEEA7F0}"/>
              </a:ext>
            </a:extLst>
          </p:cNvPr>
          <p:cNvSpPr/>
          <p:nvPr/>
        </p:nvSpPr>
        <p:spPr>
          <a:xfrm>
            <a:off x="5218812" y="5105024"/>
            <a:ext cx="458308" cy="1858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2DBE36-5A64-2C20-1802-39E2DCA4A4B5}"/>
              </a:ext>
            </a:extLst>
          </p:cNvPr>
          <p:cNvSpPr/>
          <p:nvPr/>
        </p:nvSpPr>
        <p:spPr>
          <a:xfrm>
            <a:off x="10659931" y="4982646"/>
            <a:ext cx="441744" cy="4452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BDED761-DF34-5688-4329-89AC1154D02F}"/>
              </a:ext>
            </a:extLst>
          </p:cNvPr>
          <p:cNvSpPr txBox="1"/>
          <p:nvPr/>
        </p:nvSpPr>
        <p:spPr>
          <a:xfrm>
            <a:off x="926299" y="5924940"/>
            <a:ext cx="9501641" cy="830997"/>
          </a:xfrm>
          <a:prstGeom prst="rect">
            <a:avLst/>
          </a:prstGeom>
          <a:noFill/>
        </p:spPr>
        <p:txBody>
          <a:bodyPr wrap="square" rtlCol="0">
            <a:spAutoFit/>
          </a:bodyPr>
          <a:lstStyle/>
          <a:p>
            <a:pPr defTabSz="676656">
              <a:spcAft>
                <a:spcPts val="600"/>
              </a:spcAft>
            </a:pPr>
            <a:r>
              <a:rPr lang="en-US" sz="1600" kern="1200" dirty="0">
                <a:solidFill>
                  <a:srgbClr val="0057A5"/>
                </a:solidFill>
                <a:latin typeface="+mn-lt"/>
                <a:ea typeface="+mn-ea"/>
                <a:cs typeface="+mn-cs"/>
              </a:rPr>
              <a:t>Adjusting for the nonlinear association between birthweights and the mother’s age helps show the importance of age. Age should be included whenever it is considered clinically relevant by the researcher but using nonlinear terms as it appeared likely in the scatterplot can be helpful to explain the degree of association.</a:t>
            </a:r>
            <a:endParaRPr lang="en-US" sz="1600" dirty="0">
              <a:solidFill>
                <a:srgbClr val="0070C0"/>
              </a:solidFill>
            </a:endParaRPr>
          </a:p>
        </p:txBody>
      </p:sp>
      <p:sp>
        <p:nvSpPr>
          <p:cNvPr id="4" name="TextBox 3">
            <a:extLst>
              <a:ext uri="{FF2B5EF4-FFF2-40B4-BE49-F238E27FC236}">
                <a16:creationId xmlns:a16="http://schemas.microsoft.com/office/drawing/2014/main" id="{4E71F76D-C480-127C-DCFE-EFC809815880}"/>
              </a:ext>
            </a:extLst>
          </p:cNvPr>
          <p:cNvSpPr txBox="1"/>
          <p:nvPr/>
        </p:nvSpPr>
        <p:spPr>
          <a:xfrm>
            <a:off x="1951587" y="3451971"/>
            <a:ext cx="1085243" cy="297325"/>
          </a:xfrm>
          <a:prstGeom prst="rect">
            <a:avLst/>
          </a:prstGeom>
          <a:noFill/>
        </p:spPr>
        <p:txBody>
          <a:bodyPr wrap="square" rtlCol="0">
            <a:spAutoFit/>
          </a:bodyPr>
          <a:lstStyle/>
          <a:p>
            <a:pPr defTabSz="676656">
              <a:spcAft>
                <a:spcPts val="600"/>
              </a:spcAft>
            </a:pPr>
            <a:r>
              <a:rPr lang="en-US" sz="1332" kern="1200">
                <a:solidFill>
                  <a:schemeClr val="tx1"/>
                </a:solidFill>
                <a:latin typeface="+mn-lt"/>
                <a:ea typeface="+mn-ea"/>
                <a:cs typeface="+mn-cs"/>
              </a:rPr>
              <a:t>R^2 =0.043</a:t>
            </a:r>
            <a:endParaRPr lang="en-US"/>
          </a:p>
        </p:txBody>
      </p:sp>
      <p:sp>
        <p:nvSpPr>
          <p:cNvPr id="6" name="TextBox 5">
            <a:extLst>
              <a:ext uri="{FF2B5EF4-FFF2-40B4-BE49-F238E27FC236}">
                <a16:creationId xmlns:a16="http://schemas.microsoft.com/office/drawing/2014/main" id="{88394D1E-82EB-35B4-724A-4FBDBEFA4263}"/>
              </a:ext>
            </a:extLst>
          </p:cNvPr>
          <p:cNvSpPr txBox="1"/>
          <p:nvPr/>
        </p:nvSpPr>
        <p:spPr>
          <a:xfrm>
            <a:off x="5921820" y="3444192"/>
            <a:ext cx="1085243" cy="297325"/>
          </a:xfrm>
          <a:prstGeom prst="rect">
            <a:avLst/>
          </a:prstGeom>
          <a:noFill/>
        </p:spPr>
        <p:txBody>
          <a:bodyPr wrap="square" rtlCol="0">
            <a:spAutoFit/>
          </a:bodyPr>
          <a:lstStyle/>
          <a:p>
            <a:pPr defTabSz="676656">
              <a:spcAft>
                <a:spcPts val="600"/>
              </a:spcAft>
            </a:pPr>
            <a:r>
              <a:rPr lang="en-US" sz="1332" kern="1200">
                <a:solidFill>
                  <a:schemeClr val="tx1"/>
                </a:solidFill>
                <a:latin typeface="+mn-lt"/>
                <a:ea typeface="+mn-ea"/>
                <a:cs typeface="+mn-cs"/>
              </a:rPr>
              <a:t>R^2 =0.073</a:t>
            </a:r>
            <a:endParaRPr lang="en-US"/>
          </a:p>
        </p:txBody>
      </p:sp>
      <p:sp>
        <p:nvSpPr>
          <p:cNvPr id="7" name="TextBox 6">
            <a:extLst>
              <a:ext uri="{FF2B5EF4-FFF2-40B4-BE49-F238E27FC236}">
                <a16:creationId xmlns:a16="http://schemas.microsoft.com/office/drawing/2014/main" id="{2443E166-C063-45C2-2440-9D46BDDAFB59}"/>
              </a:ext>
            </a:extLst>
          </p:cNvPr>
          <p:cNvSpPr txBox="1"/>
          <p:nvPr/>
        </p:nvSpPr>
        <p:spPr>
          <a:xfrm>
            <a:off x="7084922" y="3009398"/>
            <a:ext cx="2384107" cy="923330"/>
          </a:xfrm>
          <a:prstGeom prst="rect">
            <a:avLst/>
          </a:prstGeom>
          <a:noFill/>
        </p:spPr>
        <p:txBody>
          <a:bodyPr wrap="square" rtlCol="0">
            <a:spAutoFit/>
          </a:bodyPr>
          <a:lstStyle/>
          <a:p>
            <a:pPr defTabSz="676656">
              <a:spcAft>
                <a:spcPts val="600"/>
              </a:spcAft>
            </a:pPr>
            <a:r>
              <a:rPr lang="en-US" kern="1200" dirty="0">
                <a:solidFill>
                  <a:schemeClr val="tx1"/>
                </a:solidFill>
                <a:highlight>
                  <a:srgbClr val="FFFF00"/>
                </a:highlight>
                <a:latin typeface="+mn-lt"/>
                <a:ea typeface="+mn-ea"/>
                <a:cs typeface="+mn-cs"/>
              </a:rPr>
              <a:t>We square the age value to make a nonlinear term</a:t>
            </a:r>
            <a:endParaRPr lang="en-US" dirty="0">
              <a:highlight>
                <a:srgbClr val="FFFF00"/>
              </a:highlight>
            </a:endParaRPr>
          </a:p>
        </p:txBody>
      </p:sp>
      <p:cxnSp>
        <p:nvCxnSpPr>
          <p:cNvPr id="9" name="Straight Arrow Connector 8">
            <a:extLst>
              <a:ext uri="{FF2B5EF4-FFF2-40B4-BE49-F238E27FC236}">
                <a16:creationId xmlns:a16="http://schemas.microsoft.com/office/drawing/2014/main" id="{99CAB05B-B4F5-E836-D503-A93231D68455}"/>
              </a:ext>
            </a:extLst>
          </p:cNvPr>
          <p:cNvCxnSpPr>
            <a:cxnSpLocks/>
          </p:cNvCxnSpPr>
          <p:nvPr/>
        </p:nvCxnSpPr>
        <p:spPr>
          <a:xfrm flipH="1">
            <a:off x="6944231" y="3932728"/>
            <a:ext cx="650887" cy="1358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A5AF425-BF1B-4F46-20A5-2542E7C44BD9}"/>
              </a:ext>
            </a:extLst>
          </p:cNvPr>
          <p:cNvSpPr txBox="1"/>
          <p:nvPr/>
        </p:nvSpPr>
        <p:spPr>
          <a:xfrm>
            <a:off x="9469029" y="3212423"/>
            <a:ext cx="2722971" cy="923330"/>
          </a:xfrm>
          <a:prstGeom prst="rect">
            <a:avLst/>
          </a:prstGeom>
          <a:noFill/>
        </p:spPr>
        <p:txBody>
          <a:bodyPr wrap="square" rtlCol="0">
            <a:spAutoFit/>
          </a:bodyPr>
          <a:lstStyle/>
          <a:p>
            <a:pPr defTabSz="676656">
              <a:spcAft>
                <a:spcPts val="600"/>
              </a:spcAft>
            </a:pPr>
            <a:r>
              <a:rPr lang="en-US" kern="1200" dirty="0">
                <a:solidFill>
                  <a:schemeClr val="tx1"/>
                </a:solidFill>
                <a:highlight>
                  <a:srgbClr val="00FFFF"/>
                </a:highlight>
                <a:latin typeface="+mn-lt"/>
                <a:ea typeface="+mn-ea"/>
                <a:cs typeface="+mn-cs"/>
              </a:rPr>
              <a:t>We interpret this as “age decreases at an increasing rate”</a:t>
            </a:r>
            <a:endParaRPr lang="en-US" dirty="0">
              <a:highlight>
                <a:srgbClr val="00FFFF"/>
              </a:highlight>
            </a:endParaRPr>
          </a:p>
        </p:txBody>
      </p:sp>
      <p:cxnSp>
        <p:nvCxnSpPr>
          <p:cNvPr id="19" name="Straight Arrow Connector 18">
            <a:extLst>
              <a:ext uri="{FF2B5EF4-FFF2-40B4-BE49-F238E27FC236}">
                <a16:creationId xmlns:a16="http://schemas.microsoft.com/office/drawing/2014/main" id="{C44C4703-1386-8448-FB23-637295FF2B59}"/>
              </a:ext>
            </a:extLst>
          </p:cNvPr>
          <p:cNvCxnSpPr>
            <a:cxnSpLocks/>
          </p:cNvCxnSpPr>
          <p:nvPr/>
        </p:nvCxnSpPr>
        <p:spPr>
          <a:xfrm flipH="1">
            <a:off x="8068972" y="3897426"/>
            <a:ext cx="1345616" cy="1327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88BC953-0834-FEC1-3194-8AE074E76594}"/>
              </a:ext>
            </a:extLst>
          </p:cNvPr>
          <p:cNvSpPr txBox="1"/>
          <p:nvPr/>
        </p:nvSpPr>
        <p:spPr>
          <a:xfrm>
            <a:off x="4932726" y="3961795"/>
            <a:ext cx="1332931" cy="646331"/>
          </a:xfrm>
          <a:prstGeom prst="rect">
            <a:avLst/>
          </a:prstGeom>
          <a:noFill/>
        </p:spPr>
        <p:txBody>
          <a:bodyPr wrap="square" rtlCol="0">
            <a:spAutoFit/>
          </a:bodyPr>
          <a:lstStyle/>
          <a:p>
            <a:r>
              <a:rPr lang="en-US" dirty="0">
                <a:solidFill>
                  <a:srgbClr val="FF0000"/>
                </a:solidFill>
              </a:rPr>
              <a:t>“Not significant”</a:t>
            </a:r>
          </a:p>
        </p:txBody>
      </p:sp>
      <p:cxnSp>
        <p:nvCxnSpPr>
          <p:cNvPr id="25" name="Straight Arrow Connector 24">
            <a:extLst>
              <a:ext uri="{FF2B5EF4-FFF2-40B4-BE49-F238E27FC236}">
                <a16:creationId xmlns:a16="http://schemas.microsoft.com/office/drawing/2014/main" id="{B22F3521-E33E-1C7D-4BA1-FD4CE4030437}"/>
              </a:ext>
            </a:extLst>
          </p:cNvPr>
          <p:cNvCxnSpPr/>
          <p:nvPr/>
        </p:nvCxnSpPr>
        <p:spPr>
          <a:xfrm>
            <a:off x="5034812" y="4562948"/>
            <a:ext cx="138631" cy="542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AABD86E-39BA-C5C9-F5E3-B813A514A219}"/>
              </a:ext>
            </a:extLst>
          </p:cNvPr>
          <p:cNvSpPr txBox="1"/>
          <p:nvPr/>
        </p:nvSpPr>
        <p:spPr>
          <a:xfrm>
            <a:off x="10880803" y="4346467"/>
            <a:ext cx="1018268" cy="369332"/>
          </a:xfrm>
          <a:prstGeom prst="rect">
            <a:avLst/>
          </a:prstGeom>
          <a:noFill/>
        </p:spPr>
        <p:txBody>
          <a:bodyPr wrap="square" rtlCol="0">
            <a:spAutoFit/>
          </a:bodyPr>
          <a:lstStyle/>
          <a:p>
            <a:r>
              <a:rPr lang="en-US" dirty="0">
                <a:solidFill>
                  <a:srgbClr val="00B050"/>
                </a:solidFill>
              </a:rPr>
              <a:t>P &lt; 0.05</a:t>
            </a:r>
          </a:p>
        </p:txBody>
      </p:sp>
      <p:cxnSp>
        <p:nvCxnSpPr>
          <p:cNvPr id="31" name="Straight Arrow Connector 30">
            <a:extLst>
              <a:ext uri="{FF2B5EF4-FFF2-40B4-BE49-F238E27FC236}">
                <a16:creationId xmlns:a16="http://schemas.microsoft.com/office/drawing/2014/main" id="{D442E6FF-5BB8-52FB-7738-004595199636}"/>
              </a:ext>
            </a:extLst>
          </p:cNvPr>
          <p:cNvCxnSpPr/>
          <p:nvPr/>
        </p:nvCxnSpPr>
        <p:spPr>
          <a:xfrm flipH="1">
            <a:off x="11194808" y="4829032"/>
            <a:ext cx="510743" cy="395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054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B38FA-0752-29C1-C908-C0153C04BE28}"/>
              </a:ext>
            </a:extLst>
          </p:cNvPr>
          <p:cNvSpPr>
            <a:spLocks noGrp="1"/>
          </p:cNvSpPr>
          <p:nvPr>
            <p:ph type="title"/>
          </p:nvPr>
        </p:nvSpPr>
        <p:spPr/>
        <p:txBody>
          <a:bodyPr/>
          <a:lstStyle/>
          <a:p>
            <a:r>
              <a:rPr lang="en-US"/>
              <a:t>We can see the squared age variable is correlated more so than the actual value</a:t>
            </a:r>
            <a:endParaRPr lang="en-US" dirty="0"/>
          </a:p>
        </p:txBody>
      </p:sp>
      <p:pic>
        <p:nvPicPr>
          <p:cNvPr id="5" name="Content Placeholder 4">
            <a:extLst>
              <a:ext uri="{FF2B5EF4-FFF2-40B4-BE49-F238E27FC236}">
                <a16:creationId xmlns:a16="http://schemas.microsoft.com/office/drawing/2014/main" id="{254FB241-50E5-32EE-AC12-A0CF2512B4AD}"/>
              </a:ext>
            </a:extLst>
          </p:cNvPr>
          <p:cNvPicPr>
            <a:picLocks noGrp="1" noChangeAspect="1"/>
          </p:cNvPicPr>
          <p:nvPr>
            <p:ph idx="1"/>
          </p:nvPr>
        </p:nvPicPr>
        <p:blipFill>
          <a:blip r:embed="rId2"/>
          <a:stretch>
            <a:fillRect/>
          </a:stretch>
        </p:blipFill>
        <p:spPr>
          <a:xfrm>
            <a:off x="2430645" y="1896664"/>
            <a:ext cx="6168660" cy="4220662"/>
          </a:xfrm>
        </p:spPr>
      </p:pic>
      <p:sp>
        <p:nvSpPr>
          <p:cNvPr id="8" name="TextBox 7">
            <a:extLst>
              <a:ext uri="{FF2B5EF4-FFF2-40B4-BE49-F238E27FC236}">
                <a16:creationId xmlns:a16="http://schemas.microsoft.com/office/drawing/2014/main" id="{D0702CA3-CAF2-C219-7DA4-B49CD02681EB}"/>
              </a:ext>
            </a:extLst>
          </p:cNvPr>
          <p:cNvSpPr txBox="1"/>
          <p:nvPr/>
        </p:nvSpPr>
        <p:spPr>
          <a:xfrm>
            <a:off x="9021616" y="2698244"/>
            <a:ext cx="2520192" cy="2031325"/>
          </a:xfrm>
          <a:prstGeom prst="rect">
            <a:avLst/>
          </a:prstGeom>
          <a:noFill/>
        </p:spPr>
        <p:txBody>
          <a:bodyPr wrap="square" rtlCol="0">
            <a:spAutoFit/>
          </a:bodyPr>
          <a:lstStyle/>
          <a:p>
            <a:r>
              <a:rPr lang="en-US"/>
              <a:t>The correlation matrix shows a higher R for age2. We should consider an interaction between being a smoker and age as an alternative analysis.</a:t>
            </a:r>
            <a:endParaRPr lang="en-US" dirty="0"/>
          </a:p>
        </p:txBody>
      </p:sp>
      <p:sp>
        <p:nvSpPr>
          <p:cNvPr id="6" name="Rectangle 5">
            <a:extLst>
              <a:ext uri="{FF2B5EF4-FFF2-40B4-BE49-F238E27FC236}">
                <a16:creationId xmlns:a16="http://schemas.microsoft.com/office/drawing/2014/main" id="{417414B8-4671-BAB6-DA55-8D09F3770F58}"/>
              </a:ext>
            </a:extLst>
          </p:cNvPr>
          <p:cNvSpPr/>
          <p:nvPr/>
        </p:nvSpPr>
        <p:spPr>
          <a:xfrm>
            <a:off x="4243072" y="3179366"/>
            <a:ext cx="615552" cy="2496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631E69-A7B8-E097-DCEF-1FEC3BE70ACC}"/>
              </a:ext>
            </a:extLst>
          </p:cNvPr>
          <p:cNvSpPr/>
          <p:nvPr/>
        </p:nvSpPr>
        <p:spPr>
          <a:xfrm>
            <a:off x="4243072" y="4317155"/>
            <a:ext cx="615552" cy="2496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C1379EE-EF1B-692A-E2A8-050ED3497A79}"/>
              </a:ext>
            </a:extLst>
          </p:cNvPr>
          <p:cNvSpPr/>
          <p:nvPr/>
        </p:nvSpPr>
        <p:spPr>
          <a:xfrm>
            <a:off x="5280935" y="4317155"/>
            <a:ext cx="615552" cy="2496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3DCCE2-33B5-722A-4E69-A1ADFA4A5C2D}"/>
              </a:ext>
            </a:extLst>
          </p:cNvPr>
          <p:cNvSpPr/>
          <p:nvPr/>
        </p:nvSpPr>
        <p:spPr>
          <a:xfrm>
            <a:off x="5280935" y="3179366"/>
            <a:ext cx="615552" cy="2496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15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63E4-7409-728A-6FD4-0C0077DA4F90}"/>
              </a:ext>
            </a:extLst>
          </p:cNvPr>
          <p:cNvSpPr>
            <a:spLocks noGrp="1"/>
          </p:cNvSpPr>
          <p:nvPr>
            <p:ph type="title"/>
          </p:nvPr>
        </p:nvSpPr>
        <p:spPr/>
        <p:txBody>
          <a:bodyPr/>
          <a:lstStyle/>
          <a:p>
            <a:r>
              <a:rPr lang="en-US" dirty="0"/>
              <a:t>There is something going on with age and smoking</a:t>
            </a:r>
          </a:p>
        </p:txBody>
      </p:sp>
      <p:pic>
        <p:nvPicPr>
          <p:cNvPr id="6" name="Content Placeholder 5">
            <a:extLst>
              <a:ext uri="{FF2B5EF4-FFF2-40B4-BE49-F238E27FC236}">
                <a16:creationId xmlns:a16="http://schemas.microsoft.com/office/drawing/2014/main" id="{65B1334B-632D-DD16-11C0-A521EFFE9AD7}"/>
              </a:ext>
            </a:extLst>
          </p:cNvPr>
          <p:cNvPicPr>
            <a:picLocks noGrp="1" noChangeAspect="1"/>
          </p:cNvPicPr>
          <p:nvPr>
            <p:ph sz="half" idx="1"/>
          </p:nvPr>
        </p:nvPicPr>
        <p:blipFill>
          <a:blip r:embed="rId2"/>
          <a:stretch>
            <a:fillRect/>
          </a:stretch>
        </p:blipFill>
        <p:spPr>
          <a:xfrm>
            <a:off x="838200" y="2243333"/>
            <a:ext cx="4676775" cy="1438275"/>
          </a:xfrm>
        </p:spPr>
      </p:pic>
      <p:pic>
        <p:nvPicPr>
          <p:cNvPr id="2050" name="Picture 2" descr="Plot object">
            <a:extLst>
              <a:ext uri="{FF2B5EF4-FFF2-40B4-BE49-F238E27FC236}">
                <a16:creationId xmlns:a16="http://schemas.microsoft.com/office/drawing/2014/main" id="{E4705FEA-6256-496B-E4B7-B867EF5CFF8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1896664"/>
            <a:ext cx="5181600" cy="42092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0B017A1-5C12-F4E9-3242-5B6B54EE6CA5}"/>
              </a:ext>
            </a:extLst>
          </p:cNvPr>
          <p:cNvSpPr txBox="1"/>
          <p:nvPr/>
        </p:nvSpPr>
        <p:spPr>
          <a:xfrm>
            <a:off x="838200" y="4069759"/>
            <a:ext cx="5005388" cy="2308324"/>
          </a:xfrm>
          <a:prstGeom prst="rect">
            <a:avLst/>
          </a:prstGeom>
          <a:noFill/>
        </p:spPr>
        <p:txBody>
          <a:bodyPr wrap="square" rtlCol="0">
            <a:spAutoFit/>
          </a:bodyPr>
          <a:lstStyle/>
          <a:p>
            <a:r>
              <a:rPr lang="en-US" dirty="0"/>
              <a:t>It appears the smoking effect is small between younger mothers. But birthweights significantly differ after age 25. In other words, mothers 25+ benefit by not smoking. This explains the upward trend in the scatterplot in the previous slides.</a:t>
            </a:r>
          </a:p>
          <a:p>
            <a:endParaRPr lang="en-US" dirty="0"/>
          </a:p>
          <a:p>
            <a:r>
              <a:rPr lang="en-US" dirty="0">
                <a:highlight>
                  <a:srgbClr val="FFFF00"/>
                </a:highlight>
              </a:rPr>
              <a:t>Important to note the high correlation between smoking and drinking and birthweight. </a:t>
            </a:r>
          </a:p>
        </p:txBody>
      </p:sp>
    </p:spTree>
    <p:extLst>
      <p:ext uri="{BB962C8B-B14F-4D97-AF65-F5344CB8AC3E}">
        <p14:creationId xmlns:p14="http://schemas.microsoft.com/office/powerpoint/2010/main" val="966841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739C6A-3F09-00B6-37ED-D44B14B22075}"/>
              </a:ext>
            </a:extLst>
          </p:cNvPr>
          <p:cNvSpPr>
            <a:spLocks noGrp="1"/>
          </p:cNvSpPr>
          <p:nvPr>
            <p:ph type="title"/>
          </p:nvPr>
        </p:nvSpPr>
        <p:spPr>
          <a:xfrm>
            <a:off x="4553733" y="548464"/>
            <a:ext cx="6798541" cy="1675623"/>
          </a:xfrm>
        </p:spPr>
        <p:txBody>
          <a:bodyPr anchor="b">
            <a:normAutofit/>
          </a:bodyPr>
          <a:lstStyle/>
          <a:p>
            <a:r>
              <a:rPr lang="en-US" sz="4000"/>
              <a:t>Summary</a:t>
            </a:r>
          </a:p>
        </p:txBody>
      </p:sp>
      <p:pic>
        <p:nvPicPr>
          <p:cNvPr id="6" name="Picture 5">
            <a:extLst>
              <a:ext uri="{FF2B5EF4-FFF2-40B4-BE49-F238E27FC236}">
                <a16:creationId xmlns:a16="http://schemas.microsoft.com/office/drawing/2014/main" id="{86926C2B-7E09-05F5-AF8E-4DBF665A28E6}"/>
              </a:ext>
            </a:extLst>
          </p:cNvPr>
          <p:cNvPicPr>
            <a:picLocks noChangeAspect="1"/>
          </p:cNvPicPr>
          <p:nvPr/>
        </p:nvPicPr>
        <p:blipFill rotWithShape="1">
          <a:blip r:embed="rId2"/>
          <a:srcRect l="53807" r="8560"/>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A2B08944-38B9-AC22-495B-2EAD81C93314}"/>
              </a:ext>
            </a:extLst>
          </p:cNvPr>
          <p:cNvGraphicFramePr>
            <a:graphicFrameLocks noGrp="1"/>
          </p:cNvGraphicFramePr>
          <p:nvPr>
            <p:ph idx="1"/>
            <p:extLst>
              <p:ext uri="{D42A27DB-BD31-4B8C-83A1-F6EECF244321}">
                <p14:modId xmlns:p14="http://schemas.microsoft.com/office/powerpoint/2010/main" val="3135456152"/>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701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67732-17FA-8D19-038D-DBAEED302F0A}"/>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Knowledge check</a:t>
            </a:r>
          </a:p>
        </p:txBody>
      </p:sp>
      <p:sp>
        <p:nvSpPr>
          <p:cNvPr id="3" name="Content Placeholder 2">
            <a:extLst>
              <a:ext uri="{FF2B5EF4-FFF2-40B4-BE49-F238E27FC236}">
                <a16:creationId xmlns:a16="http://schemas.microsoft.com/office/drawing/2014/main" id="{BE8FAB0B-3712-9746-4479-1B885CD41D1F}"/>
              </a:ext>
            </a:extLst>
          </p:cNvPr>
          <p:cNvSpPr>
            <a:spLocks noGrp="1"/>
          </p:cNvSpPr>
          <p:nvPr>
            <p:ph sz="half" idx="1"/>
          </p:nvPr>
        </p:nvSpPr>
        <p:spPr>
          <a:xfrm>
            <a:off x="4380855" y="1412489"/>
            <a:ext cx="3427283" cy="4363844"/>
          </a:xfrm>
        </p:spPr>
        <p:txBody>
          <a:bodyPr>
            <a:normAutofit/>
          </a:bodyPr>
          <a:lstStyle/>
          <a:p>
            <a:pPr marL="342900" indent="-342900">
              <a:spcBef>
                <a:spcPts val="0"/>
              </a:spcBef>
              <a:buFont typeface="+mj-lt"/>
              <a:buAutoNum type="arabicParenR"/>
            </a:pPr>
            <a:r>
              <a:rPr lang="en-US" sz="1800" dirty="0">
                <a:effectLst/>
                <a:latin typeface="Calibri" panose="020F0502020204030204" pitchFamily="34" charset="0"/>
                <a:ea typeface="Times New Roman" panose="02020603050405020304" pitchFamily="18" charset="0"/>
              </a:rPr>
              <a:t>Which of the following reasons below do you </a:t>
            </a:r>
            <a:r>
              <a:rPr lang="en-US" sz="1800" u="sng" dirty="0">
                <a:effectLst/>
                <a:latin typeface="Calibri" panose="020F0502020204030204" pitchFamily="34" charset="0"/>
                <a:ea typeface="Times New Roman" panose="02020603050405020304" pitchFamily="18" charset="0"/>
              </a:rPr>
              <a:t>not</a:t>
            </a:r>
            <a:r>
              <a:rPr lang="en-US" sz="1800" dirty="0">
                <a:effectLst/>
                <a:latin typeface="Calibri" panose="020F0502020204030204" pitchFamily="34" charset="0"/>
                <a:ea typeface="Times New Roman" panose="02020603050405020304" pitchFamily="18" charset="0"/>
              </a:rPr>
              <a:t> do</a:t>
            </a:r>
            <a:r>
              <a:rPr lang="en-US" sz="1800" u="sng"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correlations?</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UcParenR"/>
            </a:pPr>
            <a:r>
              <a:rPr lang="en-US" sz="2000" dirty="0">
                <a:effectLst/>
                <a:latin typeface="Calibri" panose="020F0502020204030204" pitchFamily="34" charset="0"/>
                <a:ea typeface="Times New Roman" panose="02020603050405020304" pitchFamily="18" charset="0"/>
              </a:rPr>
              <a:t>Check to see if two variables are related</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UcParenR"/>
            </a:pPr>
            <a:r>
              <a:rPr lang="en-US" sz="2000" dirty="0">
                <a:effectLst/>
                <a:latin typeface="Calibri" panose="020F0502020204030204" pitchFamily="34" charset="0"/>
                <a:ea typeface="Times New Roman" panose="02020603050405020304" pitchFamily="18" charset="0"/>
              </a:rPr>
              <a:t>Calculate group rate differences in the data</a:t>
            </a:r>
          </a:p>
          <a:p>
            <a:pPr marL="342900" marR="0" lvl="0" indent="-342900">
              <a:spcBef>
                <a:spcPts val="0"/>
              </a:spcBef>
              <a:spcAft>
                <a:spcPts val="0"/>
              </a:spcAft>
              <a:buFont typeface="+mj-lt"/>
              <a:buAutoNum type="alphaUcParenR"/>
            </a:pPr>
            <a:r>
              <a:rPr lang="en-US" sz="2000" dirty="0">
                <a:effectLst/>
                <a:latin typeface="Calibri" panose="020F0502020204030204" pitchFamily="34" charset="0"/>
                <a:ea typeface="Times New Roman" panose="02020603050405020304" pitchFamily="18" charset="0"/>
              </a:rPr>
              <a:t>Reliability of one variable as a measure of another variable </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UcParenR"/>
            </a:pPr>
            <a:r>
              <a:rPr lang="en-US" sz="2000" dirty="0">
                <a:effectLst/>
                <a:latin typeface="Calibri" panose="020F0502020204030204" pitchFamily="34" charset="0"/>
                <a:ea typeface="Times New Roman" panose="02020603050405020304" pitchFamily="18" charset="0"/>
              </a:rPr>
              <a:t>Make predictions</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800"/>
              </a:spcAft>
              <a:buFont typeface="+mj-lt"/>
              <a:buAutoNum type="alphaUcParenR"/>
            </a:pPr>
            <a:r>
              <a:rPr lang="en-US" sz="2000" dirty="0">
                <a:effectLst/>
                <a:latin typeface="Calibri" panose="020F0502020204030204" pitchFamily="34" charset="0"/>
                <a:ea typeface="Times New Roman" panose="02020603050405020304" pitchFamily="18" charset="0"/>
              </a:rPr>
              <a:t>Create composite variables when it is high (&gt;=0.95) or suitable</a:t>
            </a:r>
            <a:endParaRPr lang="en-US" sz="2000" dirty="0">
              <a:effectLst/>
              <a:latin typeface="Calibri" panose="020F0502020204030204" pitchFamily="34" charset="0"/>
              <a:ea typeface="Calibri" panose="020F0502020204030204" pitchFamily="34" charset="0"/>
            </a:endParaRP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013DA11-4961-DD8E-D6CD-BF541AF466F3}"/>
              </a:ext>
            </a:extLst>
          </p:cNvPr>
          <p:cNvSpPr>
            <a:spLocks noGrp="1"/>
          </p:cNvSpPr>
          <p:nvPr>
            <p:ph sz="half" idx="2"/>
          </p:nvPr>
        </p:nvSpPr>
        <p:spPr>
          <a:xfrm>
            <a:off x="8451604" y="1412489"/>
            <a:ext cx="3197701" cy="4363844"/>
          </a:xfrm>
        </p:spPr>
        <p:txBody>
          <a:bodyPr>
            <a:normAutofit/>
          </a:bodyPr>
          <a:lstStyle/>
          <a:p>
            <a:pPr marL="342900" marR="0" lvl="0" indent="-342900">
              <a:spcBef>
                <a:spcPts val="0"/>
              </a:spcBef>
              <a:spcAft>
                <a:spcPts val="0"/>
              </a:spcAft>
              <a:buFont typeface="+mj-lt"/>
              <a:buAutoNum type="arabicParenR"/>
            </a:pPr>
            <a:r>
              <a:rPr lang="en-US" sz="2000" dirty="0">
                <a:effectLst/>
                <a:latin typeface="Calibri" panose="020F0502020204030204" pitchFamily="34" charset="0"/>
                <a:ea typeface="Times New Roman" panose="02020603050405020304" pitchFamily="18" charset="0"/>
              </a:rPr>
              <a:t>A correlation of &lt;.30 is considered:</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UcParenR"/>
            </a:pPr>
            <a:r>
              <a:rPr lang="en-US" sz="2000" dirty="0">
                <a:effectLst/>
                <a:latin typeface="Calibri" panose="020F0502020204030204" pitchFamily="34" charset="0"/>
                <a:ea typeface="Times New Roman" panose="02020603050405020304" pitchFamily="18" charset="0"/>
              </a:rPr>
              <a:t>Positive, low</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UcParenR"/>
            </a:pPr>
            <a:r>
              <a:rPr lang="en-US" sz="2000" dirty="0">
                <a:effectLst/>
                <a:latin typeface="Calibri" panose="020F0502020204030204" pitchFamily="34" charset="0"/>
                <a:ea typeface="Times New Roman" panose="02020603050405020304" pitchFamily="18" charset="0"/>
              </a:rPr>
              <a:t>Strong</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UcParenR"/>
            </a:pPr>
            <a:r>
              <a:rPr lang="en-US" sz="2000" dirty="0">
                <a:effectLst/>
                <a:latin typeface="Calibri" panose="020F0502020204030204" pitchFamily="34" charset="0"/>
                <a:ea typeface="Times New Roman" panose="02020603050405020304" pitchFamily="18" charset="0"/>
              </a:rPr>
              <a:t>Moderate</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UcParenR"/>
            </a:pPr>
            <a:r>
              <a:rPr lang="en-US" sz="2000" dirty="0">
                <a:effectLst/>
                <a:latin typeface="Calibri" panose="020F0502020204030204" pitchFamily="34" charset="0"/>
                <a:ea typeface="Times New Roman" panose="02020603050405020304" pitchFamily="18" charset="0"/>
              </a:rPr>
              <a:t>Weak</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800"/>
              </a:spcAft>
              <a:buFont typeface="+mj-lt"/>
              <a:buAutoNum type="alphaUcParenR"/>
            </a:pPr>
            <a:r>
              <a:rPr lang="en-US" sz="2000" dirty="0">
                <a:effectLst/>
                <a:latin typeface="Calibri" panose="020F0502020204030204" pitchFamily="34" charset="0"/>
                <a:ea typeface="Times New Roman" panose="02020603050405020304" pitchFamily="18" charset="0"/>
              </a:rPr>
              <a:t>None of the above </a:t>
            </a: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48632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67732-17FA-8D19-038D-DBAEED302F0A}"/>
              </a:ext>
            </a:extLst>
          </p:cNvPr>
          <p:cNvSpPr>
            <a:spLocks noGrp="1"/>
          </p:cNvSpPr>
          <p:nvPr>
            <p:ph type="title"/>
          </p:nvPr>
        </p:nvSpPr>
        <p:spPr>
          <a:xfrm>
            <a:off x="838200" y="1412488"/>
            <a:ext cx="2899189" cy="4363844"/>
          </a:xfrm>
        </p:spPr>
        <p:txBody>
          <a:bodyPr anchor="t">
            <a:normAutofit/>
          </a:bodyPr>
          <a:lstStyle/>
          <a:p>
            <a:r>
              <a:rPr lang="en-US" sz="4000" dirty="0">
                <a:solidFill>
                  <a:srgbClr val="FFFFFF"/>
                </a:solidFill>
              </a:rPr>
              <a:t>Knowledge check-- </a:t>
            </a:r>
            <a:r>
              <a:rPr lang="en-US" sz="4000" dirty="0">
                <a:solidFill>
                  <a:srgbClr val="FFFF00"/>
                </a:solidFill>
              </a:rPr>
              <a:t>Answers</a:t>
            </a:r>
            <a:endParaRPr lang="en-US" sz="4000" dirty="0">
              <a:solidFill>
                <a:srgbClr val="FFFFFF"/>
              </a:solidFill>
            </a:endParaRPr>
          </a:p>
        </p:txBody>
      </p:sp>
      <p:sp>
        <p:nvSpPr>
          <p:cNvPr id="3" name="Content Placeholder 2">
            <a:extLst>
              <a:ext uri="{FF2B5EF4-FFF2-40B4-BE49-F238E27FC236}">
                <a16:creationId xmlns:a16="http://schemas.microsoft.com/office/drawing/2014/main" id="{BE8FAB0B-3712-9746-4479-1B885CD41D1F}"/>
              </a:ext>
            </a:extLst>
          </p:cNvPr>
          <p:cNvSpPr>
            <a:spLocks noGrp="1"/>
          </p:cNvSpPr>
          <p:nvPr>
            <p:ph sz="half" idx="1"/>
          </p:nvPr>
        </p:nvSpPr>
        <p:spPr>
          <a:xfrm>
            <a:off x="4380855" y="1412489"/>
            <a:ext cx="3427283" cy="4363844"/>
          </a:xfrm>
        </p:spPr>
        <p:txBody>
          <a:bodyPr>
            <a:normAutofit/>
          </a:bodyPr>
          <a:lstStyle/>
          <a:p>
            <a:pPr marL="342900" indent="-342900">
              <a:spcBef>
                <a:spcPts val="0"/>
              </a:spcBef>
              <a:buFont typeface="+mj-lt"/>
              <a:buAutoNum type="arabicParenR"/>
            </a:pPr>
            <a:r>
              <a:rPr lang="en-US" sz="1800" dirty="0">
                <a:effectLst/>
                <a:latin typeface="Calibri" panose="020F0502020204030204" pitchFamily="34" charset="0"/>
                <a:ea typeface="Times New Roman" panose="02020603050405020304" pitchFamily="18" charset="0"/>
              </a:rPr>
              <a:t>Which of the following reasons below do you </a:t>
            </a:r>
            <a:r>
              <a:rPr lang="en-US" sz="1800" u="sng" dirty="0">
                <a:effectLst/>
                <a:latin typeface="Calibri" panose="020F0502020204030204" pitchFamily="34" charset="0"/>
                <a:ea typeface="Times New Roman" panose="02020603050405020304" pitchFamily="18" charset="0"/>
              </a:rPr>
              <a:t>not</a:t>
            </a:r>
            <a:r>
              <a:rPr lang="en-US" sz="1800" dirty="0">
                <a:effectLst/>
                <a:latin typeface="Calibri" panose="020F0502020204030204" pitchFamily="34" charset="0"/>
                <a:ea typeface="Times New Roman" panose="02020603050405020304" pitchFamily="18" charset="0"/>
              </a:rPr>
              <a:t> do</a:t>
            </a:r>
            <a:r>
              <a:rPr lang="en-US" sz="1800" u="sng"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correlations?</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UcParenR"/>
            </a:pPr>
            <a:r>
              <a:rPr lang="en-US" sz="2000" dirty="0">
                <a:effectLst/>
                <a:latin typeface="Calibri" panose="020F0502020204030204" pitchFamily="34" charset="0"/>
                <a:ea typeface="Times New Roman" panose="02020603050405020304" pitchFamily="18" charset="0"/>
              </a:rPr>
              <a:t>Check to see if two variables are related</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UcParenR"/>
            </a:pPr>
            <a:r>
              <a:rPr lang="en-US" sz="2000" dirty="0">
                <a:effectLst/>
                <a:highlight>
                  <a:srgbClr val="FFFF00"/>
                </a:highlight>
                <a:latin typeface="Calibri" panose="020F0502020204030204" pitchFamily="34" charset="0"/>
                <a:ea typeface="Times New Roman" panose="02020603050405020304" pitchFamily="18" charset="0"/>
              </a:rPr>
              <a:t>Calculate group rate differences in the data</a:t>
            </a:r>
          </a:p>
          <a:p>
            <a:pPr marL="342900" marR="0" lvl="0" indent="-342900">
              <a:spcBef>
                <a:spcPts val="0"/>
              </a:spcBef>
              <a:spcAft>
                <a:spcPts val="0"/>
              </a:spcAft>
              <a:buFont typeface="+mj-lt"/>
              <a:buAutoNum type="alphaUcParenR"/>
            </a:pPr>
            <a:r>
              <a:rPr lang="en-US" sz="2000" dirty="0">
                <a:effectLst/>
                <a:latin typeface="Calibri" panose="020F0502020204030204" pitchFamily="34" charset="0"/>
                <a:ea typeface="Times New Roman" panose="02020603050405020304" pitchFamily="18" charset="0"/>
              </a:rPr>
              <a:t>Reliability of one variable as a measure of another variable </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UcParenR"/>
            </a:pPr>
            <a:r>
              <a:rPr lang="en-US" sz="2000" dirty="0">
                <a:effectLst/>
                <a:latin typeface="Calibri" panose="020F0502020204030204" pitchFamily="34" charset="0"/>
                <a:ea typeface="Times New Roman" panose="02020603050405020304" pitchFamily="18" charset="0"/>
              </a:rPr>
              <a:t>Make predictions</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800"/>
              </a:spcAft>
              <a:buFont typeface="+mj-lt"/>
              <a:buAutoNum type="alphaUcParenR"/>
            </a:pPr>
            <a:r>
              <a:rPr lang="en-US" sz="2000" dirty="0">
                <a:effectLst/>
                <a:latin typeface="Calibri" panose="020F0502020204030204" pitchFamily="34" charset="0"/>
                <a:ea typeface="Times New Roman" panose="02020603050405020304" pitchFamily="18" charset="0"/>
              </a:rPr>
              <a:t>Create composite variables when it is high (&gt;=0.95) or suitable</a:t>
            </a:r>
            <a:endParaRPr lang="en-US" sz="2000" dirty="0">
              <a:effectLst/>
              <a:latin typeface="Calibri" panose="020F0502020204030204" pitchFamily="34" charset="0"/>
              <a:ea typeface="Calibri" panose="020F0502020204030204" pitchFamily="34" charset="0"/>
            </a:endParaRP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013DA11-4961-DD8E-D6CD-BF541AF466F3}"/>
              </a:ext>
            </a:extLst>
          </p:cNvPr>
          <p:cNvSpPr>
            <a:spLocks noGrp="1"/>
          </p:cNvSpPr>
          <p:nvPr>
            <p:ph sz="half" idx="2"/>
          </p:nvPr>
        </p:nvSpPr>
        <p:spPr>
          <a:xfrm>
            <a:off x="8451604" y="1412489"/>
            <a:ext cx="3197701" cy="4363844"/>
          </a:xfrm>
        </p:spPr>
        <p:txBody>
          <a:bodyPr>
            <a:normAutofit/>
          </a:bodyPr>
          <a:lstStyle/>
          <a:p>
            <a:pPr marL="342900" marR="0" lvl="0" indent="-342900">
              <a:spcBef>
                <a:spcPts val="0"/>
              </a:spcBef>
              <a:spcAft>
                <a:spcPts val="0"/>
              </a:spcAft>
              <a:buFont typeface="+mj-lt"/>
              <a:buAutoNum type="arabicParenR"/>
            </a:pPr>
            <a:r>
              <a:rPr lang="en-US" sz="2000" dirty="0">
                <a:effectLst/>
                <a:latin typeface="Calibri" panose="020F0502020204030204" pitchFamily="34" charset="0"/>
                <a:ea typeface="Times New Roman" panose="02020603050405020304" pitchFamily="18" charset="0"/>
              </a:rPr>
              <a:t>A correlation of &lt;.30 is considered:</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UcParenR"/>
            </a:pPr>
            <a:r>
              <a:rPr lang="en-US" sz="2000" dirty="0">
                <a:effectLst/>
                <a:latin typeface="Calibri" panose="020F0502020204030204" pitchFamily="34" charset="0"/>
                <a:ea typeface="Times New Roman" panose="02020603050405020304" pitchFamily="18" charset="0"/>
              </a:rPr>
              <a:t>Positive, low</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UcParenR"/>
            </a:pPr>
            <a:r>
              <a:rPr lang="en-US" sz="2000" dirty="0">
                <a:effectLst/>
                <a:latin typeface="Calibri" panose="020F0502020204030204" pitchFamily="34" charset="0"/>
                <a:ea typeface="Times New Roman" panose="02020603050405020304" pitchFamily="18" charset="0"/>
              </a:rPr>
              <a:t>Strong</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UcParenR"/>
            </a:pPr>
            <a:r>
              <a:rPr lang="en-US" sz="2000" dirty="0">
                <a:effectLst/>
                <a:latin typeface="Calibri" panose="020F0502020204030204" pitchFamily="34" charset="0"/>
                <a:ea typeface="Times New Roman" panose="02020603050405020304" pitchFamily="18" charset="0"/>
              </a:rPr>
              <a:t>Moderate</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UcParenR"/>
            </a:pPr>
            <a:r>
              <a:rPr lang="en-US" sz="2000" dirty="0">
                <a:effectLst/>
                <a:highlight>
                  <a:srgbClr val="FFFF00"/>
                </a:highlight>
                <a:latin typeface="Calibri" panose="020F0502020204030204" pitchFamily="34" charset="0"/>
                <a:ea typeface="Times New Roman" panose="02020603050405020304" pitchFamily="18" charset="0"/>
              </a:rPr>
              <a:t>Weak</a:t>
            </a:r>
            <a:endParaRPr lang="en-US" sz="2000" dirty="0">
              <a:effectLst/>
              <a:highlight>
                <a:srgbClr val="FFFF00"/>
              </a:highlight>
              <a:latin typeface="Calibri" panose="020F0502020204030204" pitchFamily="34" charset="0"/>
              <a:ea typeface="Calibri" panose="020F0502020204030204" pitchFamily="34" charset="0"/>
            </a:endParaRPr>
          </a:p>
          <a:p>
            <a:pPr marL="342900" marR="0" lvl="0" indent="-342900">
              <a:spcBef>
                <a:spcPts val="0"/>
              </a:spcBef>
              <a:spcAft>
                <a:spcPts val="800"/>
              </a:spcAft>
              <a:buFont typeface="+mj-lt"/>
              <a:buAutoNum type="alphaUcParenR"/>
            </a:pPr>
            <a:r>
              <a:rPr lang="en-US" sz="2000" dirty="0">
                <a:effectLst/>
                <a:latin typeface="Calibri" panose="020F0502020204030204" pitchFamily="34" charset="0"/>
                <a:ea typeface="Times New Roman" panose="02020603050405020304" pitchFamily="18" charset="0"/>
              </a:rPr>
              <a:t>None of the above </a:t>
            </a: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1156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D3655-9B00-44DF-A2D7-5F61A7C454B1}"/>
              </a:ext>
            </a:extLst>
          </p:cNvPr>
          <p:cNvSpPr>
            <a:spLocks noGrp="1"/>
          </p:cNvSpPr>
          <p:nvPr>
            <p:ph type="title"/>
          </p:nvPr>
        </p:nvSpPr>
        <p:spPr/>
        <p:txBody>
          <a:bodyPr/>
          <a:lstStyle/>
          <a:p>
            <a:r>
              <a:rPr lang="en-US" dirty="0"/>
              <a:t>Appendix A</a:t>
            </a:r>
          </a:p>
        </p:txBody>
      </p:sp>
      <p:sp>
        <p:nvSpPr>
          <p:cNvPr id="3" name="Text Placeholder 2">
            <a:extLst>
              <a:ext uri="{FF2B5EF4-FFF2-40B4-BE49-F238E27FC236}">
                <a16:creationId xmlns:a16="http://schemas.microsoft.com/office/drawing/2014/main" id="{E1E947CB-A8A5-49A0-9F11-D6D573503592}"/>
              </a:ext>
            </a:extLst>
          </p:cNvPr>
          <p:cNvSpPr>
            <a:spLocks noGrp="1"/>
          </p:cNvSpPr>
          <p:nvPr>
            <p:ph type="body" idx="1"/>
          </p:nvPr>
        </p:nvSpPr>
        <p:spPr/>
        <p:txBody>
          <a:bodyPr/>
          <a:lstStyle/>
          <a:p>
            <a:r>
              <a:rPr lang="en-US" dirty="0"/>
              <a:t>SPSS examples of a scatterplot on birthweight and age, relaxing the assumption of linearity in a linear (OLS) regression</a:t>
            </a:r>
          </a:p>
        </p:txBody>
      </p:sp>
    </p:spTree>
    <p:extLst>
      <p:ext uri="{BB962C8B-B14F-4D97-AF65-F5344CB8AC3E}">
        <p14:creationId xmlns:p14="http://schemas.microsoft.com/office/powerpoint/2010/main" val="1867872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736D-1F0E-30CB-F7D8-ACB17BB0D38B}"/>
              </a:ext>
            </a:extLst>
          </p:cNvPr>
          <p:cNvSpPr>
            <a:spLocks noGrp="1"/>
          </p:cNvSpPr>
          <p:nvPr>
            <p:ph type="title"/>
          </p:nvPr>
        </p:nvSpPr>
        <p:spPr/>
        <p:txBody>
          <a:bodyPr/>
          <a:lstStyle/>
          <a:p>
            <a:r>
              <a:rPr lang="en-US" dirty="0">
                <a:solidFill>
                  <a:srgbClr val="FF0000"/>
                </a:solidFill>
              </a:rPr>
              <a:t>How to create a scatterplot</a:t>
            </a:r>
          </a:p>
        </p:txBody>
      </p:sp>
      <p:pic>
        <p:nvPicPr>
          <p:cNvPr id="5" name="Content Placeholder 4">
            <a:extLst>
              <a:ext uri="{FF2B5EF4-FFF2-40B4-BE49-F238E27FC236}">
                <a16:creationId xmlns:a16="http://schemas.microsoft.com/office/drawing/2014/main" id="{9D523610-2AE4-AFDA-6CFA-682D4373B68A}"/>
              </a:ext>
            </a:extLst>
          </p:cNvPr>
          <p:cNvPicPr>
            <a:picLocks noGrp="1" noChangeAspect="1"/>
          </p:cNvPicPr>
          <p:nvPr>
            <p:ph idx="1"/>
          </p:nvPr>
        </p:nvPicPr>
        <p:blipFill>
          <a:blip r:embed="rId2"/>
          <a:stretch>
            <a:fillRect/>
          </a:stretch>
        </p:blipFill>
        <p:spPr>
          <a:xfrm>
            <a:off x="1987817" y="1758512"/>
            <a:ext cx="8216366" cy="5036525"/>
          </a:xfrm>
        </p:spPr>
      </p:pic>
    </p:spTree>
    <p:extLst>
      <p:ext uri="{BB962C8B-B14F-4D97-AF65-F5344CB8AC3E}">
        <p14:creationId xmlns:p14="http://schemas.microsoft.com/office/powerpoint/2010/main" val="214106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EFAE4-EAC5-5A5F-D7AB-E33FEDE61C82}"/>
              </a:ext>
            </a:extLst>
          </p:cNvPr>
          <p:cNvSpPr>
            <a:spLocks noGrp="1"/>
          </p:cNvSpPr>
          <p:nvPr>
            <p:ph type="title"/>
          </p:nvPr>
        </p:nvSpPr>
        <p:spPr/>
        <p:txBody>
          <a:bodyPr/>
          <a:lstStyle/>
          <a:p>
            <a:r>
              <a:rPr lang="en-US" dirty="0">
                <a:solidFill>
                  <a:srgbClr val="FF0000"/>
                </a:solidFill>
              </a:rPr>
              <a:t>Select “Simple Scatterplot” and choose variables (y-axis traditionally is for outcomes)</a:t>
            </a:r>
            <a:endParaRPr lang="en-US" dirty="0"/>
          </a:p>
        </p:txBody>
      </p:sp>
      <p:pic>
        <p:nvPicPr>
          <p:cNvPr id="5" name="Content Placeholder 4">
            <a:extLst>
              <a:ext uri="{FF2B5EF4-FFF2-40B4-BE49-F238E27FC236}">
                <a16:creationId xmlns:a16="http://schemas.microsoft.com/office/drawing/2014/main" id="{222650CF-1F42-FB1A-6890-9A45AD3F0EFB}"/>
              </a:ext>
            </a:extLst>
          </p:cNvPr>
          <p:cNvPicPr>
            <a:picLocks noGrp="1" noChangeAspect="1"/>
          </p:cNvPicPr>
          <p:nvPr>
            <p:ph idx="1"/>
          </p:nvPr>
        </p:nvPicPr>
        <p:blipFill>
          <a:blip r:embed="rId2"/>
          <a:stretch>
            <a:fillRect/>
          </a:stretch>
        </p:blipFill>
        <p:spPr>
          <a:xfrm>
            <a:off x="6727144" y="1690688"/>
            <a:ext cx="4366953" cy="5032013"/>
          </a:xfrm>
        </p:spPr>
      </p:pic>
      <p:pic>
        <p:nvPicPr>
          <p:cNvPr id="6" name="Content Placeholder 4">
            <a:extLst>
              <a:ext uri="{FF2B5EF4-FFF2-40B4-BE49-F238E27FC236}">
                <a16:creationId xmlns:a16="http://schemas.microsoft.com/office/drawing/2014/main" id="{F124DE55-1B63-1F74-C724-F7733DDB0A5A}"/>
              </a:ext>
            </a:extLst>
          </p:cNvPr>
          <p:cNvPicPr>
            <a:picLocks noChangeAspect="1"/>
          </p:cNvPicPr>
          <p:nvPr/>
        </p:nvPicPr>
        <p:blipFill>
          <a:blip r:embed="rId3"/>
          <a:stretch>
            <a:fillRect/>
          </a:stretch>
        </p:blipFill>
        <p:spPr>
          <a:xfrm>
            <a:off x="1393079" y="2704144"/>
            <a:ext cx="3938252" cy="2253749"/>
          </a:xfrm>
          <a:prstGeom prst="rect">
            <a:avLst/>
          </a:prstGeom>
        </p:spPr>
      </p:pic>
    </p:spTree>
    <p:extLst>
      <p:ext uri="{BB962C8B-B14F-4D97-AF65-F5344CB8AC3E}">
        <p14:creationId xmlns:p14="http://schemas.microsoft.com/office/powerpoint/2010/main" val="304447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844A05-2629-A611-915D-A6286781C077}"/>
              </a:ext>
            </a:extLst>
          </p:cNvPr>
          <p:cNvSpPr>
            <a:spLocks noGrp="1"/>
          </p:cNvSpPr>
          <p:nvPr>
            <p:ph type="title"/>
          </p:nvPr>
        </p:nvSpPr>
        <p:spPr>
          <a:xfrm>
            <a:off x="1043631" y="809898"/>
            <a:ext cx="10173010" cy="1554480"/>
          </a:xfrm>
        </p:spPr>
        <p:txBody>
          <a:bodyPr anchor="ctr">
            <a:normAutofit/>
          </a:bodyPr>
          <a:lstStyle/>
          <a:p>
            <a:r>
              <a:rPr lang="en-US" sz="4800" dirty="0"/>
              <a:t>Correlations and Scatterplots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56D6544-DF70-A2B7-CB7A-7666ABE9B6C8}"/>
              </a:ext>
            </a:extLst>
          </p:cNvPr>
          <p:cNvGraphicFramePr>
            <a:graphicFrameLocks noGrp="1"/>
          </p:cNvGraphicFramePr>
          <p:nvPr>
            <p:ph idx="1"/>
            <p:extLst>
              <p:ext uri="{D42A27DB-BD31-4B8C-83A1-F6EECF244321}">
                <p14:modId xmlns:p14="http://schemas.microsoft.com/office/powerpoint/2010/main" val="1774209592"/>
              </p:ext>
            </p:extLst>
          </p:nvPr>
        </p:nvGraphicFramePr>
        <p:xfrm>
          <a:off x="904602" y="2852257"/>
          <a:ext cx="10378440" cy="3375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0364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0396C-7620-6FA3-1F0D-44D8A96E7FDE}"/>
              </a:ext>
            </a:extLst>
          </p:cNvPr>
          <p:cNvSpPr>
            <a:spLocks noGrp="1"/>
          </p:cNvSpPr>
          <p:nvPr>
            <p:ph type="title"/>
          </p:nvPr>
        </p:nvSpPr>
        <p:spPr/>
        <p:txBody>
          <a:bodyPr/>
          <a:lstStyle/>
          <a:p>
            <a:r>
              <a:rPr lang="en-US" dirty="0">
                <a:solidFill>
                  <a:srgbClr val="FF0000"/>
                </a:solidFill>
              </a:rPr>
              <a:t>Scatterplot</a:t>
            </a:r>
            <a:endParaRPr lang="en-US" dirty="0"/>
          </a:p>
        </p:txBody>
      </p:sp>
      <p:pic>
        <p:nvPicPr>
          <p:cNvPr id="5" name="Content Placeholder 4">
            <a:extLst>
              <a:ext uri="{FF2B5EF4-FFF2-40B4-BE49-F238E27FC236}">
                <a16:creationId xmlns:a16="http://schemas.microsoft.com/office/drawing/2014/main" id="{BDEC8983-A9BF-33DE-F7AF-BB62DD233AF8}"/>
              </a:ext>
            </a:extLst>
          </p:cNvPr>
          <p:cNvPicPr>
            <a:picLocks noGrp="1" noChangeAspect="1"/>
          </p:cNvPicPr>
          <p:nvPr>
            <p:ph idx="1"/>
          </p:nvPr>
        </p:nvPicPr>
        <p:blipFill>
          <a:blip r:embed="rId2"/>
          <a:stretch>
            <a:fillRect/>
          </a:stretch>
        </p:blipFill>
        <p:spPr>
          <a:xfrm>
            <a:off x="2590755" y="1825625"/>
            <a:ext cx="7010489" cy="4351338"/>
          </a:xfrm>
        </p:spPr>
      </p:pic>
    </p:spTree>
    <p:extLst>
      <p:ext uri="{BB962C8B-B14F-4D97-AF65-F5344CB8AC3E}">
        <p14:creationId xmlns:p14="http://schemas.microsoft.com/office/powerpoint/2010/main" val="2749405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EF9B6-5C5D-5E03-450A-40BA45F4A02B}"/>
              </a:ext>
            </a:extLst>
          </p:cNvPr>
          <p:cNvSpPr>
            <a:spLocks noGrp="1"/>
          </p:cNvSpPr>
          <p:nvPr>
            <p:ph type="title"/>
          </p:nvPr>
        </p:nvSpPr>
        <p:spPr/>
        <p:txBody>
          <a:bodyPr/>
          <a:lstStyle/>
          <a:p>
            <a:r>
              <a:rPr lang="en-US" dirty="0">
                <a:solidFill>
                  <a:srgbClr val="00B0F0"/>
                </a:solidFill>
              </a:rPr>
              <a:t>How to make a squared age variable to test nonlinearity</a:t>
            </a:r>
            <a:endParaRPr lang="en-US" dirty="0"/>
          </a:p>
        </p:txBody>
      </p:sp>
      <p:pic>
        <p:nvPicPr>
          <p:cNvPr id="5" name="Content Placeholder 4">
            <a:extLst>
              <a:ext uri="{FF2B5EF4-FFF2-40B4-BE49-F238E27FC236}">
                <a16:creationId xmlns:a16="http://schemas.microsoft.com/office/drawing/2014/main" id="{18163B91-0625-021F-85ED-66C69A2A8EF1}"/>
              </a:ext>
            </a:extLst>
          </p:cNvPr>
          <p:cNvPicPr>
            <a:picLocks noGrp="1" noChangeAspect="1"/>
          </p:cNvPicPr>
          <p:nvPr>
            <p:ph idx="1"/>
          </p:nvPr>
        </p:nvPicPr>
        <p:blipFill>
          <a:blip r:embed="rId2"/>
          <a:stretch>
            <a:fillRect/>
          </a:stretch>
        </p:blipFill>
        <p:spPr>
          <a:xfrm>
            <a:off x="3459698" y="1825625"/>
            <a:ext cx="5272604" cy="4351338"/>
          </a:xfrm>
        </p:spPr>
      </p:pic>
      <p:pic>
        <p:nvPicPr>
          <p:cNvPr id="7" name="Picture 6">
            <a:extLst>
              <a:ext uri="{FF2B5EF4-FFF2-40B4-BE49-F238E27FC236}">
                <a16:creationId xmlns:a16="http://schemas.microsoft.com/office/drawing/2014/main" id="{886A7B55-6301-ADE5-5053-5337B2D487DE}"/>
              </a:ext>
            </a:extLst>
          </p:cNvPr>
          <p:cNvPicPr>
            <a:picLocks noChangeAspect="1"/>
          </p:cNvPicPr>
          <p:nvPr/>
        </p:nvPicPr>
        <p:blipFill>
          <a:blip r:embed="rId2"/>
          <a:stretch>
            <a:fillRect/>
          </a:stretch>
        </p:blipFill>
        <p:spPr>
          <a:xfrm>
            <a:off x="3042811" y="1690688"/>
            <a:ext cx="6106377" cy="5039428"/>
          </a:xfrm>
          <a:prstGeom prst="rect">
            <a:avLst/>
          </a:prstGeom>
        </p:spPr>
      </p:pic>
      <p:sp>
        <p:nvSpPr>
          <p:cNvPr id="8" name="Rectangle 7">
            <a:extLst>
              <a:ext uri="{FF2B5EF4-FFF2-40B4-BE49-F238E27FC236}">
                <a16:creationId xmlns:a16="http://schemas.microsoft.com/office/drawing/2014/main" id="{FD53C786-C2CB-AD20-26D3-7C91C8FC2DFF}"/>
              </a:ext>
            </a:extLst>
          </p:cNvPr>
          <p:cNvSpPr/>
          <p:nvPr/>
        </p:nvSpPr>
        <p:spPr>
          <a:xfrm>
            <a:off x="4677901" y="1976627"/>
            <a:ext cx="808500" cy="2496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6924CD-FB41-4861-0D8B-E870358C4669}"/>
              </a:ext>
            </a:extLst>
          </p:cNvPr>
          <p:cNvSpPr/>
          <p:nvPr/>
        </p:nvSpPr>
        <p:spPr>
          <a:xfrm>
            <a:off x="4761790" y="2252446"/>
            <a:ext cx="1334210" cy="2496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2618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FEDF9-477C-A100-D8E9-F008ED3CA38D}"/>
              </a:ext>
            </a:extLst>
          </p:cNvPr>
          <p:cNvSpPr>
            <a:spLocks noGrp="1"/>
          </p:cNvSpPr>
          <p:nvPr>
            <p:ph type="title"/>
          </p:nvPr>
        </p:nvSpPr>
        <p:spPr/>
        <p:txBody>
          <a:bodyPr/>
          <a:lstStyle/>
          <a:p>
            <a:r>
              <a:rPr lang="en-US" dirty="0">
                <a:solidFill>
                  <a:srgbClr val="00B0F0"/>
                </a:solidFill>
              </a:rPr>
              <a:t>Multiply age * age to get squared values for the new variable “age2”.</a:t>
            </a:r>
            <a:endParaRPr lang="en-US" dirty="0"/>
          </a:p>
        </p:txBody>
      </p:sp>
      <p:pic>
        <p:nvPicPr>
          <p:cNvPr id="5" name="Content Placeholder 4">
            <a:extLst>
              <a:ext uri="{FF2B5EF4-FFF2-40B4-BE49-F238E27FC236}">
                <a16:creationId xmlns:a16="http://schemas.microsoft.com/office/drawing/2014/main" id="{CFE6406A-ADC2-4304-6D6E-A150EFD08ABA}"/>
              </a:ext>
            </a:extLst>
          </p:cNvPr>
          <p:cNvPicPr>
            <a:picLocks noGrp="1" noChangeAspect="1"/>
          </p:cNvPicPr>
          <p:nvPr>
            <p:ph idx="1"/>
          </p:nvPr>
        </p:nvPicPr>
        <p:blipFill>
          <a:blip r:embed="rId2"/>
          <a:stretch>
            <a:fillRect/>
          </a:stretch>
        </p:blipFill>
        <p:spPr>
          <a:xfrm>
            <a:off x="2547626" y="1768413"/>
            <a:ext cx="7096747" cy="5089587"/>
          </a:xfrm>
        </p:spPr>
      </p:pic>
      <p:sp>
        <p:nvSpPr>
          <p:cNvPr id="6" name="Rectangle 5">
            <a:extLst>
              <a:ext uri="{FF2B5EF4-FFF2-40B4-BE49-F238E27FC236}">
                <a16:creationId xmlns:a16="http://schemas.microsoft.com/office/drawing/2014/main" id="{B0AE93EF-D9A7-5E98-C4E0-995248040FE5}"/>
              </a:ext>
            </a:extLst>
          </p:cNvPr>
          <p:cNvSpPr/>
          <p:nvPr/>
        </p:nvSpPr>
        <p:spPr>
          <a:xfrm>
            <a:off x="6213087" y="3520201"/>
            <a:ext cx="808500" cy="2496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C93D553-494F-CD9D-C2BF-605BC54B1813}"/>
              </a:ext>
            </a:extLst>
          </p:cNvPr>
          <p:cNvSpPr/>
          <p:nvPr/>
        </p:nvSpPr>
        <p:spPr>
          <a:xfrm>
            <a:off x="4879237" y="3395383"/>
            <a:ext cx="900778" cy="3744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4985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0F46A-E0D6-ACFB-3876-6C348D7866E3}"/>
              </a:ext>
            </a:extLst>
          </p:cNvPr>
          <p:cNvSpPr>
            <a:spLocks noGrp="1"/>
          </p:cNvSpPr>
          <p:nvPr>
            <p:ph type="title"/>
          </p:nvPr>
        </p:nvSpPr>
        <p:spPr/>
        <p:txBody>
          <a:bodyPr>
            <a:normAutofit fontScale="90000"/>
          </a:bodyPr>
          <a:lstStyle/>
          <a:p>
            <a:r>
              <a:rPr lang="en-US" dirty="0">
                <a:solidFill>
                  <a:srgbClr val="00B0F0"/>
                </a:solidFill>
              </a:rPr>
              <a:t>Run a linear regression to compare the statistical significance of age when allowing nonlinearity</a:t>
            </a:r>
            <a:endParaRPr lang="en-US" dirty="0"/>
          </a:p>
        </p:txBody>
      </p:sp>
      <p:pic>
        <p:nvPicPr>
          <p:cNvPr id="5" name="Content Placeholder 4">
            <a:extLst>
              <a:ext uri="{FF2B5EF4-FFF2-40B4-BE49-F238E27FC236}">
                <a16:creationId xmlns:a16="http://schemas.microsoft.com/office/drawing/2014/main" id="{4A971D76-BF1C-5BDD-8D43-1233CDD31751}"/>
              </a:ext>
            </a:extLst>
          </p:cNvPr>
          <p:cNvPicPr>
            <a:picLocks noGrp="1" noChangeAspect="1"/>
          </p:cNvPicPr>
          <p:nvPr>
            <p:ph idx="1"/>
          </p:nvPr>
        </p:nvPicPr>
        <p:blipFill>
          <a:blip r:embed="rId2"/>
          <a:stretch>
            <a:fillRect/>
          </a:stretch>
        </p:blipFill>
        <p:spPr>
          <a:xfrm>
            <a:off x="676457" y="1865967"/>
            <a:ext cx="10839085" cy="4744557"/>
          </a:xfrm>
        </p:spPr>
      </p:pic>
      <p:sp>
        <p:nvSpPr>
          <p:cNvPr id="6" name="Rectangle 5">
            <a:extLst>
              <a:ext uri="{FF2B5EF4-FFF2-40B4-BE49-F238E27FC236}">
                <a16:creationId xmlns:a16="http://schemas.microsoft.com/office/drawing/2014/main" id="{0F45CE47-4507-5DAC-5C4A-F5E757132F8A}"/>
              </a:ext>
            </a:extLst>
          </p:cNvPr>
          <p:cNvSpPr/>
          <p:nvPr/>
        </p:nvSpPr>
        <p:spPr>
          <a:xfrm>
            <a:off x="5440081" y="2153813"/>
            <a:ext cx="960719" cy="3293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123616-5812-FD63-CD5C-EDEF93A977C3}"/>
              </a:ext>
            </a:extLst>
          </p:cNvPr>
          <p:cNvSpPr/>
          <p:nvPr/>
        </p:nvSpPr>
        <p:spPr>
          <a:xfrm>
            <a:off x="5758252" y="5477252"/>
            <a:ext cx="1095554" cy="3293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DCACAF0-D1C0-5D70-1F4B-EB9E2754A644}"/>
              </a:ext>
            </a:extLst>
          </p:cNvPr>
          <p:cNvSpPr/>
          <p:nvPr/>
        </p:nvSpPr>
        <p:spPr>
          <a:xfrm>
            <a:off x="8964244" y="5923267"/>
            <a:ext cx="1095554" cy="3293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093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A1934-094B-0CF8-EBC5-3A490642E26F}"/>
              </a:ext>
            </a:extLst>
          </p:cNvPr>
          <p:cNvSpPr>
            <a:spLocks noGrp="1"/>
          </p:cNvSpPr>
          <p:nvPr>
            <p:ph type="title"/>
          </p:nvPr>
        </p:nvSpPr>
        <p:spPr/>
        <p:txBody>
          <a:bodyPr/>
          <a:lstStyle/>
          <a:p>
            <a:r>
              <a:rPr lang="en-US" dirty="0">
                <a:solidFill>
                  <a:srgbClr val="00B0F0"/>
                </a:solidFill>
              </a:rPr>
              <a:t>Set up the linear regression and run</a:t>
            </a:r>
            <a:endParaRPr lang="en-US" dirty="0"/>
          </a:p>
        </p:txBody>
      </p:sp>
      <p:pic>
        <p:nvPicPr>
          <p:cNvPr id="5" name="Content Placeholder 4">
            <a:extLst>
              <a:ext uri="{FF2B5EF4-FFF2-40B4-BE49-F238E27FC236}">
                <a16:creationId xmlns:a16="http://schemas.microsoft.com/office/drawing/2014/main" id="{32C4195D-4D21-EE5D-B113-6A3737222F50}"/>
              </a:ext>
            </a:extLst>
          </p:cNvPr>
          <p:cNvPicPr>
            <a:picLocks noGrp="1" noChangeAspect="1"/>
          </p:cNvPicPr>
          <p:nvPr>
            <p:ph idx="1"/>
          </p:nvPr>
        </p:nvPicPr>
        <p:blipFill>
          <a:blip r:embed="rId2"/>
          <a:stretch>
            <a:fillRect/>
          </a:stretch>
        </p:blipFill>
        <p:spPr>
          <a:xfrm>
            <a:off x="3117566" y="1690688"/>
            <a:ext cx="5956868" cy="5069439"/>
          </a:xfrm>
        </p:spPr>
      </p:pic>
    </p:spTree>
    <p:extLst>
      <p:ext uri="{BB962C8B-B14F-4D97-AF65-F5344CB8AC3E}">
        <p14:creationId xmlns:p14="http://schemas.microsoft.com/office/powerpoint/2010/main" val="299046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54A6-ED1A-D8B7-9AA7-4485785054E1}"/>
              </a:ext>
            </a:extLst>
          </p:cNvPr>
          <p:cNvSpPr>
            <a:spLocks noGrp="1"/>
          </p:cNvSpPr>
          <p:nvPr>
            <p:ph type="title"/>
          </p:nvPr>
        </p:nvSpPr>
        <p:spPr/>
        <p:txBody>
          <a:bodyPr/>
          <a:lstStyle/>
          <a:p>
            <a:r>
              <a:rPr lang="en-US">
                <a:effectLst/>
                <a:latin typeface="Calibri" panose="020F0502020204030204" pitchFamily="34" charset="0"/>
                <a:ea typeface="Calibri" panose="020F0502020204030204" pitchFamily="34" charset="0"/>
                <a:cs typeface="Times New Roman" panose="02020603050405020304" pitchFamily="18" charset="0"/>
              </a:rPr>
              <a:t>Different reasons for using correlations</a:t>
            </a:r>
            <a:endParaRPr lang="en-US" dirty="0"/>
          </a:p>
        </p:txBody>
      </p:sp>
      <p:sp>
        <p:nvSpPr>
          <p:cNvPr id="3" name="Text Placeholder 2">
            <a:extLst>
              <a:ext uri="{FF2B5EF4-FFF2-40B4-BE49-F238E27FC236}">
                <a16:creationId xmlns:a16="http://schemas.microsoft.com/office/drawing/2014/main" id="{F944D9ED-2C80-A6C2-C164-C2923434410B}"/>
              </a:ext>
            </a:extLst>
          </p:cNvPr>
          <p:cNvSpPr>
            <a:spLocks noGrp="1"/>
          </p:cNvSpPr>
          <p:nvPr>
            <p:ph type="body" idx="1"/>
          </p:nvPr>
        </p:nvSpPr>
        <p:spPr/>
        <p:txBody>
          <a:bodyPr/>
          <a:lstStyle/>
          <a:p>
            <a:r>
              <a:rPr lang="en-US"/>
              <a:t>Reasons</a:t>
            </a:r>
          </a:p>
          <a:p>
            <a:endParaRPr lang="en-US" dirty="0"/>
          </a:p>
        </p:txBody>
      </p:sp>
      <p:graphicFrame>
        <p:nvGraphicFramePr>
          <p:cNvPr id="8" name="Content Placeholder 3">
            <a:extLst>
              <a:ext uri="{FF2B5EF4-FFF2-40B4-BE49-F238E27FC236}">
                <a16:creationId xmlns:a16="http://schemas.microsoft.com/office/drawing/2014/main" id="{6C67A08A-819B-32F1-4FB4-6CBA60380283}"/>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3ED39283-5A15-B926-7B97-4AE3D1B6F8AC}"/>
              </a:ext>
            </a:extLst>
          </p:cNvPr>
          <p:cNvSpPr>
            <a:spLocks noGrp="1"/>
          </p:cNvSpPr>
          <p:nvPr>
            <p:ph type="body" sz="quarter" idx="3"/>
          </p:nvPr>
        </p:nvSpPr>
        <p:spPr/>
        <p:txBody>
          <a:bodyPr/>
          <a:lstStyle/>
          <a:p>
            <a:r>
              <a:rPr lang="en-US"/>
              <a:t>Examples</a:t>
            </a:r>
          </a:p>
          <a:p>
            <a:endParaRPr lang="en-US" dirty="0"/>
          </a:p>
        </p:txBody>
      </p:sp>
      <p:sp>
        <p:nvSpPr>
          <p:cNvPr id="6" name="Content Placeholder 5">
            <a:extLst>
              <a:ext uri="{FF2B5EF4-FFF2-40B4-BE49-F238E27FC236}">
                <a16:creationId xmlns:a16="http://schemas.microsoft.com/office/drawing/2014/main" id="{802E148C-8E2A-640A-C809-2F231224B1D6}"/>
              </a:ext>
            </a:extLst>
          </p:cNvPr>
          <p:cNvSpPr>
            <a:spLocks noGrp="1"/>
          </p:cNvSpPr>
          <p:nvPr>
            <p:ph sz="quarter" idx="4"/>
          </p:nvPr>
        </p:nvSpPr>
        <p:spPr/>
        <p:txBody>
          <a:bodyPr>
            <a:normAutofit fontScale="92500" lnSpcReduction="10000"/>
          </a:bodyPr>
          <a:lstStyle/>
          <a:p>
            <a:pPr marL="514350" indent="-514350">
              <a:buFont typeface="+mj-lt"/>
              <a:buAutoNum type="arabicPeriod"/>
            </a:pPr>
            <a:r>
              <a:rPr lang="en-US" dirty="0"/>
              <a:t>Correlate yearly 30-day mortality and 30-day readmission rates.</a:t>
            </a:r>
          </a:p>
          <a:p>
            <a:pPr marL="514350" indent="-514350">
              <a:buFont typeface="+mj-lt"/>
              <a:buAutoNum type="arabicPeriod"/>
            </a:pPr>
            <a:r>
              <a:rPr lang="en-US" dirty="0"/>
              <a:t>Correlate months (e.g., 1-36) and LOS to see if we improved.</a:t>
            </a:r>
          </a:p>
          <a:p>
            <a:pPr marL="514350" indent="-514350">
              <a:buFont typeface="+mj-lt"/>
              <a:buAutoNum type="arabicPeriod"/>
            </a:pPr>
            <a:r>
              <a:rPr lang="en-US" dirty="0"/>
              <a:t>Correlate gold standard med device with a cheaper option.</a:t>
            </a:r>
          </a:p>
          <a:p>
            <a:pPr marL="514350" indent="-514350">
              <a:buFont typeface="+mj-lt"/>
              <a:buAutoNum type="arabicPeriod"/>
            </a:pPr>
            <a:r>
              <a:rPr lang="en-US" dirty="0"/>
              <a:t>Correlate age and LOS . </a:t>
            </a:r>
          </a:p>
          <a:p>
            <a:pPr marL="514350" indent="-514350">
              <a:buFont typeface="+mj-lt"/>
              <a:buAutoNum type="arabicPeriod"/>
            </a:pPr>
            <a:r>
              <a:rPr lang="en-US" dirty="0"/>
              <a:t>The average of 2 survival scores or mean blood pressure. </a:t>
            </a:r>
          </a:p>
        </p:txBody>
      </p:sp>
    </p:spTree>
    <p:extLst>
      <p:ext uri="{BB962C8B-B14F-4D97-AF65-F5344CB8AC3E}">
        <p14:creationId xmlns:p14="http://schemas.microsoft.com/office/powerpoint/2010/main" val="2125942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A67B0E9-6436-4DDF-95BA-8C9F2930D9B3}"/>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Correlations</a:t>
            </a:r>
          </a:p>
        </p:txBody>
      </p:sp>
      <p:graphicFrame>
        <p:nvGraphicFramePr>
          <p:cNvPr id="34" name="Content Placeholder 2">
            <a:extLst>
              <a:ext uri="{FF2B5EF4-FFF2-40B4-BE49-F238E27FC236}">
                <a16:creationId xmlns:a16="http://schemas.microsoft.com/office/drawing/2014/main" id="{313C8DBE-9AFB-9893-868F-1DE416852C60}"/>
              </a:ext>
            </a:extLst>
          </p:cNvPr>
          <p:cNvGraphicFramePr>
            <a:graphicFrameLocks noGrp="1"/>
          </p:cNvGraphicFramePr>
          <p:nvPr>
            <p:ph idx="1"/>
            <p:extLst>
              <p:ext uri="{D42A27DB-BD31-4B8C-83A1-F6EECF244321}">
                <p14:modId xmlns:p14="http://schemas.microsoft.com/office/powerpoint/2010/main" val="1522448302"/>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792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108BB4D4-D71A-48F5-B2D2-45D2D78F4C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35" name="Color">
              <a:extLst>
                <a:ext uri="{FF2B5EF4-FFF2-40B4-BE49-F238E27FC236}">
                  <a16:creationId xmlns:a16="http://schemas.microsoft.com/office/drawing/2014/main" id="{F287CCC2-896F-4F04-A017-737FB703F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olor">
              <a:extLst>
                <a:ext uri="{FF2B5EF4-FFF2-40B4-BE49-F238E27FC236}">
                  <a16:creationId xmlns:a16="http://schemas.microsoft.com/office/drawing/2014/main" id="{821DD70C-9C59-4A01-BF0B-C027B5BCA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Content Placeholder 4">
            <a:extLst>
              <a:ext uri="{FF2B5EF4-FFF2-40B4-BE49-F238E27FC236}">
                <a16:creationId xmlns:a16="http://schemas.microsoft.com/office/drawing/2014/main" id="{3263BD7C-8CDB-431A-9719-3CB20B2313B9}"/>
              </a:ext>
            </a:extLst>
          </p:cNvPr>
          <p:cNvPicPr>
            <a:picLocks noGrp="1" noChangeAspect="1"/>
          </p:cNvPicPr>
          <p:nvPr>
            <p:ph idx="1"/>
          </p:nvPr>
        </p:nvPicPr>
        <p:blipFill>
          <a:blip r:embed="rId2"/>
          <a:stretch>
            <a:fillRect/>
          </a:stretch>
        </p:blipFill>
        <p:spPr>
          <a:xfrm>
            <a:off x="2311535" y="3503699"/>
            <a:ext cx="7572833" cy="3350978"/>
          </a:xfrm>
          <a:prstGeom prst="rect">
            <a:avLst/>
          </a:prstGeom>
        </p:spPr>
      </p:pic>
      <p:grpSp>
        <p:nvGrpSpPr>
          <p:cNvPr id="38" name="Group 3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9" name="Freeform: Shape 3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160CF89-FA3C-476B-A9D9-2357F8508695}"/>
              </a:ext>
            </a:extLst>
          </p:cNvPr>
          <p:cNvSpPr>
            <a:spLocks noGrp="1"/>
          </p:cNvSpPr>
          <p:nvPr>
            <p:ph type="title"/>
          </p:nvPr>
        </p:nvSpPr>
        <p:spPr>
          <a:xfrm>
            <a:off x="786384" y="576072"/>
            <a:ext cx="5430250" cy="2751749"/>
          </a:xfrm>
        </p:spPr>
        <p:txBody>
          <a:bodyPr vert="horz" lIns="91440" tIns="45720" rIns="91440" bIns="45720" rtlCol="0" anchor="ctr">
            <a:normAutofit/>
          </a:bodyPr>
          <a:lstStyle/>
          <a:p>
            <a:r>
              <a:rPr lang="en-US" sz="4800" kern="1200" dirty="0">
                <a:solidFill>
                  <a:schemeClr val="bg1"/>
                </a:solidFill>
                <a:latin typeface="+mj-lt"/>
                <a:ea typeface="+mj-ea"/>
                <a:cs typeface="+mj-cs"/>
              </a:rPr>
              <a:t>Positive correlation calculation</a:t>
            </a:r>
          </a:p>
        </p:txBody>
      </p:sp>
      <p:sp>
        <p:nvSpPr>
          <p:cNvPr id="3" name="TextBox 2">
            <a:extLst>
              <a:ext uri="{FF2B5EF4-FFF2-40B4-BE49-F238E27FC236}">
                <a16:creationId xmlns:a16="http://schemas.microsoft.com/office/drawing/2014/main" id="{84A6E030-3851-4CEF-993F-BDC35EC7459A}"/>
              </a:ext>
            </a:extLst>
          </p:cNvPr>
          <p:cNvSpPr txBox="1"/>
          <p:nvPr/>
        </p:nvSpPr>
        <p:spPr>
          <a:xfrm>
            <a:off x="6464409" y="576072"/>
            <a:ext cx="4699459" cy="2778231"/>
          </a:xfrm>
          <a:prstGeom prst="rect">
            <a:avLst/>
          </a:prstGeom>
        </p:spPr>
        <p:txBody>
          <a:bodyPr vert="horz" lIns="91440" tIns="45720" rIns="91440" bIns="45720" rtlCol="0" anchor="ctr">
            <a:normAutofit/>
          </a:bodyPr>
          <a:lstStyle/>
          <a:p>
            <a:pPr>
              <a:lnSpc>
                <a:spcPct val="90000"/>
              </a:lnSpc>
              <a:spcAft>
                <a:spcPts val="600"/>
              </a:spcAft>
            </a:pPr>
            <a:r>
              <a:rPr lang="en-US" sz="2000" dirty="0">
                <a:solidFill>
                  <a:schemeClr val="bg1"/>
                </a:solidFill>
              </a:rPr>
              <a:t>Notice the rank on X matches the rank in Y. As one values goes up, the other values goes up. This is a perfect positive correlation (R= 1.0). </a:t>
            </a:r>
          </a:p>
        </p:txBody>
      </p:sp>
    </p:spTree>
    <p:extLst>
      <p:ext uri="{BB962C8B-B14F-4D97-AF65-F5344CB8AC3E}">
        <p14:creationId xmlns:p14="http://schemas.microsoft.com/office/powerpoint/2010/main" val="33956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108BB4D4-D71A-48F5-B2D2-45D2D78F4C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31" name="Color">
              <a:extLst>
                <a:ext uri="{FF2B5EF4-FFF2-40B4-BE49-F238E27FC236}">
                  <a16:creationId xmlns:a16="http://schemas.microsoft.com/office/drawing/2014/main" id="{F287CCC2-896F-4F04-A017-737FB703F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lor">
              <a:extLst>
                <a:ext uri="{FF2B5EF4-FFF2-40B4-BE49-F238E27FC236}">
                  <a16:creationId xmlns:a16="http://schemas.microsoft.com/office/drawing/2014/main" id="{821DD70C-9C59-4A01-BF0B-C027B5BCA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Content Placeholder 4">
            <a:extLst>
              <a:ext uri="{FF2B5EF4-FFF2-40B4-BE49-F238E27FC236}">
                <a16:creationId xmlns:a16="http://schemas.microsoft.com/office/drawing/2014/main" id="{01C5792E-2FEC-4330-923C-1FB7DB902E5C}"/>
              </a:ext>
            </a:extLst>
          </p:cNvPr>
          <p:cNvPicPr>
            <a:picLocks noGrp="1" noChangeAspect="1"/>
          </p:cNvPicPr>
          <p:nvPr>
            <p:ph idx="1"/>
          </p:nvPr>
        </p:nvPicPr>
        <p:blipFill>
          <a:blip r:embed="rId2"/>
          <a:stretch>
            <a:fillRect/>
          </a:stretch>
        </p:blipFill>
        <p:spPr>
          <a:xfrm>
            <a:off x="2178678" y="3503699"/>
            <a:ext cx="7838547" cy="3350978"/>
          </a:xfrm>
          <a:prstGeom prst="rect">
            <a:avLst/>
          </a:prstGeom>
        </p:spPr>
      </p:pic>
      <p:grpSp>
        <p:nvGrpSpPr>
          <p:cNvPr id="33" name="Group 32">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4" name="Freeform: Shape 33">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9E0D7D6-006E-49B3-B9B0-23E87D46C806}"/>
              </a:ext>
            </a:extLst>
          </p:cNvPr>
          <p:cNvSpPr>
            <a:spLocks noGrp="1"/>
          </p:cNvSpPr>
          <p:nvPr>
            <p:ph type="title"/>
          </p:nvPr>
        </p:nvSpPr>
        <p:spPr>
          <a:xfrm>
            <a:off x="786384" y="576072"/>
            <a:ext cx="5430250" cy="2751749"/>
          </a:xfrm>
        </p:spPr>
        <p:txBody>
          <a:bodyPr vert="horz" lIns="91440" tIns="45720" rIns="91440" bIns="45720" rtlCol="0" anchor="ctr">
            <a:normAutofit/>
          </a:bodyPr>
          <a:lstStyle/>
          <a:p>
            <a:r>
              <a:rPr lang="en-US" sz="4800" kern="1200">
                <a:solidFill>
                  <a:schemeClr val="bg1"/>
                </a:solidFill>
                <a:latin typeface="+mj-lt"/>
                <a:ea typeface="+mj-ea"/>
                <a:cs typeface="+mj-cs"/>
              </a:rPr>
              <a:t>Negative correlation calculation</a:t>
            </a:r>
          </a:p>
        </p:txBody>
      </p:sp>
      <p:sp>
        <p:nvSpPr>
          <p:cNvPr id="4" name="TextBox 3">
            <a:extLst>
              <a:ext uri="{FF2B5EF4-FFF2-40B4-BE49-F238E27FC236}">
                <a16:creationId xmlns:a16="http://schemas.microsoft.com/office/drawing/2014/main" id="{7A977167-E9A4-42F9-A73F-397D9221063B}"/>
              </a:ext>
            </a:extLst>
          </p:cNvPr>
          <p:cNvSpPr txBox="1"/>
          <p:nvPr/>
        </p:nvSpPr>
        <p:spPr>
          <a:xfrm>
            <a:off x="6464409" y="576072"/>
            <a:ext cx="4699459" cy="2778231"/>
          </a:xfrm>
          <a:prstGeom prst="rect">
            <a:avLst/>
          </a:prstGeom>
        </p:spPr>
        <p:txBody>
          <a:bodyPr vert="horz" lIns="91440" tIns="45720" rIns="91440" bIns="45720" rtlCol="0" anchor="ctr">
            <a:normAutofit/>
          </a:bodyPr>
          <a:lstStyle/>
          <a:p>
            <a:pPr>
              <a:lnSpc>
                <a:spcPct val="90000"/>
              </a:lnSpc>
              <a:spcAft>
                <a:spcPts val="600"/>
              </a:spcAft>
            </a:pPr>
            <a:r>
              <a:rPr lang="en-US" sz="2000" dirty="0">
                <a:solidFill>
                  <a:schemeClr val="bg1"/>
                </a:solidFill>
              </a:rPr>
              <a:t>For perfect negative correlations, the rank on X matches is in the opposite rank in Y. As one values goes up, the other values goes down  (R= -1.0). </a:t>
            </a:r>
          </a:p>
        </p:txBody>
      </p:sp>
    </p:spTree>
    <p:extLst>
      <p:ext uri="{BB962C8B-B14F-4D97-AF65-F5344CB8AC3E}">
        <p14:creationId xmlns:p14="http://schemas.microsoft.com/office/powerpoint/2010/main" val="64191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A3D61D-6AE3-4A9E-8B07-F9541E6AA404}"/>
              </a:ext>
            </a:extLst>
          </p:cNvPr>
          <p:cNvSpPr>
            <a:spLocks noGrp="1"/>
          </p:cNvSpPr>
          <p:nvPr>
            <p:ph type="title"/>
          </p:nvPr>
        </p:nvSpPr>
        <p:spPr>
          <a:xfrm>
            <a:off x="838200" y="365125"/>
            <a:ext cx="10515600" cy="1325563"/>
          </a:xfrm>
        </p:spPr>
        <p:txBody>
          <a:bodyPr>
            <a:normAutofit/>
          </a:bodyPr>
          <a:lstStyle/>
          <a:p>
            <a:pPr algn="ctr"/>
            <a:r>
              <a:rPr lang="en-US" dirty="0"/>
              <a:t>Special considerations</a:t>
            </a:r>
            <a:endParaRPr lang="en-US"/>
          </a:p>
        </p:txBody>
      </p:sp>
      <p:graphicFrame>
        <p:nvGraphicFramePr>
          <p:cNvPr id="5" name="Content Placeholder 2">
            <a:extLst>
              <a:ext uri="{FF2B5EF4-FFF2-40B4-BE49-F238E27FC236}">
                <a16:creationId xmlns:a16="http://schemas.microsoft.com/office/drawing/2014/main" id="{C6D7961F-89B2-FB72-D85D-E7F207EBF38B}"/>
              </a:ext>
            </a:extLst>
          </p:cNvPr>
          <p:cNvGraphicFramePr>
            <a:graphicFrameLocks noGrp="1"/>
          </p:cNvGraphicFramePr>
          <p:nvPr>
            <p:ph idx="1"/>
            <p:extLst>
              <p:ext uri="{D42A27DB-BD31-4B8C-83A1-F6EECF244321}">
                <p14:modId xmlns:p14="http://schemas.microsoft.com/office/powerpoint/2010/main" val="31569496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1503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2733AD5-BC1E-4F36-B1A2-84C3ADFC35CA}"/>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8000" kern="1200" dirty="0">
                <a:solidFill>
                  <a:srgbClr val="FFFFFF"/>
                </a:solidFill>
                <a:latin typeface="+mj-lt"/>
                <a:ea typeface="+mj-ea"/>
                <a:cs typeface="+mj-cs"/>
              </a:rPr>
              <a:t>Examples</a:t>
            </a:r>
          </a:p>
        </p:txBody>
      </p:sp>
      <p:sp>
        <p:nvSpPr>
          <p:cNvPr id="3" name="Text Placeholder 2">
            <a:extLst>
              <a:ext uri="{FF2B5EF4-FFF2-40B4-BE49-F238E27FC236}">
                <a16:creationId xmlns:a16="http://schemas.microsoft.com/office/drawing/2014/main" id="{F46A5575-BD3C-4728-AF13-0A0DEB9D295E}"/>
              </a:ext>
            </a:extLst>
          </p:cNvPr>
          <p:cNvSpPr>
            <a:spLocks noGrp="1"/>
          </p:cNvSpPr>
          <p:nvPr>
            <p:ph type="body" idx="1"/>
          </p:nvPr>
        </p:nvSpPr>
        <p:spPr>
          <a:xfrm>
            <a:off x="5792994" y="1590840"/>
            <a:ext cx="5672176" cy="5095221"/>
          </a:xfrm>
        </p:spPr>
        <p:txBody>
          <a:bodyPr vert="horz" lIns="91440" tIns="45720" rIns="91440" bIns="45720" rtlCol="0">
            <a:normAutofit lnSpcReduction="10000"/>
          </a:bodyPr>
          <a:lstStyle/>
          <a:p>
            <a:r>
              <a:rPr lang="en-US" sz="3700" kern="1200" dirty="0">
                <a:solidFill>
                  <a:srgbClr val="FFFFFF"/>
                </a:solidFill>
                <a:latin typeface="+mn-lt"/>
                <a:ea typeface="+mn-ea"/>
                <a:cs typeface="+mn-cs"/>
              </a:rPr>
              <a:t>Scatterplots, correlation tests, correlation matrix, and nonlinear trends.</a:t>
            </a:r>
          </a:p>
          <a:p>
            <a:r>
              <a:rPr lang="en-US" sz="3700" kern="1200" dirty="0">
                <a:solidFill>
                  <a:srgbClr val="FFFFFF"/>
                </a:solidFill>
                <a:latin typeface="+mn-lt"/>
                <a:ea typeface="+mn-ea"/>
                <a:cs typeface="+mn-cs"/>
              </a:rPr>
              <a:t>Hosmer &amp; </a:t>
            </a:r>
            <a:r>
              <a:rPr lang="en-US" sz="3700" kern="1200" dirty="0" err="1">
                <a:solidFill>
                  <a:srgbClr val="FFFFFF"/>
                </a:solidFill>
                <a:latin typeface="+mn-lt"/>
                <a:ea typeface="+mn-ea"/>
                <a:cs typeface="+mn-cs"/>
              </a:rPr>
              <a:t>Lemeshow’s</a:t>
            </a:r>
            <a:r>
              <a:rPr lang="en-US" sz="3700" kern="1200" dirty="0">
                <a:solidFill>
                  <a:srgbClr val="FFFFFF"/>
                </a:solidFill>
                <a:latin typeface="+mn-lt"/>
                <a:ea typeface="+mn-ea"/>
                <a:cs typeface="+mn-cs"/>
              </a:rPr>
              <a:t> low birthweight study (N = 189). </a:t>
            </a:r>
            <a:r>
              <a:rPr lang="en-US" sz="3700" kern="1200" dirty="0">
                <a:solidFill>
                  <a:srgbClr val="FFFFFF"/>
                </a:solidFill>
                <a:latin typeface="+mn-lt"/>
                <a:ea typeface="+mn-ea"/>
                <a:cs typeface="+mn-cs"/>
                <a:hlinkClick r:id="rId2"/>
              </a:rPr>
              <a:t>https://www.stata.com/manuals13/semexample33g.pdf</a:t>
            </a:r>
            <a:endParaRPr lang="en-US" sz="3700" kern="1200" dirty="0">
              <a:solidFill>
                <a:srgbClr val="FFFFFF"/>
              </a:solidFill>
              <a:latin typeface="+mn-lt"/>
              <a:ea typeface="+mn-ea"/>
              <a:cs typeface="+mn-cs"/>
            </a:endParaRPr>
          </a:p>
          <a:p>
            <a:r>
              <a:rPr lang="en-US" sz="3200" u="sng" dirty="0">
                <a:solidFill>
                  <a:srgbClr val="0000FF"/>
                </a:solidFill>
                <a:effectLst/>
                <a:latin typeface="Calibri" panose="020F0502020204030204" pitchFamily="34" charset="0"/>
                <a:ea typeface="Calibri" panose="020F0502020204030204" pitchFamily="34" charset="0"/>
                <a:hlinkClick r:id="rId3"/>
              </a:rPr>
              <a:t>Nursing Research - SCAL-Quality Systems and Reporting - AKME Confluence (kp.org)</a:t>
            </a:r>
            <a:endParaRPr lang="en-US" sz="3200" dirty="0">
              <a:effectLst/>
              <a:latin typeface="Calibri" panose="020F0502020204030204" pitchFamily="34" charset="0"/>
              <a:ea typeface="Calibri" panose="020F0502020204030204" pitchFamily="34" charset="0"/>
            </a:endParaRPr>
          </a:p>
          <a:p>
            <a:endParaRPr lang="en-US" sz="3200" dirty="0"/>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668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575A102-D95D-4D6E-8F1B-49EED0AE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31299F5-C252-CCB7-5507-929C284882BF}"/>
              </a:ext>
            </a:extLst>
          </p:cNvPr>
          <p:cNvSpPr>
            <a:spLocks noGrp="1"/>
          </p:cNvSpPr>
          <p:nvPr>
            <p:ph type="title"/>
          </p:nvPr>
        </p:nvSpPr>
        <p:spPr>
          <a:xfrm>
            <a:off x="793159" y="1377146"/>
            <a:ext cx="4076460" cy="3626217"/>
          </a:xfrm>
        </p:spPr>
        <p:txBody>
          <a:bodyPr vert="horz" lIns="91440" tIns="45720" rIns="91440" bIns="45720" rtlCol="0" anchor="b">
            <a:normAutofit/>
          </a:bodyPr>
          <a:lstStyle/>
          <a:p>
            <a:pPr algn="r"/>
            <a:r>
              <a:rPr lang="en-US" sz="6200" kern="1200">
                <a:solidFill>
                  <a:srgbClr val="FFFFFF"/>
                </a:solidFill>
                <a:latin typeface="+mj-lt"/>
                <a:ea typeface="+mj-ea"/>
                <a:cs typeface="+mj-cs"/>
              </a:rPr>
              <a:t>Scatterplot of age and birthweight</a:t>
            </a:r>
          </a:p>
        </p:txBody>
      </p:sp>
      <p:sp>
        <p:nvSpPr>
          <p:cNvPr id="3" name="TextBox 2">
            <a:extLst>
              <a:ext uri="{FF2B5EF4-FFF2-40B4-BE49-F238E27FC236}">
                <a16:creationId xmlns:a16="http://schemas.microsoft.com/office/drawing/2014/main" id="{3E059A14-7703-30DF-BD79-98520C5BE6A9}"/>
              </a:ext>
            </a:extLst>
          </p:cNvPr>
          <p:cNvSpPr txBox="1"/>
          <p:nvPr/>
        </p:nvSpPr>
        <p:spPr>
          <a:xfrm>
            <a:off x="793159" y="5170453"/>
            <a:ext cx="4076458" cy="990197"/>
          </a:xfrm>
          <a:prstGeom prst="rect">
            <a:avLst/>
          </a:prstGeom>
        </p:spPr>
        <p:txBody>
          <a:bodyPr vert="horz" lIns="91440" tIns="45720" rIns="91440" bIns="45720" rtlCol="0">
            <a:normAutofit/>
          </a:bodyPr>
          <a:lstStyle/>
          <a:p>
            <a:pPr algn="r">
              <a:lnSpc>
                <a:spcPct val="90000"/>
              </a:lnSpc>
              <a:spcBef>
                <a:spcPts val="1000"/>
              </a:spcBef>
            </a:pPr>
            <a:r>
              <a:rPr lang="en-US" sz="2000" kern="1200" dirty="0">
                <a:solidFill>
                  <a:srgbClr val="FFFF00"/>
                </a:solidFill>
                <a:latin typeface="+mn-lt"/>
                <a:ea typeface="+mn-ea"/>
                <a:cs typeface="+mn-cs"/>
              </a:rPr>
              <a:t>The red Loess trend line helps us see the nonlinear association between age and birthweight</a:t>
            </a:r>
          </a:p>
        </p:txBody>
      </p:sp>
      <p:pic>
        <p:nvPicPr>
          <p:cNvPr id="1026" name="Picture 2" descr="Plot object">
            <a:extLst>
              <a:ext uri="{FF2B5EF4-FFF2-40B4-BE49-F238E27FC236}">
                <a16:creationId xmlns:a16="http://schemas.microsoft.com/office/drawing/2014/main" id="{EF7B6FD5-21F4-C06E-7721-C0FF56344575}"/>
              </a:ext>
            </a:extLst>
          </p:cNvPr>
          <p:cNvPicPr>
            <a:picLocks noGrp="1" noChangeAspect="1" noChangeArrowheads="1"/>
          </p:cNvPicPr>
          <p:nvPr>
            <p:ph idx="1"/>
          </p:nvPr>
        </p:nvPicPr>
        <p:blipFill>
          <a:blip r:embed="rId2">
            <a:alphaModFix/>
            <a:extLst>
              <a:ext uri="{28A0092B-C50C-407E-A947-70E740481C1C}">
                <a14:useLocalDpi xmlns:a14="http://schemas.microsoft.com/office/drawing/2010/main" val="0"/>
              </a:ext>
            </a:extLst>
          </a:blip>
          <a:stretch>
            <a:fillRect/>
          </a:stretch>
        </p:blipFill>
        <p:spPr bwMode="auto">
          <a:xfrm>
            <a:off x="5457027" y="1597639"/>
            <a:ext cx="6194967" cy="4129978"/>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roup 1034">
            <a:extLst>
              <a:ext uri="{FF2B5EF4-FFF2-40B4-BE49-F238E27FC236}">
                <a16:creationId xmlns:a16="http://schemas.microsoft.com/office/drawing/2014/main" id="{CF0FFF1F-79B6-4A13-A464-070CD6F89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42198" y="814999"/>
            <a:ext cx="465458" cy="581435"/>
            <a:chOff x="10942198" y="814999"/>
            <a:chExt cx="465458" cy="581435"/>
          </a:xfrm>
          <a:solidFill>
            <a:srgbClr val="FFFFFF"/>
          </a:solidFill>
        </p:grpSpPr>
        <p:sp>
          <p:nvSpPr>
            <p:cNvPr id="1036"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037"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038"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1040" name="Straight Connector 103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9322" y="6274341"/>
            <a:ext cx="11353800"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29A80AE-65A7-CF80-96F2-4CB8DF07BCEA}"/>
              </a:ext>
            </a:extLst>
          </p:cNvPr>
          <p:cNvSpPr txBox="1"/>
          <p:nvPr/>
        </p:nvSpPr>
        <p:spPr>
          <a:xfrm>
            <a:off x="8053431" y="2004969"/>
            <a:ext cx="2541864" cy="923330"/>
          </a:xfrm>
          <a:prstGeom prst="rect">
            <a:avLst/>
          </a:prstGeom>
          <a:noFill/>
        </p:spPr>
        <p:txBody>
          <a:bodyPr wrap="square" rtlCol="0">
            <a:spAutoFit/>
          </a:bodyPr>
          <a:lstStyle/>
          <a:p>
            <a:r>
              <a:rPr lang="en-US" dirty="0">
                <a:solidFill>
                  <a:srgbClr val="00B050"/>
                </a:solidFill>
              </a:rPr>
              <a:t>The R of 0.09 (p=0.22) may still be important or clinically relevant. </a:t>
            </a:r>
          </a:p>
        </p:txBody>
      </p:sp>
    </p:spTree>
    <p:extLst>
      <p:ext uri="{BB962C8B-B14F-4D97-AF65-F5344CB8AC3E}">
        <p14:creationId xmlns:p14="http://schemas.microsoft.com/office/powerpoint/2010/main" val="3533520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26B59EEA0D914693086788C205514A" ma:contentTypeVersion="14" ma:contentTypeDescription="Create a new document." ma:contentTypeScope="" ma:versionID="765e1b31a43bbd0bf74d0969e923d0b9">
  <xsd:schema xmlns:xsd="http://www.w3.org/2001/XMLSchema" xmlns:xs="http://www.w3.org/2001/XMLSchema" xmlns:p="http://schemas.microsoft.com/office/2006/metadata/properties" xmlns:ns2="aba761fe-1b97-423a-8ab9-448158a982e8" xmlns:ns3="2119bc4f-6d5d-454a-b490-5d5b94df6c7c" targetNamespace="http://schemas.microsoft.com/office/2006/metadata/properties" ma:root="true" ma:fieldsID="520027c1ff7faf591374388654e07c76" ns2:_="" ns3:_="">
    <xsd:import namespace="aba761fe-1b97-423a-8ab9-448158a982e8"/>
    <xsd:import namespace="2119bc4f-6d5d-454a-b490-5d5b94df6c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a761fe-1b97-423a-8ab9-448158a982e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9112196-7e5b-431e-8fea-f50fb91bcef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19bc4f-6d5d-454a-b490-5d5b94df6c7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18" nillable="true" ma:displayName="Taxonomy Catch All Column" ma:hidden="true" ma:list="{3294b277-f636-448a-964a-f970df8edc12}" ma:internalName="TaxCatchAll" ma:showField="CatchAllData" ma:web="2119bc4f-6d5d-454a-b490-5d5b94df6c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119bc4f-6d5d-454a-b490-5d5b94df6c7c" xsi:nil="true"/>
    <lcf76f155ced4ddcb4097134ff3c332f xmlns="aba761fe-1b97-423a-8ab9-448158a982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E3A9C1D-A242-4FCC-B3FC-219F618F7AC5}"/>
</file>

<file path=customXml/itemProps2.xml><?xml version="1.0" encoding="utf-8"?>
<ds:datastoreItem xmlns:ds="http://schemas.openxmlformats.org/officeDocument/2006/customXml" ds:itemID="{3B9DF508-DC53-4139-AE7E-AAFC6E1E57C1}"/>
</file>

<file path=customXml/itemProps3.xml><?xml version="1.0" encoding="utf-8"?>
<ds:datastoreItem xmlns:ds="http://schemas.openxmlformats.org/officeDocument/2006/customXml" ds:itemID="{63278D45-E222-4D0F-B11D-9C201BFFC233}"/>
</file>

<file path=docProps/app.xml><?xml version="1.0" encoding="utf-8"?>
<Properties xmlns="http://schemas.openxmlformats.org/officeDocument/2006/extended-properties" xmlns:vt="http://schemas.openxmlformats.org/officeDocument/2006/docPropsVTypes">
  <TotalTime>2183</TotalTime>
  <Words>1223</Words>
  <Application>Microsoft Office PowerPoint</Application>
  <PresentationFormat>Widescreen</PresentationFormat>
  <Paragraphs>96</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Arial</vt:lpstr>
      <vt:lpstr>Calibri</vt:lpstr>
      <vt:lpstr>Calibri Light</vt:lpstr>
      <vt:lpstr>Office Theme</vt:lpstr>
      <vt:lpstr>Research and Statistics</vt:lpstr>
      <vt:lpstr>Correlations and Scatterplots</vt:lpstr>
      <vt:lpstr>Different reasons for using correlations</vt:lpstr>
      <vt:lpstr>Correlations</vt:lpstr>
      <vt:lpstr>Positive correlation calculation</vt:lpstr>
      <vt:lpstr>Negative correlation calculation</vt:lpstr>
      <vt:lpstr>Special considerations</vt:lpstr>
      <vt:lpstr>Examples</vt:lpstr>
      <vt:lpstr>Scatterplot of age and birthweight</vt:lpstr>
      <vt:lpstr>PowerPoint Presentation</vt:lpstr>
      <vt:lpstr>Compare results between models that treat age as a linear or nonlinear trend</vt:lpstr>
      <vt:lpstr>We can see the squared age variable is correlated more so than the actual value</vt:lpstr>
      <vt:lpstr>There is something going on with age and smoking</vt:lpstr>
      <vt:lpstr>Summary</vt:lpstr>
      <vt:lpstr>Knowledge check</vt:lpstr>
      <vt:lpstr>Knowledge check-- Answers</vt:lpstr>
      <vt:lpstr>Appendix A</vt:lpstr>
      <vt:lpstr>How to create a scatterplot</vt:lpstr>
      <vt:lpstr>Select “Simple Scatterplot” and choose variables (y-axis traditionally is for outcomes)</vt:lpstr>
      <vt:lpstr>Scatterplot</vt:lpstr>
      <vt:lpstr>How to make a squared age variable to test nonlinearity</vt:lpstr>
      <vt:lpstr>Multiply age * age to get squared values for the new variable “age2”.</vt:lpstr>
      <vt:lpstr>Run a linear regression to compare the statistical significance of age when allowing nonlinearity</vt:lpstr>
      <vt:lpstr>Set up the linear regression and run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and Statistics</dc:title>
  <dc:creator>Stephen Zuniga</dc:creator>
  <cp:lastModifiedBy>Maria Lourdes B Ngugi</cp:lastModifiedBy>
  <cp:revision>178</cp:revision>
  <dcterms:created xsi:type="dcterms:W3CDTF">2024-02-05T17:36:21Z</dcterms:created>
  <dcterms:modified xsi:type="dcterms:W3CDTF">2024-08-29T21:46:45Z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0x0101007C26B59EEA0D914693086788C205514A</vt:lpwstr>
  </property>
</Properties>
</file>