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0" r:id="rId4"/>
    <p:sldId id="291" r:id="rId5"/>
    <p:sldId id="292" r:id="rId6"/>
    <p:sldId id="293" r:id="rId7"/>
    <p:sldId id="294" r:id="rId8"/>
    <p:sldId id="270" r:id="rId9"/>
    <p:sldId id="295" r:id="rId10"/>
    <p:sldId id="296" r:id="rId11"/>
    <p:sldId id="450" r:id="rId12"/>
    <p:sldId id="312" r:id="rId13"/>
    <p:sldId id="464" r:id="rId14"/>
    <p:sldId id="459" r:id="rId15"/>
    <p:sldId id="469" r:id="rId16"/>
    <p:sldId id="279" r:id="rId17"/>
    <p:sldId id="281" r:id="rId18"/>
    <p:sldId id="297" r:id="rId19"/>
    <p:sldId id="289" r:id="rId20"/>
    <p:sldId id="298" r:id="rId21"/>
    <p:sldId id="299" r:id="rId22"/>
    <p:sldId id="300" r:id="rId23"/>
    <p:sldId id="301" r:id="rId24"/>
    <p:sldId id="304" r:id="rId25"/>
    <p:sldId id="314" r:id="rId26"/>
    <p:sldId id="305" r:id="rId27"/>
    <p:sldId id="451" r:id="rId28"/>
    <p:sldId id="452" r:id="rId29"/>
    <p:sldId id="455" r:id="rId30"/>
    <p:sldId id="453" r:id="rId31"/>
    <p:sldId id="45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hyperlink" Target="https://confluence.analytics.kp.org/confluence/display/SQS/Nursing+Research" TargetMode="Externa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hyperlink" Target="https://confluence.analytics.kp.org/confluence/display/SQS/Nursing+Research"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BA25A-FEFC-4CE6-A548-C3BB5791369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84E3303-15F6-4C2D-893D-38EE2EE2114C}">
      <dgm:prSet/>
      <dgm:spPr/>
      <dgm:t>
        <a:bodyPr/>
        <a:lstStyle/>
        <a:p>
          <a:r>
            <a:rPr lang="en-US" dirty="0"/>
            <a:t>In this session, we’ll review the center and spread of distributions.</a:t>
          </a:r>
        </a:p>
      </dgm:t>
    </dgm:pt>
    <dgm:pt modelId="{F8DD4B47-C92E-48BC-AA97-44DCE1384395}" type="parTrans" cxnId="{E08A430C-F314-43D2-BF11-79EE089D44E0}">
      <dgm:prSet/>
      <dgm:spPr/>
      <dgm:t>
        <a:bodyPr/>
        <a:lstStyle/>
        <a:p>
          <a:endParaRPr lang="en-US"/>
        </a:p>
      </dgm:t>
    </dgm:pt>
    <dgm:pt modelId="{8A4965DD-92FB-44D0-BA0B-C0F689DACD15}" type="sibTrans" cxnId="{E08A430C-F314-43D2-BF11-79EE089D44E0}">
      <dgm:prSet/>
      <dgm:spPr/>
      <dgm:t>
        <a:bodyPr/>
        <a:lstStyle/>
        <a:p>
          <a:endParaRPr lang="en-US"/>
        </a:p>
      </dgm:t>
    </dgm:pt>
    <dgm:pt modelId="{B7DDE13B-6345-49C8-8BDE-459F4BC66DF1}">
      <dgm:prSet/>
      <dgm:spPr/>
      <dgm:t>
        <a:bodyPr/>
        <a:lstStyle/>
        <a:p>
          <a:r>
            <a:rPr lang="en-US" dirty="0"/>
            <a:t>And we’ll answer the question: “What do I do when my results are not significant?”</a:t>
          </a:r>
        </a:p>
      </dgm:t>
    </dgm:pt>
    <dgm:pt modelId="{7751ADDD-99BB-4872-A815-76CE465F9F9C}" type="parTrans" cxnId="{D34ED451-1E70-4347-BC11-32E312088420}">
      <dgm:prSet/>
      <dgm:spPr/>
      <dgm:t>
        <a:bodyPr/>
        <a:lstStyle/>
        <a:p>
          <a:endParaRPr lang="en-US"/>
        </a:p>
      </dgm:t>
    </dgm:pt>
    <dgm:pt modelId="{BA70048E-0062-4B80-9FEE-BFAB5D92C19B}" type="sibTrans" cxnId="{D34ED451-1E70-4347-BC11-32E312088420}">
      <dgm:prSet/>
      <dgm:spPr/>
      <dgm:t>
        <a:bodyPr/>
        <a:lstStyle/>
        <a:p>
          <a:endParaRPr lang="en-US"/>
        </a:p>
      </dgm:t>
    </dgm:pt>
    <dgm:pt modelId="{A9317DE5-A591-4D6F-8CD4-97CCA61312F5}" type="pres">
      <dgm:prSet presAssocID="{EAEBA25A-FEFC-4CE6-A548-C3BB5791369A}" presName="hierChild1" presStyleCnt="0">
        <dgm:presLayoutVars>
          <dgm:chPref val="1"/>
          <dgm:dir/>
          <dgm:animOne val="branch"/>
          <dgm:animLvl val="lvl"/>
          <dgm:resizeHandles/>
        </dgm:presLayoutVars>
      </dgm:prSet>
      <dgm:spPr/>
    </dgm:pt>
    <dgm:pt modelId="{8851863F-8297-40EE-9B5E-8C0B1F67903F}" type="pres">
      <dgm:prSet presAssocID="{A84E3303-15F6-4C2D-893D-38EE2EE2114C}" presName="hierRoot1" presStyleCnt="0"/>
      <dgm:spPr/>
    </dgm:pt>
    <dgm:pt modelId="{94B254BE-9B90-4B67-860D-F1585930074E}" type="pres">
      <dgm:prSet presAssocID="{A84E3303-15F6-4C2D-893D-38EE2EE2114C}" presName="composite" presStyleCnt="0"/>
      <dgm:spPr/>
    </dgm:pt>
    <dgm:pt modelId="{0FD90EA5-81FF-4FF8-A7D9-7B24D1CF1D59}" type="pres">
      <dgm:prSet presAssocID="{A84E3303-15F6-4C2D-893D-38EE2EE2114C}" presName="background" presStyleLbl="node0" presStyleIdx="0" presStyleCnt="2"/>
      <dgm:spPr/>
    </dgm:pt>
    <dgm:pt modelId="{516F32FC-CB51-4649-BA8B-E680B2B5400C}" type="pres">
      <dgm:prSet presAssocID="{A84E3303-15F6-4C2D-893D-38EE2EE2114C}" presName="text" presStyleLbl="fgAcc0" presStyleIdx="0" presStyleCnt="2">
        <dgm:presLayoutVars>
          <dgm:chPref val="3"/>
        </dgm:presLayoutVars>
      </dgm:prSet>
      <dgm:spPr/>
    </dgm:pt>
    <dgm:pt modelId="{0BC13B79-5680-4FC8-8B0E-7886DDAE34B0}" type="pres">
      <dgm:prSet presAssocID="{A84E3303-15F6-4C2D-893D-38EE2EE2114C}" presName="hierChild2" presStyleCnt="0"/>
      <dgm:spPr/>
    </dgm:pt>
    <dgm:pt modelId="{D94E258B-9A8E-4052-886E-C42B76510A31}" type="pres">
      <dgm:prSet presAssocID="{B7DDE13B-6345-49C8-8BDE-459F4BC66DF1}" presName="hierRoot1" presStyleCnt="0"/>
      <dgm:spPr/>
    </dgm:pt>
    <dgm:pt modelId="{77353175-AD51-4662-9509-2B22E863A794}" type="pres">
      <dgm:prSet presAssocID="{B7DDE13B-6345-49C8-8BDE-459F4BC66DF1}" presName="composite" presStyleCnt="0"/>
      <dgm:spPr/>
    </dgm:pt>
    <dgm:pt modelId="{8AC650F8-318C-496A-96BB-567059CC7630}" type="pres">
      <dgm:prSet presAssocID="{B7DDE13B-6345-49C8-8BDE-459F4BC66DF1}" presName="background" presStyleLbl="node0" presStyleIdx="1" presStyleCnt="2"/>
      <dgm:spPr/>
    </dgm:pt>
    <dgm:pt modelId="{AB20956A-F8F0-41F9-8221-E298D536F5F4}" type="pres">
      <dgm:prSet presAssocID="{B7DDE13B-6345-49C8-8BDE-459F4BC66DF1}" presName="text" presStyleLbl="fgAcc0" presStyleIdx="1" presStyleCnt="2">
        <dgm:presLayoutVars>
          <dgm:chPref val="3"/>
        </dgm:presLayoutVars>
      </dgm:prSet>
      <dgm:spPr/>
    </dgm:pt>
    <dgm:pt modelId="{B301590F-8BBB-4A47-AE29-9B2275D91714}" type="pres">
      <dgm:prSet presAssocID="{B7DDE13B-6345-49C8-8BDE-459F4BC66DF1}" presName="hierChild2" presStyleCnt="0"/>
      <dgm:spPr/>
    </dgm:pt>
  </dgm:ptLst>
  <dgm:cxnLst>
    <dgm:cxn modelId="{E08A430C-F314-43D2-BF11-79EE089D44E0}" srcId="{EAEBA25A-FEFC-4CE6-A548-C3BB5791369A}" destId="{A84E3303-15F6-4C2D-893D-38EE2EE2114C}" srcOrd="0" destOrd="0" parTransId="{F8DD4B47-C92E-48BC-AA97-44DCE1384395}" sibTransId="{8A4965DD-92FB-44D0-BA0B-C0F689DACD15}"/>
    <dgm:cxn modelId="{239F4E64-AD66-45B0-A3BD-2E4275824C9A}" type="presOf" srcId="{A84E3303-15F6-4C2D-893D-38EE2EE2114C}" destId="{516F32FC-CB51-4649-BA8B-E680B2B5400C}" srcOrd="0" destOrd="0" presId="urn:microsoft.com/office/officeart/2005/8/layout/hierarchy1"/>
    <dgm:cxn modelId="{D34ED451-1E70-4347-BC11-32E312088420}" srcId="{EAEBA25A-FEFC-4CE6-A548-C3BB5791369A}" destId="{B7DDE13B-6345-49C8-8BDE-459F4BC66DF1}" srcOrd="1" destOrd="0" parTransId="{7751ADDD-99BB-4872-A815-76CE465F9F9C}" sibTransId="{BA70048E-0062-4B80-9FEE-BFAB5D92C19B}"/>
    <dgm:cxn modelId="{20115DB2-D507-47AC-8B1F-372D345A073F}" type="presOf" srcId="{EAEBA25A-FEFC-4CE6-A548-C3BB5791369A}" destId="{A9317DE5-A591-4D6F-8CD4-97CCA61312F5}" srcOrd="0" destOrd="0" presId="urn:microsoft.com/office/officeart/2005/8/layout/hierarchy1"/>
    <dgm:cxn modelId="{A32EE5C9-2360-4CA0-928B-FC9FB280F079}" type="presOf" srcId="{B7DDE13B-6345-49C8-8BDE-459F4BC66DF1}" destId="{AB20956A-F8F0-41F9-8221-E298D536F5F4}" srcOrd="0" destOrd="0" presId="urn:microsoft.com/office/officeart/2005/8/layout/hierarchy1"/>
    <dgm:cxn modelId="{E2599931-27D6-4332-B707-3BF19EB8FB20}" type="presParOf" srcId="{A9317DE5-A591-4D6F-8CD4-97CCA61312F5}" destId="{8851863F-8297-40EE-9B5E-8C0B1F67903F}" srcOrd="0" destOrd="0" presId="urn:microsoft.com/office/officeart/2005/8/layout/hierarchy1"/>
    <dgm:cxn modelId="{EF32106E-4216-4881-B536-7D67AADAD42A}" type="presParOf" srcId="{8851863F-8297-40EE-9B5E-8C0B1F67903F}" destId="{94B254BE-9B90-4B67-860D-F1585930074E}" srcOrd="0" destOrd="0" presId="urn:microsoft.com/office/officeart/2005/8/layout/hierarchy1"/>
    <dgm:cxn modelId="{8B53B60D-BFBC-40B4-8C1A-449DB336CD67}" type="presParOf" srcId="{94B254BE-9B90-4B67-860D-F1585930074E}" destId="{0FD90EA5-81FF-4FF8-A7D9-7B24D1CF1D59}" srcOrd="0" destOrd="0" presId="urn:microsoft.com/office/officeart/2005/8/layout/hierarchy1"/>
    <dgm:cxn modelId="{088C3DD2-0341-4CC0-A3A4-476E82E623F5}" type="presParOf" srcId="{94B254BE-9B90-4B67-860D-F1585930074E}" destId="{516F32FC-CB51-4649-BA8B-E680B2B5400C}" srcOrd="1" destOrd="0" presId="urn:microsoft.com/office/officeart/2005/8/layout/hierarchy1"/>
    <dgm:cxn modelId="{F5FD16D1-03A5-4213-817B-0217F4B4A517}" type="presParOf" srcId="{8851863F-8297-40EE-9B5E-8C0B1F67903F}" destId="{0BC13B79-5680-4FC8-8B0E-7886DDAE34B0}" srcOrd="1" destOrd="0" presId="urn:microsoft.com/office/officeart/2005/8/layout/hierarchy1"/>
    <dgm:cxn modelId="{31F1158C-8E69-4577-ADF3-F590C86E1B16}" type="presParOf" srcId="{A9317DE5-A591-4D6F-8CD4-97CCA61312F5}" destId="{D94E258B-9A8E-4052-886E-C42B76510A31}" srcOrd="1" destOrd="0" presId="urn:microsoft.com/office/officeart/2005/8/layout/hierarchy1"/>
    <dgm:cxn modelId="{160410B5-8EE4-42C3-AF41-187EC98382DB}" type="presParOf" srcId="{D94E258B-9A8E-4052-886E-C42B76510A31}" destId="{77353175-AD51-4662-9509-2B22E863A794}" srcOrd="0" destOrd="0" presId="urn:microsoft.com/office/officeart/2005/8/layout/hierarchy1"/>
    <dgm:cxn modelId="{7510092C-091C-49E3-93C1-BE5DCD99E875}" type="presParOf" srcId="{77353175-AD51-4662-9509-2B22E863A794}" destId="{8AC650F8-318C-496A-96BB-567059CC7630}" srcOrd="0" destOrd="0" presId="urn:microsoft.com/office/officeart/2005/8/layout/hierarchy1"/>
    <dgm:cxn modelId="{68AC29C2-866C-49EC-8793-97D635A9903A}" type="presParOf" srcId="{77353175-AD51-4662-9509-2B22E863A794}" destId="{AB20956A-F8F0-41F9-8221-E298D536F5F4}" srcOrd="1" destOrd="0" presId="urn:microsoft.com/office/officeart/2005/8/layout/hierarchy1"/>
    <dgm:cxn modelId="{A3406AB3-8762-48D7-906C-4C159CF1B130}" type="presParOf" srcId="{D94E258B-9A8E-4052-886E-C42B76510A31}" destId="{B301590F-8BBB-4A47-AE29-9B2275D9171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6275F-1140-4197-8F6E-658AF603469E}"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A1972C75-0E8F-47FF-806A-DDAA966CD529}">
      <dgm:prSet custT="1"/>
      <dgm:spPr/>
      <dgm:t>
        <a:bodyPr/>
        <a:lstStyle/>
        <a:p>
          <a:r>
            <a:rPr lang="en-US" sz="2000" dirty="0"/>
            <a:t>Mean: Arithmetic mean is $56,271</a:t>
          </a:r>
        </a:p>
      </dgm:t>
    </dgm:pt>
    <dgm:pt modelId="{AC8A8259-2760-4678-AFFA-D3A33893D5B0}" type="parTrans" cxnId="{80AF9CA2-D34C-485B-BB34-3E0409660A71}">
      <dgm:prSet/>
      <dgm:spPr/>
      <dgm:t>
        <a:bodyPr/>
        <a:lstStyle/>
        <a:p>
          <a:endParaRPr lang="en-US"/>
        </a:p>
      </dgm:t>
    </dgm:pt>
    <dgm:pt modelId="{6CCB5C21-2708-45CC-A0E5-0C5EF06D43D5}" type="sibTrans" cxnId="{80AF9CA2-D34C-485B-BB34-3E0409660A71}">
      <dgm:prSet/>
      <dgm:spPr/>
      <dgm:t>
        <a:bodyPr/>
        <a:lstStyle/>
        <a:p>
          <a:endParaRPr lang="en-US"/>
        </a:p>
      </dgm:t>
    </dgm:pt>
    <dgm:pt modelId="{E341DF5E-9B67-4EF4-8FA2-E98FBCD80A3B}">
      <dgm:prSet custT="1"/>
      <dgm:spPr/>
      <dgm:t>
        <a:bodyPr/>
        <a:lstStyle/>
        <a:p>
          <a:r>
            <a:rPr lang="en-US" sz="2000" dirty="0"/>
            <a:t>Standard deviation: Average squared deviation ($83,354) around the mean.</a:t>
          </a:r>
        </a:p>
      </dgm:t>
    </dgm:pt>
    <dgm:pt modelId="{0B0E7320-B1D3-41C1-8AB7-C504224B51A2}" type="parTrans" cxnId="{0D9C6A01-ECA8-459F-9643-659D285CB141}">
      <dgm:prSet/>
      <dgm:spPr/>
      <dgm:t>
        <a:bodyPr/>
        <a:lstStyle/>
        <a:p>
          <a:endParaRPr lang="en-US"/>
        </a:p>
      </dgm:t>
    </dgm:pt>
    <dgm:pt modelId="{A62962AF-EBA0-4CFF-9C8D-A834FF784F6B}" type="sibTrans" cxnId="{0D9C6A01-ECA8-459F-9643-659D285CB141}">
      <dgm:prSet/>
      <dgm:spPr/>
      <dgm:t>
        <a:bodyPr/>
        <a:lstStyle/>
        <a:p>
          <a:endParaRPr lang="en-US"/>
        </a:p>
      </dgm:t>
    </dgm:pt>
    <dgm:pt modelId="{CF9ACCFE-0988-4D60-B073-4CDDB8FBBFCF}">
      <dgm:prSet custT="1"/>
      <dgm:spPr/>
      <dgm:t>
        <a:bodyPr/>
        <a:lstStyle/>
        <a:p>
          <a:r>
            <a:rPr lang="en-US" sz="1600" dirty="0"/>
            <a:t>Percentiles: Percent of the distribution at which X percentile falls below that value. E.g., $26,499 is the 50</a:t>
          </a:r>
          <a:r>
            <a:rPr lang="en-US" sz="1600" baseline="30000" dirty="0"/>
            <a:t>th</a:t>
          </a:r>
          <a:r>
            <a:rPr lang="en-US" sz="1600" dirty="0"/>
            <a:t> percentile (or median). 50% percent of patients have charges at or below $26,499.</a:t>
          </a:r>
        </a:p>
      </dgm:t>
    </dgm:pt>
    <dgm:pt modelId="{D760956B-D1CE-462C-A124-45495AE083FC}" type="parTrans" cxnId="{F54C9249-66E5-477C-AFE8-CC25B51B6657}">
      <dgm:prSet/>
      <dgm:spPr/>
      <dgm:t>
        <a:bodyPr/>
        <a:lstStyle/>
        <a:p>
          <a:endParaRPr lang="en-US"/>
        </a:p>
      </dgm:t>
    </dgm:pt>
    <dgm:pt modelId="{4F56926B-167A-4F09-969D-5E88D244E5E9}" type="sibTrans" cxnId="{F54C9249-66E5-477C-AFE8-CC25B51B6657}">
      <dgm:prSet/>
      <dgm:spPr/>
      <dgm:t>
        <a:bodyPr/>
        <a:lstStyle/>
        <a:p>
          <a:endParaRPr lang="en-US"/>
        </a:p>
      </dgm:t>
    </dgm:pt>
    <dgm:pt modelId="{60677D58-70A1-4CC6-A8A7-FAF19869029E}">
      <dgm:prSet custT="1"/>
      <dgm:spPr/>
      <dgm:t>
        <a:bodyPr/>
        <a:lstStyle/>
        <a:p>
          <a:r>
            <a:rPr lang="en-US" sz="2000" dirty="0"/>
            <a:t>IQR: The distance between the 25</a:t>
          </a:r>
          <a:r>
            <a:rPr lang="en-US" sz="2000" baseline="30000" dirty="0"/>
            <a:t>th</a:t>
          </a:r>
          <a:r>
            <a:rPr lang="en-US" sz="2000" dirty="0"/>
            <a:t> to 75</a:t>
          </a:r>
          <a:r>
            <a:rPr lang="en-US" sz="2000" baseline="30000" dirty="0"/>
            <a:t>th</a:t>
          </a:r>
          <a:r>
            <a:rPr lang="en-US" sz="2000" dirty="0"/>
            <a:t> percentiles (IQR= $56,271 – 10,029 = $46,242 for charges).</a:t>
          </a:r>
        </a:p>
      </dgm:t>
    </dgm:pt>
    <dgm:pt modelId="{BBE44371-37CE-4031-AEF8-36A73B48742A}" type="parTrans" cxnId="{29694429-6001-4409-90E4-920A78DDED94}">
      <dgm:prSet/>
      <dgm:spPr/>
      <dgm:t>
        <a:bodyPr/>
        <a:lstStyle/>
        <a:p>
          <a:endParaRPr lang="en-US"/>
        </a:p>
      </dgm:t>
    </dgm:pt>
    <dgm:pt modelId="{E41E5F6B-104B-4F27-8C6C-02C46887D149}" type="sibTrans" cxnId="{29694429-6001-4409-90E4-920A78DDED94}">
      <dgm:prSet/>
      <dgm:spPr/>
      <dgm:t>
        <a:bodyPr/>
        <a:lstStyle/>
        <a:p>
          <a:endParaRPr lang="en-US"/>
        </a:p>
      </dgm:t>
    </dgm:pt>
    <dgm:pt modelId="{F5435A99-0362-4632-AE76-47992759EE81}">
      <dgm:prSet custT="1"/>
      <dgm:spPr/>
      <dgm:t>
        <a:bodyPr/>
        <a:lstStyle/>
        <a:p>
          <a:r>
            <a:rPr lang="en-US" sz="2000" dirty="0"/>
            <a:t>Range: The lowest and highest values (charges: $1,636 and $740,010). </a:t>
          </a:r>
        </a:p>
      </dgm:t>
    </dgm:pt>
    <dgm:pt modelId="{4F1BBA66-8F03-4FD1-889A-CB9331A6BC59}" type="parTrans" cxnId="{B46780D9-F513-47B5-8E2A-FCCA1CE1C95C}">
      <dgm:prSet/>
      <dgm:spPr/>
      <dgm:t>
        <a:bodyPr/>
        <a:lstStyle/>
        <a:p>
          <a:endParaRPr lang="en-US"/>
        </a:p>
      </dgm:t>
    </dgm:pt>
    <dgm:pt modelId="{358BADEA-8958-477F-A445-FE911FECFD48}" type="sibTrans" cxnId="{B46780D9-F513-47B5-8E2A-FCCA1CE1C95C}">
      <dgm:prSet/>
      <dgm:spPr/>
      <dgm:t>
        <a:bodyPr/>
        <a:lstStyle/>
        <a:p>
          <a:endParaRPr lang="en-US"/>
        </a:p>
      </dgm:t>
    </dgm:pt>
    <dgm:pt modelId="{5E706E90-2F46-4A64-B60D-9EB4FEB969CE}">
      <dgm:prSet custT="1"/>
      <dgm:spPr/>
      <dgm:t>
        <a:bodyPr/>
        <a:lstStyle/>
        <a:p>
          <a:r>
            <a:rPr lang="en-US" sz="1800" dirty="0"/>
            <a:t>5 number summary: The range and quartiles (25</a:t>
          </a:r>
          <a:r>
            <a:rPr lang="en-US" sz="1800" baseline="30000" dirty="0"/>
            <a:t>th</a:t>
          </a:r>
          <a:r>
            <a:rPr lang="en-US" sz="1800" dirty="0"/>
            <a:t>, 50</a:t>
          </a:r>
          <a:r>
            <a:rPr lang="en-US" sz="1800" baseline="30000" dirty="0"/>
            <a:t>th</a:t>
          </a:r>
          <a:r>
            <a:rPr lang="en-US" sz="1800" dirty="0"/>
            <a:t>, 75</a:t>
          </a:r>
          <a:r>
            <a:rPr lang="en-US" sz="1800" baseline="30000" dirty="0"/>
            <a:t>th</a:t>
          </a:r>
          <a:r>
            <a:rPr lang="en-US" sz="1800" dirty="0"/>
            <a:t> percentiles). Here: $1,636, 10,029, 26,499, 63,622, 740,010. </a:t>
          </a:r>
        </a:p>
      </dgm:t>
    </dgm:pt>
    <dgm:pt modelId="{656DC522-B0BC-4D9B-89C6-2410CA58E962}" type="parTrans" cxnId="{1E589250-BB92-40FE-92BA-08CAB18DAAF3}">
      <dgm:prSet/>
      <dgm:spPr/>
      <dgm:t>
        <a:bodyPr/>
        <a:lstStyle/>
        <a:p>
          <a:endParaRPr lang="en-US"/>
        </a:p>
      </dgm:t>
    </dgm:pt>
    <dgm:pt modelId="{502AC189-9E75-4FB2-AE05-E8ACCA2BA4DE}" type="sibTrans" cxnId="{1E589250-BB92-40FE-92BA-08CAB18DAAF3}">
      <dgm:prSet/>
      <dgm:spPr/>
      <dgm:t>
        <a:bodyPr/>
        <a:lstStyle/>
        <a:p>
          <a:endParaRPr lang="en-US"/>
        </a:p>
      </dgm:t>
    </dgm:pt>
    <dgm:pt modelId="{517D4878-5E87-4596-BA41-623F84437D19}">
      <dgm:prSet custT="1"/>
      <dgm:spPr/>
      <dgm:t>
        <a:bodyPr/>
        <a:lstStyle/>
        <a:p>
          <a:r>
            <a:rPr lang="en-US" sz="2000" dirty="0"/>
            <a:t>Skewness: Non-symmetrical quality of distribution.</a:t>
          </a:r>
        </a:p>
      </dgm:t>
    </dgm:pt>
    <dgm:pt modelId="{169186B8-0C7A-4F9E-BED9-3D84CE3E7005}" type="parTrans" cxnId="{003B5C19-BCF9-40E5-9DBE-C5B23B6C4BA2}">
      <dgm:prSet/>
      <dgm:spPr/>
      <dgm:t>
        <a:bodyPr/>
        <a:lstStyle/>
        <a:p>
          <a:endParaRPr lang="en-US"/>
        </a:p>
      </dgm:t>
    </dgm:pt>
    <dgm:pt modelId="{193D1DBF-5E77-478F-BB5E-3C03BE7D9B46}" type="sibTrans" cxnId="{003B5C19-BCF9-40E5-9DBE-C5B23B6C4BA2}">
      <dgm:prSet/>
      <dgm:spPr/>
      <dgm:t>
        <a:bodyPr/>
        <a:lstStyle/>
        <a:p>
          <a:endParaRPr lang="en-US"/>
        </a:p>
      </dgm:t>
    </dgm:pt>
    <dgm:pt modelId="{56CC1356-7189-4D3B-979B-79C58609ED65}">
      <dgm:prSet custT="1"/>
      <dgm:spPr/>
      <dgm:t>
        <a:bodyPr/>
        <a:lstStyle/>
        <a:p>
          <a:r>
            <a:rPr lang="en-US" sz="2000" dirty="0"/>
            <a:t>Kurtosis: How wide or narrow is a distribution.</a:t>
          </a:r>
        </a:p>
      </dgm:t>
    </dgm:pt>
    <dgm:pt modelId="{99FAB65B-E341-4601-8DF1-7E95D9C4BCB4}" type="parTrans" cxnId="{B406EABE-A70B-42EB-9F75-A0AEB1E1EB72}">
      <dgm:prSet/>
      <dgm:spPr/>
      <dgm:t>
        <a:bodyPr/>
        <a:lstStyle/>
        <a:p>
          <a:endParaRPr lang="en-US"/>
        </a:p>
      </dgm:t>
    </dgm:pt>
    <dgm:pt modelId="{5EF86D30-C6C1-41AC-8934-3447DBBD1B87}" type="sibTrans" cxnId="{B406EABE-A70B-42EB-9F75-A0AEB1E1EB72}">
      <dgm:prSet/>
      <dgm:spPr/>
      <dgm:t>
        <a:bodyPr/>
        <a:lstStyle/>
        <a:p>
          <a:endParaRPr lang="en-US"/>
        </a:p>
      </dgm:t>
    </dgm:pt>
    <dgm:pt modelId="{90E8744F-6CBA-4C82-B2DC-48AB311CB878}" type="pres">
      <dgm:prSet presAssocID="{49A6275F-1140-4197-8F6E-658AF603469E}" presName="diagram" presStyleCnt="0">
        <dgm:presLayoutVars>
          <dgm:dir/>
          <dgm:resizeHandles val="exact"/>
        </dgm:presLayoutVars>
      </dgm:prSet>
      <dgm:spPr/>
    </dgm:pt>
    <dgm:pt modelId="{18E703E9-9C5E-48C8-9176-CFB0602806ED}" type="pres">
      <dgm:prSet presAssocID="{A1972C75-0E8F-47FF-806A-DDAA966CD529}" presName="node" presStyleLbl="node1" presStyleIdx="0" presStyleCnt="8">
        <dgm:presLayoutVars>
          <dgm:bulletEnabled val="1"/>
        </dgm:presLayoutVars>
      </dgm:prSet>
      <dgm:spPr/>
    </dgm:pt>
    <dgm:pt modelId="{4902858C-17E9-49D6-B222-A8CB0F7F132E}" type="pres">
      <dgm:prSet presAssocID="{6CCB5C21-2708-45CC-A0E5-0C5EF06D43D5}" presName="sibTrans" presStyleCnt="0"/>
      <dgm:spPr/>
    </dgm:pt>
    <dgm:pt modelId="{252EE274-5C02-49B9-B59A-70101B4A2A46}" type="pres">
      <dgm:prSet presAssocID="{E341DF5E-9B67-4EF4-8FA2-E98FBCD80A3B}" presName="node" presStyleLbl="node1" presStyleIdx="1" presStyleCnt="8">
        <dgm:presLayoutVars>
          <dgm:bulletEnabled val="1"/>
        </dgm:presLayoutVars>
      </dgm:prSet>
      <dgm:spPr/>
    </dgm:pt>
    <dgm:pt modelId="{C5FAFCBB-B025-4602-95E2-5B77C14F86CA}" type="pres">
      <dgm:prSet presAssocID="{A62962AF-EBA0-4CFF-9C8D-A834FF784F6B}" presName="sibTrans" presStyleCnt="0"/>
      <dgm:spPr/>
    </dgm:pt>
    <dgm:pt modelId="{7F67B773-0DF9-4C2E-8261-86A5DE6F733D}" type="pres">
      <dgm:prSet presAssocID="{CF9ACCFE-0988-4D60-B073-4CDDB8FBBFCF}" presName="node" presStyleLbl="node1" presStyleIdx="2" presStyleCnt="8">
        <dgm:presLayoutVars>
          <dgm:bulletEnabled val="1"/>
        </dgm:presLayoutVars>
      </dgm:prSet>
      <dgm:spPr/>
    </dgm:pt>
    <dgm:pt modelId="{D3E81331-FD52-4EB6-B32F-BD0AB997E5BC}" type="pres">
      <dgm:prSet presAssocID="{4F56926B-167A-4F09-969D-5E88D244E5E9}" presName="sibTrans" presStyleCnt="0"/>
      <dgm:spPr/>
    </dgm:pt>
    <dgm:pt modelId="{36174EDB-251C-4F6F-A7E2-27CA4A56C89C}" type="pres">
      <dgm:prSet presAssocID="{60677D58-70A1-4CC6-A8A7-FAF19869029E}" presName="node" presStyleLbl="node1" presStyleIdx="3" presStyleCnt="8">
        <dgm:presLayoutVars>
          <dgm:bulletEnabled val="1"/>
        </dgm:presLayoutVars>
      </dgm:prSet>
      <dgm:spPr/>
    </dgm:pt>
    <dgm:pt modelId="{B53D31D6-CA4B-4A33-9D8C-29657F170AFA}" type="pres">
      <dgm:prSet presAssocID="{E41E5F6B-104B-4F27-8C6C-02C46887D149}" presName="sibTrans" presStyleCnt="0"/>
      <dgm:spPr/>
    </dgm:pt>
    <dgm:pt modelId="{2196B78C-E8C2-4D27-B895-7D88FE7E86C1}" type="pres">
      <dgm:prSet presAssocID="{F5435A99-0362-4632-AE76-47992759EE81}" presName="node" presStyleLbl="node1" presStyleIdx="4" presStyleCnt="8">
        <dgm:presLayoutVars>
          <dgm:bulletEnabled val="1"/>
        </dgm:presLayoutVars>
      </dgm:prSet>
      <dgm:spPr/>
    </dgm:pt>
    <dgm:pt modelId="{6256E173-CC63-4F33-BB6B-62E95413BD2A}" type="pres">
      <dgm:prSet presAssocID="{358BADEA-8958-477F-A445-FE911FECFD48}" presName="sibTrans" presStyleCnt="0"/>
      <dgm:spPr/>
    </dgm:pt>
    <dgm:pt modelId="{651CC836-4A23-4329-8FC4-F7A095DAFA33}" type="pres">
      <dgm:prSet presAssocID="{5E706E90-2F46-4A64-B60D-9EB4FEB969CE}" presName="node" presStyleLbl="node1" presStyleIdx="5" presStyleCnt="8">
        <dgm:presLayoutVars>
          <dgm:bulletEnabled val="1"/>
        </dgm:presLayoutVars>
      </dgm:prSet>
      <dgm:spPr/>
    </dgm:pt>
    <dgm:pt modelId="{FE836362-81A4-45FB-8DDF-DD9DEE32449C}" type="pres">
      <dgm:prSet presAssocID="{502AC189-9E75-4FB2-AE05-E8ACCA2BA4DE}" presName="sibTrans" presStyleCnt="0"/>
      <dgm:spPr/>
    </dgm:pt>
    <dgm:pt modelId="{A5C7CC6D-CEEB-452F-B7F7-CB4AE1FFBAF3}" type="pres">
      <dgm:prSet presAssocID="{517D4878-5E87-4596-BA41-623F84437D19}" presName="node" presStyleLbl="node1" presStyleIdx="6" presStyleCnt="8">
        <dgm:presLayoutVars>
          <dgm:bulletEnabled val="1"/>
        </dgm:presLayoutVars>
      </dgm:prSet>
      <dgm:spPr/>
    </dgm:pt>
    <dgm:pt modelId="{9756432C-2050-4584-AE55-9B73AA9724F0}" type="pres">
      <dgm:prSet presAssocID="{193D1DBF-5E77-478F-BB5E-3C03BE7D9B46}" presName="sibTrans" presStyleCnt="0"/>
      <dgm:spPr/>
    </dgm:pt>
    <dgm:pt modelId="{9478CF1A-34E7-4FC8-92B3-890783A58E6C}" type="pres">
      <dgm:prSet presAssocID="{56CC1356-7189-4D3B-979B-79C58609ED65}" presName="node" presStyleLbl="node1" presStyleIdx="7" presStyleCnt="8">
        <dgm:presLayoutVars>
          <dgm:bulletEnabled val="1"/>
        </dgm:presLayoutVars>
      </dgm:prSet>
      <dgm:spPr/>
    </dgm:pt>
  </dgm:ptLst>
  <dgm:cxnLst>
    <dgm:cxn modelId="{0D9C6A01-ECA8-459F-9643-659D285CB141}" srcId="{49A6275F-1140-4197-8F6E-658AF603469E}" destId="{E341DF5E-9B67-4EF4-8FA2-E98FBCD80A3B}" srcOrd="1" destOrd="0" parTransId="{0B0E7320-B1D3-41C1-8AB7-C504224B51A2}" sibTransId="{A62962AF-EBA0-4CFF-9C8D-A834FF784F6B}"/>
    <dgm:cxn modelId="{003B5C19-BCF9-40E5-9DBE-C5B23B6C4BA2}" srcId="{49A6275F-1140-4197-8F6E-658AF603469E}" destId="{517D4878-5E87-4596-BA41-623F84437D19}" srcOrd="6" destOrd="0" parTransId="{169186B8-0C7A-4F9E-BED9-3D84CE3E7005}" sibTransId="{193D1DBF-5E77-478F-BB5E-3C03BE7D9B46}"/>
    <dgm:cxn modelId="{04A0E81A-5201-48AF-A774-F6F5A65A10BA}" type="presOf" srcId="{A1972C75-0E8F-47FF-806A-DDAA966CD529}" destId="{18E703E9-9C5E-48C8-9176-CFB0602806ED}" srcOrd="0" destOrd="0" presId="urn:microsoft.com/office/officeart/2005/8/layout/default"/>
    <dgm:cxn modelId="{29694429-6001-4409-90E4-920A78DDED94}" srcId="{49A6275F-1140-4197-8F6E-658AF603469E}" destId="{60677D58-70A1-4CC6-A8A7-FAF19869029E}" srcOrd="3" destOrd="0" parTransId="{BBE44371-37CE-4031-AEF8-36A73B48742A}" sibTransId="{E41E5F6B-104B-4F27-8C6C-02C46887D149}"/>
    <dgm:cxn modelId="{282A665F-C512-4969-BD24-77BC58B08B76}" type="presOf" srcId="{60677D58-70A1-4CC6-A8A7-FAF19869029E}" destId="{36174EDB-251C-4F6F-A7E2-27CA4A56C89C}" srcOrd="0" destOrd="0" presId="urn:microsoft.com/office/officeart/2005/8/layout/default"/>
    <dgm:cxn modelId="{F54C9249-66E5-477C-AFE8-CC25B51B6657}" srcId="{49A6275F-1140-4197-8F6E-658AF603469E}" destId="{CF9ACCFE-0988-4D60-B073-4CDDB8FBBFCF}" srcOrd="2" destOrd="0" parTransId="{D760956B-D1CE-462C-A124-45495AE083FC}" sibTransId="{4F56926B-167A-4F09-969D-5E88D244E5E9}"/>
    <dgm:cxn modelId="{1E589250-BB92-40FE-92BA-08CAB18DAAF3}" srcId="{49A6275F-1140-4197-8F6E-658AF603469E}" destId="{5E706E90-2F46-4A64-B60D-9EB4FEB969CE}" srcOrd="5" destOrd="0" parTransId="{656DC522-B0BC-4D9B-89C6-2410CA58E962}" sibTransId="{502AC189-9E75-4FB2-AE05-E8ACCA2BA4DE}"/>
    <dgm:cxn modelId="{643C5974-4CB4-4459-9308-8F74D482BEE3}" type="presOf" srcId="{49A6275F-1140-4197-8F6E-658AF603469E}" destId="{90E8744F-6CBA-4C82-B2DC-48AB311CB878}" srcOrd="0" destOrd="0" presId="urn:microsoft.com/office/officeart/2005/8/layout/default"/>
    <dgm:cxn modelId="{5AC31B9D-B538-49D4-B3EB-7A115B0AA0DC}" type="presOf" srcId="{56CC1356-7189-4D3B-979B-79C58609ED65}" destId="{9478CF1A-34E7-4FC8-92B3-890783A58E6C}" srcOrd="0" destOrd="0" presId="urn:microsoft.com/office/officeart/2005/8/layout/default"/>
    <dgm:cxn modelId="{80AF9CA2-D34C-485B-BB34-3E0409660A71}" srcId="{49A6275F-1140-4197-8F6E-658AF603469E}" destId="{A1972C75-0E8F-47FF-806A-DDAA966CD529}" srcOrd="0" destOrd="0" parTransId="{AC8A8259-2760-4678-AFFA-D3A33893D5B0}" sibTransId="{6CCB5C21-2708-45CC-A0E5-0C5EF06D43D5}"/>
    <dgm:cxn modelId="{5E5500A3-CBE9-4651-A66B-45DAFDFDEAFD}" type="presOf" srcId="{F5435A99-0362-4632-AE76-47992759EE81}" destId="{2196B78C-E8C2-4D27-B895-7D88FE7E86C1}" srcOrd="0" destOrd="0" presId="urn:microsoft.com/office/officeart/2005/8/layout/default"/>
    <dgm:cxn modelId="{EFCD1BB5-99C5-40F3-96F1-6325C8B4557C}" type="presOf" srcId="{CF9ACCFE-0988-4D60-B073-4CDDB8FBBFCF}" destId="{7F67B773-0DF9-4C2E-8261-86A5DE6F733D}" srcOrd="0" destOrd="0" presId="urn:microsoft.com/office/officeart/2005/8/layout/default"/>
    <dgm:cxn modelId="{B406EABE-A70B-42EB-9F75-A0AEB1E1EB72}" srcId="{49A6275F-1140-4197-8F6E-658AF603469E}" destId="{56CC1356-7189-4D3B-979B-79C58609ED65}" srcOrd="7" destOrd="0" parTransId="{99FAB65B-E341-4601-8DF1-7E95D9C4BCB4}" sibTransId="{5EF86D30-C6C1-41AC-8934-3447DBBD1B87}"/>
    <dgm:cxn modelId="{04987FC8-97E4-442F-B0E3-84C02BC77202}" type="presOf" srcId="{517D4878-5E87-4596-BA41-623F84437D19}" destId="{A5C7CC6D-CEEB-452F-B7F7-CB4AE1FFBAF3}" srcOrd="0" destOrd="0" presId="urn:microsoft.com/office/officeart/2005/8/layout/default"/>
    <dgm:cxn modelId="{B46780D9-F513-47B5-8E2A-FCCA1CE1C95C}" srcId="{49A6275F-1140-4197-8F6E-658AF603469E}" destId="{F5435A99-0362-4632-AE76-47992759EE81}" srcOrd="4" destOrd="0" parTransId="{4F1BBA66-8F03-4FD1-889A-CB9331A6BC59}" sibTransId="{358BADEA-8958-477F-A445-FE911FECFD48}"/>
    <dgm:cxn modelId="{A329EBEA-5303-4E42-B20B-292CC7031D99}" type="presOf" srcId="{5E706E90-2F46-4A64-B60D-9EB4FEB969CE}" destId="{651CC836-4A23-4329-8FC4-F7A095DAFA33}" srcOrd="0" destOrd="0" presId="urn:microsoft.com/office/officeart/2005/8/layout/default"/>
    <dgm:cxn modelId="{386E14F5-EDDD-47A8-B39B-6B1A3011D1F2}" type="presOf" srcId="{E341DF5E-9B67-4EF4-8FA2-E98FBCD80A3B}" destId="{252EE274-5C02-49B9-B59A-70101B4A2A46}" srcOrd="0" destOrd="0" presId="urn:microsoft.com/office/officeart/2005/8/layout/default"/>
    <dgm:cxn modelId="{A7B8A57B-7F6A-48B1-B52A-44FED144C1CE}" type="presParOf" srcId="{90E8744F-6CBA-4C82-B2DC-48AB311CB878}" destId="{18E703E9-9C5E-48C8-9176-CFB0602806ED}" srcOrd="0" destOrd="0" presId="urn:microsoft.com/office/officeart/2005/8/layout/default"/>
    <dgm:cxn modelId="{276882A4-B853-4494-B3D5-F79A909BF6A7}" type="presParOf" srcId="{90E8744F-6CBA-4C82-B2DC-48AB311CB878}" destId="{4902858C-17E9-49D6-B222-A8CB0F7F132E}" srcOrd="1" destOrd="0" presId="urn:microsoft.com/office/officeart/2005/8/layout/default"/>
    <dgm:cxn modelId="{08E3D0CA-FD66-4604-8BE1-02F6A611BEA0}" type="presParOf" srcId="{90E8744F-6CBA-4C82-B2DC-48AB311CB878}" destId="{252EE274-5C02-49B9-B59A-70101B4A2A46}" srcOrd="2" destOrd="0" presId="urn:microsoft.com/office/officeart/2005/8/layout/default"/>
    <dgm:cxn modelId="{1B347D59-1163-4200-9BEE-F8195DC58510}" type="presParOf" srcId="{90E8744F-6CBA-4C82-B2DC-48AB311CB878}" destId="{C5FAFCBB-B025-4602-95E2-5B77C14F86CA}" srcOrd="3" destOrd="0" presId="urn:microsoft.com/office/officeart/2005/8/layout/default"/>
    <dgm:cxn modelId="{97FF8E5A-79CB-4B8F-9956-56CF65CE6773}" type="presParOf" srcId="{90E8744F-6CBA-4C82-B2DC-48AB311CB878}" destId="{7F67B773-0DF9-4C2E-8261-86A5DE6F733D}" srcOrd="4" destOrd="0" presId="urn:microsoft.com/office/officeart/2005/8/layout/default"/>
    <dgm:cxn modelId="{226EEAB6-B45C-485B-A715-7CE04EF1A289}" type="presParOf" srcId="{90E8744F-6CBA-4C82-B2DC-48AB311CB878}" destId="{D3E81331-FD52-4EB6-B32F-BD0AB997E5BC}" srcOrd="5" destOrd="0" presId="urn:microsoft.com/office/officeart/2005/8/layout/default"/>
    <dgm:cxn modelId="{4EC5401D-C27B-4A80-8125-49D23CC95A09}" type="presParOf" srcId="{90E8744F-6CBA-4C82-B2DC-48AB311CB878}" destId="{36174EDB-251C-4F6F-A7E2-27CA4A56C89C}" srcOrd="6" destOrd="0" presId="urn:microsoft.com/office/officeart/2005/8/layout/default"/>
    <dgm:cxn modelId="{3BBAF522-C441-416E-8965-CD19B78859B2}" type="presParOf" srcId="{90E8744F-6CBA-4C82-B2DC-48AB311CB878}" destId="{B53D31D6-CA4B-4A33-9D8C-29657F170AFA}" srcOrd="7" destOrd="0" presId="urn:microsoft.com/office/officeart/2005/8/layout/default"/>
    <dgm:cxn modelId="{898D5103-8814-4B99-9B1B-83CFB751735C}" type="presParOf" srcId="{90E8744F-6CBA-4C82-B2DC-48AB311CB878}" destId="{2196B78C-E8C2-4D27-B895-7D88FE7E86C1}" srcOrd="8" destOrd="0" presId="urn:microsoft.com/office/officeart/2005/8/layout/default"/>
    <dgm:cxn modelId="{D959D8DB-6148-4D20-BD50-3FA043331DAE}" type="presParOf" srcId="{90E8744F-6CBA-4C82-B2DC-48AB311CB878}" destId="{6256E173-CC63-4F33-BB6B-62E95413BD2A}" srcOrd="9" destOrd="0" presId="urn:microsoft.com/office/officeart/2005/8/layout/default"/>
    <dgm:cxn modelId="{C29C1F8F-3FD6-47AD-BCB0-6BA45A3DB4A4}" type="presParOf" srcId="{90E8744F-6CBA-4C82-B2DC-48AB311CB878}" destId="{651CC836-4A23-4329-8FC4-F7A095DAFA33}" srcOrd="10" destOrd="0" presId="urn:microsoft.com/office/officeart/2005/8/layout/default"/>
    <dgm:cxn modelId="{A1CE9797-C4B7-4846-889D-80F4B40A51F2}" type="presParOf" srcId="{90E8744F-6CBA-4C82-B2DC-48AB311CB878}" destId="{FE836362-81A4-45FB-8DDF-DD9DEE32449C}" srcOrd="11" destOrd="0" presId="urn:microsoft.com/office/officeart/2005/8/layout/default"/>
    <dgm:cxn modelId="{D456FDD8-9A89-4A1B-83E6-8500CC641C9B}" type="presParOf" srcId="{90E8744F-6CBA-4C82-B2DC-48AB311CB878}" destId="{A5C7CC6D-CEEB-452F-B7F7-CB4AE1FFBAF3}" srcOrd="12" destOrd="0" presId="urn:microsoft.com/office/officeart/2005/8/layout/default"/>
    <dgm:cxn modelId="{008F58BD-25AE-4417-BFFE-4E73F4417F85}" type="presParOf" srcId="{90E8744F-6CBA-4C82-B2DC-48AB311CB878}" destId="{9756432C-2050-4584-AE55-9B73AA9724F0}" srcOrd="13" destOrd="0" presId="urn:microsoft.com/office/officeart/2005/8/layout/default"/>
    <dgm:cxn modelId="{9659E2F7-3232-4FBD-98A5-D6C2666CAE60}" type="presParOf" srcId="{90E8744F-6CBA-4C82-B2DC-48AB311CB878}" destId="{9478CF1A-34E7-4FC8-92B3-890783A58E6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DC70B0-2151-4233-B926-20CA679AEE0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7151959-E40B-4E16-8BBA-1FD5D869A7E6}">
      <dgm:prSet/>
      <dgm:spPr/>
      <dgm:t>
        <a:bodyPr/>
        <a:lstStyle/>
        <a:p>
          <a:r>
            <a:rPr lang="en-US"/>
            <a:t>Non-normal distributions are common. We can still use the mean to estimate important values. </a:t>
          </a:r>
        </a:p>
      </dgm:t>
    </dgm:pt>
    <dgm:pt modelId="{B0E22F0B-18F7-4F0C-A13D-2C139EDA693E}" type="parTrans" cxnId="{21F00703-3298-4678-87B7-3E4CA32343A7}">
      <dgm:prSet/>
      <dgm:spPr/>
      <dgm:t>
        <a:bodyPr/>
        <a:lstStyle/>
        <a:p>
          <a:endParaRPr lang="en-US"/>
        </a:p>
      </dgm:t>
    </dgm:pt>
    <dgm:pt modelId="{D9C5ACEF-1E47-490C-B6A5-A2DD5007D123}" type="sibTrans" cxnId="{21F00703-3298-4678-87B7-3E4CA32343A7}">
      <dgm:prSet/>
      <dgm:spPr/>
      <dgm:t>
        <a:bodyPr/>
        <a:lstStyle/>
        <a:p>
          <a:endParaRPr lang="en-US"/>
        </a:p>
      </dgm:t>
    </dgm:pt>
    <dgm:pt modelId="{00E4DC97-390A-429C-856C-AD60E40B1D8A}">
      <dgm:prSet/>
      <dgm:spPr/>
      <dgm:t>
        <a:bodyPr/>
        <a:lstStyle/>
        <a:p>
          <a:r>
            <a:rPr lang="en-US"/>
            <a:t>For example, length of stay values are often very skewed but stable. The mean might be 11 days and that value would be helpful for projecting staffing requirements, etc. But to describe the “average patient’s stay”, using the median of 2 days is more appropriate.</a:t>
          </a:r>
        </a:p>
      </dgm:t>
    </dgm:pt>
    <dgm:pt modelId="{19282ADA-F748-48C4-9F4F-3FB5061028B5}" type="parTrans" cxnId="{A83D002A-82E8-40BC-B833-8915E65230B5}">
      <dgm:prSet/>
      <dgm:spPr/>
      <dgm:t>
        <a:bodyPr/>
        <a:lstStyle/>
        <a:p>
          <a:endParaRPr lang="en-US"/>
        </a:p>
      </dgm:t>
    </dgm:pt>
    <dgm:pt modelId="{7DAE38D7-4397-4DD7-8D09-3359C39CCA2D}" type="sibTrans" cxnId="{A83D002A-82E8-40BC-B833-8915E65230B5}">
      <dgm:prSet/>
      <dgm:spPr/>
      <dgm:t>
        <a:bodyPr/>
        <a:lstStyle/>
        <a:p>
          <a:endParaRPr lang="en-US"/>
        </a:p>
      </dgm:t>
    </dgm:pt>
    <dgm:pt modelId="{8F1111F6-8905-4C68-94F9-5D0A6A0975DA}">
      <dgm:prSet/>
      <dgm:spPr/>
      <dgm:t>
        <a:bodyPr/>
        <a:lstStyle/>
        <a:p>
          <a:r>
            <a:rPr lang="en-US"/>
            <a:t>With skewed distributions,  be careful about your interpretations with large standard deviations.</a:t>
          </a:r>
        </a:p>
      </dgm:t>
    </dgm:pt>
    <dgm:pt modelId="{AA8E787B-0D09-42FB-878E-24D0FE962606}" type="parTrans" cxnId="{C01D00DD-E6A4-4EFB-A12D-F843A0D59278}">
      <dgm:prSet/>
      <dgm:spPr/>
      <dgm:t>
        <a:bodyPr/>
        <a:lstStyle/>
        <a:p>
          <a:endParaRPr lang="en-US"/>
        </a:p>
      </dgm:t>
    </dgm:pt>
    <dgm:pt modelId="{752E41C5-0B9F-43D1-98FC-D33296B5477D}" type="sibTrans" cxnId="{C01D00DD-E6A4-4EFB-A12D-F843A0D59278}">
      <dgm:prSet/>
      <dgm:spPr/>
      <dgm:t>
        <a:bodyPr/>
        <a:lstStyle/>
        <a:p>
          <a:endParaRPr lang="en-US"/>
        </a:p>
      </dgm:t>
    </dgm:pt>
    <dgm:pt modelId="{32ADAD87-3A49-4187-A0DC-287DF84A0895}" type="pres">
      <dgm:prSet presAssocID="{21DC70B0-2151-4233-B926-20CA679AEE06}" presName="linear" presStyleCnt="0">
        <dgm:presLayoutVars>
          <dgm:animLvl val="lvl"/>
          <dgm:resizeHandles val="exact"/>
        </dgm:presLayoutVars>
      </dgm:prSet>
      <dgm:spPr/>
    </dgm:pt>
    <dgm:pt modelId="{C0276AA3-C7EB-47DE-8997-964377D48C7B}" type="pres">
      <dgm:prSet presAssocID="{C7151959-E40B-4E16-8BBA-1FD5D869A7E6}" presName="parentText" presStyleLbl="node1" presStyleIdx="0" presStyleCnt="3">
        <dgm:presLayoutVars>
          <dgm:chMax val="0"/>
          <dgm:bulletEnabled val="1"/>
        </dgm:presLayoutVars>
      </dgm:prSet>
      <dgm:spPr/>
    </dgm:pt>
    <dgm:pt modelId="{C58AAE4E-C78F-4A70-911E-E35814C7D752}" type="pres">
      <dgm:prSet presAssocID="{D9C5ACEF-1E47-490C-B6A5-A2DD5007D123}" presName="spacer" presStyleCnt="0"/>
      <dgm:spPr/>
    </dgm:pt>
    <dgm:pt modelId="{641D2545-082F-4B11-A81E-11F8B6C3BEEF}" type="pres">
      <dgm:prSet presAssocID="{00E4DC97-390A-429C-856C-AD60E40B1D8A}" presName="parentText" presStyleLbl="node1" presStyleIdx="1" presStyleCnt="3">
        <dgm:presLayoutVars>
          <dgm:chMax val="0"/>
          <dgm:bulletEnabled val="1"/>
        </dgm:presLayoutVars>
      </dgm:prSet>
      <dgm:spPr/>
    </dgm:pt>
    <dgm:pt modelId="{D67F3CE9-CCAE-489C-8CF7-B884B7BB30FD}" type="pres">
      <dgm:prSet presAssocID="{7DAE38D7-4397-4DD7-8D09-3359C39CCA2D}" presName="spacer" presStyleCnt="0"/>
      <dgm:spPr/>
    </dgm:pt>
    <dgm:pt modelId="{3C01A7FC-CFA4-4014-BB6D-7EB27F1B6993}" type="pres">
      <dgm:prSet presAssocID="{8F1111F6-8905-4C68-94F9-5D0A6A0975DA}" presName="parentText" presStyleLbl="node1" presStyleIdx="2" presStyleCnt="3">
        <dgm:presLayoutVars>
          <dgm:chMax val="0"/>
          <dgm:bulletEnabled val="1"/>
        </dgm:presLayoutVars>
      </dgm:prSet>
      <dgm:spPr/>
    </dgm:pt>
  </dgm:ptLst>
  <dgm:cxnLst>
    <dgm:cxn modelId="{21F00703-3298-4678-87B7-3E4CA32343A7}" srcId="{21DC70B0-2151-4233-B926-20CA679AEE06}" destId="{C7151959-E40B-4E16-8BBA-1FD5D869A7E6}" srcOrd="0" destOrd="0" parTransId="{B0E22F0B-18F7-4F0C-A13D-2C139EDA693E}" sibTransId="{D9C5ACEF-1E47-490C-B6A5-A2DD5007D123}"/>
    <dgm:cxn modelId="{A83D002A-82E8-40BC-B833-8915E65230B5}" srcId="{21DC70B0-2151-4233-B926-20CA679AEE06}" destId="{00E4DC97-390A-429C-856C-AD60E40B1D8A}" srcOrd="1" destOrd="0" parTransId="{19282ADA-F748-48C4-9F4F-3FB5061028B5}" sibTransId="{7DAE38D7-4397-4DD7-8D09-3359C39CCA2D}"/>
    <dgm:cxn modelId="{37F5C739-5F9C-4055-BBC4-D6A29EBC091F}" type="presOf" srcId="{21DC70B0-2151-4233-B926-20CA679AEE06}" destId="{32ADAD87-3A49-4187-A0DC-287DF84A0895}" srcOrd="0" destOrd="0" presId="urn:microsoft.com/office/officeart/2005/8/layout/vList2"/>
    <dgm:cxn modelId="{C2C03DCE-F3E6-4765-BB5E-292BD9B9DF9C}" type="presOf" srcId="{8F1111F6-8905-4C68-94F9-5D0A6A0975DA}" destId="{3C01A7FC-CFA4-4014-BB6D-7EB27F1B6993}" srcOrd="0" destOrd="0" presId="urn:microsoft.com/office/officeart/2005/8/layout/vList2"/>
    <dgm:cxn modelId="{6F0FF9D2-0439-4E0A-97B7-92908585EAB3}" type="presOf" srcId="{00E4DC97-390A-429C-856C-AD60E40B1D8A}" destId="{641D2545-082F-4B11-A81E-11F8B6C3BEEF}" srcOrd="0" destOrd="0" presId="urn:microsoft.com/office/officeart/2005/8/layout/vList2"/>
    <dgm:cxn modelId="{C01D00DD-E6A4-4EFB-A12D-F843A0D59278}" srcId="{21DC70B0-2151-4233-B926-20CA679AEE06}" destId="{8F1111F6-8905-4C68-94F9-5D0A6A0975DA}" srcOrd="2" destOrd="0" parTransId="{AA8E787B-0D09-42FB-878E-24D0FE962606}" sibTransId="{752E41C5-0B9F-43D1-98FC-D33296B5477D}"/>
    <dgm:cxn modelId="{B3BA46E3-DF92-4219-9418-7B0381022E70}" type="presOf" srcId="{C7151959-E40B-4E16-8BBA-1FD5D869A7E6}" destId="{C0276AA3-C7EB-47DE-8997-964377D48C7B}" srcOrd="0" destOrd="0" presId="urn:microsoft.com/office/officeart/2005/8/layout/vList2"/>
    <dgm:cxn modelId="{3B83ADBA-B752-4E18-84C6-D7F5FF81AB3D}" type="presParOf" srcId="{32ADAD87-3A49-4187-A0DC-287DF84A0895}" destId="{C0276AA3-C7EB-47DE-8997-964377D48C7B}" srcOrd="0" destOrd="0" presId="urn:microsoft.com/office/officeart/2005/8/layout/vList2"/>
    <dgm:cxn modelId="{8A28BF78-CDC0-41B9-9973-38D8442A5569}" type="presParOf" srcId="{32ADAD87-3A49-4187-A0DC-287DF84A0895}" destId="{C58AAE4E-C78F-4A70-911E-E35814C7D752}" srcOrd="1" destOrd="0" presId="urn:microsoft.com/office/officeart/2005/8/layout/vList2"/>
    <dgm:cxn modelId="{EB869050-080E-461E-961C-298674291E25}" type="presParOf" srcId="{32ADAD87-3A49-4187-A0DC-287DF84A0895}" destId="{641D2545-082F-4B11-A81E-11F8B6C3BEEF}" srcOrd="2" destOrd="0" presId="urn:microsoft.com/office/officeart/2005/8/layout/vList2"/>
    <dgm:cxn modelId="{1E1CFD87-85A4-4BEB-8ED1-1EAC721491FD}" type="presParOf" srcId="{32ADAD87-3A49-4187-A0DC-287DF84A0895}" destId="{D67F3CE9-CCAE-489C-8CF7-B884B7BB30FD}" srcOrd="3" destOrd="0" presId="urn:microsoft.com/office/officeart/2005/8/layout/vList2"/>
    <dgm:cxn modelId="{206F5D8B-AA00-4597-AF8F-7CECBA48B142}" type="presParOf" srcId="{32ADAD87-3A49-4187-A0DC-287DF84A0895}" destId="{3C01A7FC-CFA4-4014-BB6D-7EB27F1B699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61F6F1-19BD-4003-9C23-FF58845F774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DAB4E1-B7E4-477D-8707-07FCC3CBA6B9}">
      <dgm:prSet/>
      <dgm:spPr/>
      <dgm:t>
        <a:bodyPr/>
        <a:lstStyle/>
        <a:p>
          <a:r>
            <a:rPr lang="en-US"/>
            <a:t>Study to examine the outcomes of seriously ill hospitalized patients. </a:t>
          </a:r>
        </a:p>
      </dgm:t>
    </dgm:pt>
    <dgm:pt modelId="{E70567E8-0A7F-4B3D-B246-78CCCEE67243}" type="parTrans" cxnId="{C4134FC4-CFE8-4465-90DE-71C5CE76732E}">
      <dgm:prSet/>
      <dgm:spPr/>
      <dgm:t>
        <a:bodyPr/>
        <a:lstStyle/>
        <a:p>
          <a:endParaRPr lang="en-US"/>
        </a:p>
      </dgm:t>
    </dgm:pt>
    <dgm:pt modelId="{220E9C12-B71A-43B3-991B-C335C621A63A}" type="sibTrans" cxnId="{C4134FC4-CFE8-4465-90DE-71C5CE76732E}">
      <dgm:prSet/>
      <dgm:spPr/>
      <dgm:t>
        <a:bodyPr/>
        <a:lstStyle/>
        <a:p>
          <a:endParaRPr lang="en-US"/>
        </a:p>
      </dgm:t>
    </dgm:pt>
    <dgm:pt modelId="{CE4F0181-E725-4307-9F60-BF2C99E87D13}">
      <dgm:prSet/>
      <dgm:spPr/>
      <dgm:t>
        <a:bodyPr/>
        <a:lstStyle/>
        <a:p>
          <a:r>
            <a:rPr lang="en-US"/>
            <a:t>Data collected from 1991-1994. N= 9,105</a:t>
          </a:r>
        </a:p>
      </dgm:t>
    </dgm:pt>
    <dgm:pt modelId="{A5C88B31-0E11-4482-B1E2-66EF92BA8D9A}" type="parTrans" cxnId="{426DC738-CCC8-434A-B993-A4FD663E91FD}">
      <dgm:prSet/>
      <dgm:spPr/>
      <dgm:t>
        <a:bodyPr/>
        <a:lstStyle/>
        <a:p>
          <a:endParaRPr lang="en-US"/>
        </a:p>
      </dgm:t>
    </dgm:pt>
    <dgm:pt modelId="{37DE4A56-4EE9-4783-A062-D13B2F117044}" type="sibTrans" cxnId="{426DC738-CCC8-434A-B993-A4FD663E91FD}">
      <dgm:prSet/>
      <dgm:spPr/>
      <dgm:t>
        <a:bodyPr/>
        <a:lstStyle/>
        <a:p>
          <a:endParaRPr lang="en-US"/>
        </a:p>
      </dgm:t>
    </dgm:pt>
    <dgm:pt modelId="{2907AAE3-7635-4EB2-8F77-F727BCF76A2F}">
      <dgm:prSet/>
      <dgm:spPr/>
      <dgm:t>
        <a:bodyPr/>
        <a:lstStyle/>
        <a:p>
          <a:r>
            <a:rPr lang="en-US"/>
            <a:t>An outcome and factor are cost &amp; disease group (“charges” &amp; “dzgroup”).</a:t>
          </a:r>
        </a:p>
      </dgm:t>
    </dgm:pt>
    <dgm:pt modelId="{E105EF8E-ED8C-4D8E-84A1-8FCC19EF8ADE}" type="parTrans" cxnId="{8D39FACF-7DC6-4BC8-9EEC-3FBC3C809850}">
      <dgm:prSet/>
      <dgm:spPr/>
      <dgm:t>
        <a:bodyPr/>
        <a:lstStyle/>
        <a:p>
          <a:endParaRPr lang="en-US"/>
        </a:p>
      </dgm:t>
    </dgm:pt>
    <dgm:pt modelId="{06DC2BCC-FC92-407C-A084-C3FE039C0DA8}" type="sibTrans" cxnId="{8D39FACF-7DC6-4BC8-9EEC-3FBC3C809850}">
      <dgm:prSet/>
      <dgm:spPr/>
      <dgm:t>
        <a:bodyPr/>
        <a:lstStyle/>
        <a:p>
          <a:endParaRPr lang="en-US"/>
        </a:p>
      </dgm:t>
    </dgm:pt>
    <dgm:pt modelId="{5F45EBFA-ECEE-4337-9176-FABC7C334EA7}">
      <dgm:prSet/>
      <dgm:spPr/>
      <dgm:t>
        <a:bodyPr/>
        <a:lstStyle/>
        <a:p>
          <a:r>
            <a:rPr lang="en-US" dirty="0"/>
            <a:t>Study article (“Harrell, 1995, Support Prognostic Model”) and data found here: </a:t>
          </a:r>
          <a:r>
            <a:rPr lang="en-US" dirty="0">
              <a:solidFill>
                <a:srgbClr val="FF0000"/>
              </a:solidFill>
              <a:hlinkClick xmlns:r="http://schemas.openxmlformats.org/officeDocument/2006/relationships" r:id="rId1">
                <a:extLst>
                  <a:ext uri="{A12FA001-AC4F-418D-AE19-62706E023703}">
                    <ahyp:hlinkClr xmlns:ahyp="http://schemas.microsoft.com/office/drawing/2018/hyperlinkcolor" val="tx"/>
                  </a:ext>
                </a:extLst>
              </a:hlinkClick>
            </a:rPr>
            <a:t>https://confluence.analytics.kp.org/confluence/display/SQS/Nursing+Research</a:t>
          </a:r>
          <a:endParaRPr lang="en-US" dirty="0">
            <a:solidFill>
              <a:srgbClr val="FF0000"/>
            </a:solidFill>
          </a:endParaRPr>
        </a:p>
      </dgm:t>
    </dgm:pt>
    <dgm:pt modelId="{FB55108D-5C73-42D8-BC3A-0C435E313F60}" type="parTrans" cxnId="{66674085-5DC3-4433-ABF0-546CA236BCDF}">
      <dgm:prSet/>
      <dgm:spPr/>
      <dgm:t>
        <a:bodyPr/>
        <a:lstStyle/>
        <a:p>
          <a:endParaRPr lang="en-US"/>
        </a:p>
      </dgm:t>
    </dgm:pt>
    <dgm:pt modelId="{9D604799-6636-4489-B346-4F82AFC08DBC}" type="sibTrans" cxnId="{66674085-5DC3-4433-ABF0-546CA236BCDF}">
      <dgm:prSet/>
      <dgm:spPr/>
      <dgm:t>
        <a:bodyPr/>
        <a:lstStyle/>
        <a:p>
          <a:endParaRPr lang="en-US"/>
        </a:p>
      </dgm:t>
    </dgm:pt>
    <dgm:pt modelId="{FAE9F07C-0A94-41FE-B16F-69AFE981336A}" type="pres">
      <dgm:prSet presAssocID="{7D61F6F1-19BD-4003-9C23-FF58845F774F}" presName="root" presStyleCnt="0">
        <dgm:presLayoutVars>
          <dgm:dir/>
          <dgm:resizeHandles val="exact"/>
        </dgm:presLayoutVars>
      </dgm:prSet>
      <dgm:spPr/>
    </dgm:pt>
    <dgm:pt modelId="{79992F1F-C430-4C33-9D18-E639D9C8BC54}" type="pres">
      <dgm:prSet presAssocID="{F5DAB4E1-B7E4-477D-8707-07FCC3CBA6B9}" presName="compNode" presStyleCnt="0"/>
      <dgm:spPr/>
    </dgm:pt>
    <dgm:pt modelId="{458C5963-F74B-4205-8CAD-6C81D2123D59}" type="pres">
      <dgm:prSet presAssocID="{F5DAB4E1-B7E4-477D-8707-07FCC3CBA6B9}" presName="bgRect" presStyleLbl="bgShp" presStyleIdx="0" presStyleCnt="4"/>
      <dgm:spPr/>
    </dgm:pt>
    <dgm:pt modelId="{B1900236-01E1-4EAA-AD14-C7F3A2E6F691}" type="pres">
      <dgm:prSet presAssocID="{F5DAB4E1-B7E4-477D-8707-07FCC3CBA6B9}"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ethoscope"/>
        </a:ext>
      </dgm:extLst>
    </dgm:pt>
    <dgm:pt modelId="{FE72C099-BD54-4AC4-9756-1031DC332E28}" type="pres">
      <dgm:prSet presAssocID="{F5DAB4E1-B7E4-477D-8707-07FCC3CBA6B9}" presName="spaceRect" presStyleCnt="0"/>
      <dgm:spPr/>
    </dgm:pt>
    <dgm:pt modelId="{AAFE45B7-1888-4672-8D72-AB8A42F5E917}" type="pres">
      <dgm:prSet presAssocID="{F5DAB4E1-B7E4-477D-8707-07FCC3CBA6B9}" presName="parTx" presStyleLbl="revTx" presStyleIdx="0" presStyleCnt="4">
        <dgm:presLayoutVars>
          <dgm:chMax val="0"/>
          <dgm:chPref val="0"/>
        </dgm:presLayoutVars>
      </dgm:prSet>
      <dgm:spPr/>
    </dgm:pt>
    <dgm:pt modelId="{0493ABF8-9B17-420F-A576-7D9FBC047D94}" type="pres">
      <dgm:prSet presAssocID="{220E9C12-B71A-43B3-991B-C335C621A63A}" presName="sibTrans" presStyleCnt="0"/>
      <dgm:spPr/>
    </dgm:pt>
    <dgm:pt modelId="{BA036D83-DF79-4CCC-B1A3-659567903C69}" type="pres">
      <dgm:prSet presAssocID="{CE4F0181-E725-4307-9F60-BF2C99E87D13}" presName="compNode" presStyleCnt="0"/>
      <dgm:spPr/>
    </dgm:pt>
    <dgm:pt modelId="{7B744588-D36C-488C-8922-762DAE285835}" type="pres">
      <dgm:prSet presAssocID="{CE4F0181-E725-4307-9F60-BF2C99E87D13}" presName="bgRect" presStyleLbl="bgShp" presStyleIdx="1" presStyleCnt="4"/>
      <dgm:spPr/>
    </dgm:pt>
    <dgm:pt modelId="{2BA15B41-48C0-45EF-8983-24F38B07C7F1}" type="pres">
      <dgm:prSet presAssocID="{CE4F0181-E725-4307-9F60-BF2C99E87D13}"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isk"/>
        </a:ext>
      </dgm:extLst>
    </dgm:pt>
    <dgm:pt modelId="{E5F38619-A183-4FE2-A415-8EECE4384ABF}" type="pres">
      <dgm:prSet presAssocID="{CE4F0181-E725-4307-9F60-BF2C99E87D13}" presName="spaceRect" presStyleCnt="0"/>
      <dgm:spPr/>
    </dgm:pt>
    <dgm:pt modelId="{BCD22F07-12D8-47D6-AB2D-75DE8E95FD3D}" type="pres">
      <dgm:prSet presAssocID="{CE4F0181-E725-4307-9F60-BF2C99E87D13}" presName="parTx" presStyleLbl="revTx" presStyleIdx="1" presStyleCnt="4">
        <dgm:presLayoutVars>
          <dgm:chMax val="0"/>
          <dgm:chPref val="0"/>
        </dgm:presLayoutVars>
      </dgm:prSet>
      <dgm:spPr/>
    </dgm:pt>
    <dgm:pt modelId="{979704A6-8BB9-4534-AB4A-46DE8341DAC2}" type="pres">
      <dgm:prSet presAssocID="{37DE4A56-4EE9-4783-A062-D13B2F117044}" presName="sibTrans" presStyleCnt="0"/>
      <dgm:spPr/>
    </dgm:pt>
    <dgm:pt modelId="{CD3566F9-8EEA-46EB-9BF2-8774645A11B2}" type="pres">
      <dgm:prSet presAssocID="{2907AAE3-7635-4EB2-8F77-F727BCF76A2F}" presName="compNode" presStyleCnt="0"/>
      <dgm:spPr/>
    </dgm:pt>
    <dgm:pt modelId="{FD6004DD-5AB3-4BDF-810B-9C7FC7BFC1B1}" type="pres">
      <dgm:prSet presAssocID="{2907AAE3-7635-4EB2-8F77-F727BCF76A2F}" presName="bgRect" presStyleLbl="bgShp" presStyleIdx="2" presStyleCnt="4"/>
      <dgm:spPr/>
    </dgm:pt>
    <dgm:pt modelId="{F5358EF2-5DF8-49AA-8818-02714ABB6D1C}" type="pres">
      <dgm:prSet presAssocID="{2907AAE3-7635-4EB2-8F77-F727BCF76A2F}"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ollar"/>
        </a:ext>
      </dgm:extLst>
    </dgm:pt>
    <dgm:pt modelId="{A89FF2A7-1606-444B-A9E5-A7EAD4536BE0}" type="pres">
      <dgm:prSet presAssocID="{2907AAE3-7635-4EB2-8F77-F727BCF76A2F}" presName="spaceRect" presStyleCnt="0"/>
      <dgm:spPr/>
    </dgm:pt>
    <dgm:pt modelId="{0FBBCF12-1E55-45CB-BBEE-073FD3CAA432}" type="pres">
      <dgm:prSet presAssocID="{2907AAE3-7635-4EB2-8F77-F727BCF76A2F}" presName="parTx" presStyleLbl="revTx" presStyleIdx="2" presStyleCnt="4">
        <dgm:presLayoutVars>
          <dgm:chMax val="0"/>
          <dgm:chPref val="0"/>
        </dgm:presLayoutVars>
      </dgm:prSet>
      <dgm:spPr/>
    </dgm:pt>
    <dgm:pt modelId="{790C92AF-2C82-4EDF-A2D8-938E75D64ED7}" type="pres">
      <dgm:prSet presAssocID="{06DC2BCC-FC92-407C-A084-C3FE039C0DA8}" presName="sibTrans" presStyleCnt="0"/>
      <dgm:spPr/>
    </dgm:pt>
    <dgm:pt modelId="{41A33952-5876-4253-8B59-EEC7DF397E5C}" type="pres">
      <dgm:prSet presAssocID="{5F45EBFA-ECEE-4337-9176-FABC7C334EA7}" presName="compNode" presStyleCnt="0"/>
      <dgm:spPr/>
    </dgm:pt>
    <dgm:pt modelId="{03E80B13-62F4-409A-A61C-45DBF3A53964}" type="pres">
      <dgm:prSet presAssocID="{5F45EBFA-ECEE-4337-9176-FABC7C334EA7}" presName="bgRect" presStyleLbl="bgShp" presStyleIdx="3" presStyleCnt="4"/>
      <dgm:spPr/>
    </dgm:pt>
    <dgm:pt modelId="{BCCB59BB-1701-42CE-AF41-D1AD3FC8E7D0}" type="pres">
      <dgm:prSet presAssocID="{5F45EBFA-ECEE-4337-9176-FABC7C334EA7}"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Research"/>
        </a:ext>
      </dgm:extLst>
    </dgm:pt>
    <dgm:pt modelId="{FE82AE64-8927-41B4-87A0-D8151ACDC7E4}" type="pres">
      <dgm:prSet presAssocID="{5F45EBFA-ECEE-4337-9176-FABC7C334EA7}" presName="spaceRect" presStyleCnt="0"/>
      <dgm:spPr/>
    </dgm:pt>
    <dgm:pt modelId="{5ABEB7C3-E3F7-4788-BF51-CFD4332E9468}" type="pres">
      <dgm:prSet presAssocID="{5F45EBFA-ECEE-4337-9176-FABC7C334EA7}" presName="parTx" presStyleLbl="revTx" presStyleIdx="3" presStyleCnt="4">
        <dgm:presLayoutVars>
          <dgm:chMax val="0"/>
          <dgm:chPref val="0"/>
        </dgm:presLayoutVars>
      </dgm:prSet>
      <dgm:spPr/>
    </dgm:pt>
  </dgm:ptLst>
  <dgm:cxnLst>
    <dgm:cxn modelId="{A173A30D-46BD-4FC2-8311-62D08E5643B9}" type="presOf" srcId="{F5DAB4E1-B7E4-477D-8707-07FCC3CBA6B9}" destId="{AAFE45B7-1888-4672-8D72-AB8A42F5E917}" srcOrd="0" destOrd="0" presId="urn:microsoft.com/office/officeart/2018/2/layout/IconVerticalSolidList"/>
    <dgm:cxn modelId="{426DC738-CCC8-434A-B993-A4FD663E91FD}" srcId="{7D61F6F1-19BD-4003-9C23-FF58845F774F}" destId="{CE4F0181-E725-4307-9F60-BF2C99E87D13}" srcOrd="1" destOrd="0" parTransId="{A5C88B31-0E11-4482-B1E2-66EF92BA8D9A}" sibTransId="{37DE4A56-4EE9-4783-A062-D13B2F117044}"/>
    <dgm:cxn modelId="{F6D23261-04F9-4686-9C90-B4C345724A1C}" type="presOf" srcId="{7D61F6F1-19BD-4003-9C23-FF58845F774F}" destId="{FAE9F07C-0A94-41FE-B16F-69AFE981336A}" srcOrd="0" destOrd="0" presId="urn:microsoft.com/office/officeart/2018/2/layout/IconVerticalSolidList"/>
    <dgm:cxn modelId="{7F327B72-9C10-437C-838D-8086BA517CCC}" type="presOf" srcId="{5F45EBFA-ECEE-4337-9176-FABC7C334EA7}" destId="{5ABEB7C3-E3F7-4788-BF51-CFD4332E9468}" srcOrd="0" destOrd="0" presId="urn:microsoft.com/office/officeart/2018/2/layout/IconVerticalSolidList"/>
    <dgm:cxn modelId="{68276253-CA39-4D7F-911C-0AAB9177205D}" type="presOf" srcId="{2907AAE3-7635-4EB2-8F77-F727BCF76A2F}" destId="{0FBBCF12-1E55-45CB-BBEE-073FD3CAA432}" srcOrd="0" destOrd="0" presId="urn:microsoft.com/office/officeart/2018/2/layout/IconVerticalSolidList"/>
    <dgm:cxn modelId="{66674085-5DC3-4433-ABF0-546CA236BCDF}" srcId="{7D61F6F1-19BD-4003-9C23-FF58845F774F}" destId="{5F45EBFA-ECEE-4337-9176-FABC7C334EA7}" srcOrd="3" destOrd="0" parTransId="{FB55108D-5C73-42D8-BC3A-0C435E313F60}" sibTransId="{9D604799-6636-4489-B346-4F82AFC08DBC}"/>
    <dgm:cxn modelId="{C4134FC4-CFE8-4465-90DE-71C5CE76732E}" srcId="{7D61F6F1-19BD-4003-9C23-FF58845F774F}" destId="{F5DAB4E1-B7E4-477D-8707-07FCC3CBA6B9}" srcOrd="0" destOrd="0" parTransId="{E70567E8-0A7F-4B3D-B246-78CCCEE67243}" sibTransId="{220E9C12-B71A-43B3-991B-C335C621A63A}"/>
    <dgm:cxn modelId="{8D39FACF-7DC6-4BC8-9EEC-3FBC3C809850}" srcId="{7D61F6F1-19BD-4003-9C23-FF58845F774F}" destId="{2907AAE3-7635-4EB2-8F77-F727BCF76A2F}" srcOrd="2" destOrd="0" parTransId="{E105EF8E-ED8C-4D8E-84A1-8FCC19EF8ADE}" sibTransId="{06DC2BCC-FC92-407C-A084-C3FE039C0DA8}"/>
    <dgm:cxn modelId="{1592B2F7-7A8D-4242-924B-35735A1CEBEA}" type="presOf" srcId="{CE4F0181-E725-4307-9F60-BF2C99E87D13}" destId="{BCD22F07-12D8-47D6-AB2D-75DE8E95FD3D}" srcOrd="0" destOrd="0" presId="urn:microsoft.com/office/officeart/2018/2/layout/IconVerticalSolidList"/>
    <dgm:cxn modelId="{75269A75-1A78-495E-869A-17E5EF634272}" type="presParOf" srcId="{FAE9F07C-0A94-41FE-B16F-69AFE981336A}" destId="{79992F1F-C430-4C33-9D18-E639D9C8BC54}" srcOrd="0" destOrd="0" presId="urn:microsoft.com/office/officeart/2018/2/layout/IconVerticalSolidList"/>
    <dgm:cxn modelId="{3F5E7692-0EAA-458C-BB5A-33AA84D7D45E}" type="presParOf" srcId="{79992F1F-C430-4C33-9D18-E639D9C8BC54}" destId="{458C5963-F74B-4205-8CAD-6C81D2123D59}" srcOrd="0" destOrd="0" presId="urn:microsoft.com/office/officeart/2018/2/layout/IconVerticalSolidList"/>
    <dgm:cxn modelId="{5136E03D-A99B-4CB7-92B1-997487649174}" type="presParOf" srcId="{79992F1F-C430-4C33-9D18-E639D9C8BC54}" destId="{B1900236-01E1-4EAA-AD14-C7F3A2E6F691}" srcOrd="1" destOrd="0" presId="urn:microsoft.com/office/officeart/2018/2/layout/IconVerticalSolidList"/>
    <dgm:cxn modelId="{41537217-9A1E-49CE-8535-8F688BE1ED86}" type="presParOf" srcId="{79992F1F-C430-4C33-9D18-E639D9C8BC54}" destId="{FE72C099-BD54-4AC4-9756-1031DC332E28}" srcOrd="2" destOrd="0" presId="urn:microsoft.com/office/officeart/2018/2/layout/IconVerticalSolidList"/>
    <dgm:cxn modelId="{4B5A4713-B587-4C1F-A444-2960B96157BB}" type="presParOf" srcId="{79992F1F-C430-4C33-9D18-E639D9C8BC54}" destId="{AAFE45B7-1888-4672-8D72-AB8A42F5E917}" srcOrd="3" destOrd="0" presId="urn:microsoft.com/office/officeart/2018/2/layout/IconVerticalSolidList"/>
    <dgm:cxn modelId="{4E749116-A041-4B65-A1F9-289375FD5188}" type="presParOf" srcId="{FAE9F07C-0A94-41FE-B16F-69AFE981336A}" destId="{0493ABF8-9B17-420F-A576-7D9FBC047D94}" srcOrd="1" destOrd="0" presId="urn:microsoft.com/office/officeart/2018/2/layout/IconVerticalSolidList"/>
    <dgm:cxn modelId="{B4A0A0A4-354E-4ED0-8DBF-7F15D7502138}" type="presParOf" srcId="{FAE9F07C-0A94-41FE-B16F-69AFE981336A}" destId="{BA036D83-DF79-4CCC-B1A3-659567903C69}" srcOrd="2" destOrd="0" presId="urn:microsoft.com/office/officeart/2018/2/layout/IconVerticalSolidList"/>
    <dgm:cxn modelId="{89F80196-FDC3-4139-AAB1-733471F02723}" type="presParOf" srcId="{BA036D83-DF79-4CCC-B1A3-659567903C69}" destId="{7B744588-D36C-488C-8922-762DAE285835}" srcOrd="0" destOrd="0" presId="urn:microsoft.com/office/officeart/2018/2/layout/IconVerticalSolidList"/>
    <dgm:cxn modelId="{1E3681C9-F430-4CE5-B9DC-58C0EF56C146}" type="presParOf" srcId="{BA036D83-DF79-4CCC-B1A3-659567903C69}" destId="{2BA15B41-48C0-45EF-8983-24F38B07C7F1}" srcOrd="1" destOrd="0" presId="urn:microsoft.com/office/officeart/2018/2/layout/IconVerticalSolidList"/>
    <dgm:cxn modelId="{8EE780E4-025A-45A6-9BA1-963A3B7554ED}" type="presParOf" srcId="{BA036D83-DF79-4CCC-B1A3-659567903C69}" destId="{E5F38619-A183-4FE2-A415-8EECE4384ABF}" srcOrd="2" destOrd="0" presId="urn:microsoft.com/office/officeart/2018/2/layout/IconVerticalSolidList"/>
    <dgm:cxn modelId="{04D81FCD-D973-40E6-9BA7-19F74D4B73A3}" type="presParOf" srcId="{BA036D83-DF79-4CCC-B1A3-659567903C69}" destId="{BCD22F07-12D8-47D6-AB2D-75DE8E95FD3D}" srcOrd="3" destOrd="0" presId="urn:microsoft.com/office/officeart/2018/2/layout/IconVerticalSolidList"/>
    <dgm:cxn modelId="{F8FAD866-BA5B-4F9F-A02F-5888D52E7D7E}" type="presParOf" srcId="{FAE9F07C-0A94-41FE-B16F-69AFE981336A}" destId="{979704A6-8BB9-4534-AB4A-46DE8341DAC2}" srcOrd="3" destOrd="0" presId="urn:microsoft.com/office/officeart/2018/2/layout/IconVerticalSolidList"/>
    <dgm:cxn modelId="{CCDD8A5D-1FD8-479F-BF89-833E7A656954}" type="presParOf" srcId="{FAE9F07C-0A94-41FE-B16F-69AFE981336A}" destId="{CD3566F9-8EEA-46EB-9BF2-8774645A11B2}" srcOrd="4" destOrd="0" presId="urn:microsoft.com/office/officeart/2018/2/layout/IconVerticalSolidList"/>
    <dgm:cxn modelId="{3288D4BB-D0A2-447E-B450-3B1997AE218C}" type="presParOf" srcId="{CD3566F9-8EEA-46EB-9BF2-8774645A11B2}" destId="{FD6004DD-5AB3-4BDF-810B-9C7FC7BFC1B1}" srcOrd="0" destOrd="0" presId="urn:microsoft.com/office/officeart/2018/2/layout/IconVerticalSolidList"/>
    <dgm:cxn modelId="{8333E2D6-A34D-4840-B27C-A16B726AF876}" type="presParOf" srcId="{CD3566F9-8EEA-46EB-9BF2-8774645A11B2}" destId="{F5358EF2-5DF8-49AA-8818-02714ABB6D1C}" srcOrd="1" destOrd="0" presId="urn:microsoft.com/office/officeart/2018/2/layout/IconVerticalSolidList"/>
    <dgm:cxn modelId="{F45F5D2E-FF1B-4C27-A162-0C51366B7CBE}" type="presParOf" srcId="{CD3566F9-8EEA-46EB-9BF2-8774645A11B2}" destId="{A89FF2A7-1606-444B-A9E5-A7EAD4536BE0}" srcOrd="2" destOrd="0" presId="urn:microsoft.com/office/officeart/2018/2/layout/IconVerticalSolidList"/>
    <dgm:cxn modelId="{170D43E9-D03E-4AB3-A36C-919C153AD739}" type="presParOf" srcId="{CD3566F9-8EEA-46EB-9BF2-8774645A11B2}" destId="{0FBBCF12-1E55-45CB-BBEE-073FD3CAA432}" srcOrd="3" destOrd="0" presId="urn:microsoft.com/office/officeart/2018/2/layout/IconVerticalSolidList"/>
    <dgm:cxn modelId="{1FCD774F-019B-4316-84DB-8BFB00BEF236}" type="presParOf" srcId="{FAE9F07C-0A94-41FE-B16F-69AFE981336A}" destId="{790C92AF-2C82-4EDF-A2D8-938E75D64ED7}" srcOrd="5" destOrd="0" presId="urn:microsoft.com/office/officeart/2018/2/layout/IconVerticalSolidList"/>
    <dgm:cxn modelId="{0BCEDD53-2EDC-4919-96BE-B26A7CFDED50}" type="presParOf" srcId="{FAE9F07C-0A94-41FE-B16F-69AFE981336A}" destId="{41A33952-5876-4253-8B59-EEC7DF397E5C}" srcOrd="6" destOrd="0" presId="urn:microsoft.com/office/officeart/2018/2/layout/IconVerticalSolidList"/>
    <dgm:cxn modelId="{A7E1250E-9359-4527-8A44-216A59F40AC1}" type="presParOf" srcId="{41A33952-5876-4253-8B59-EEC7DF397E5C}" destId="{03E80B13-62F4-409A-A61C-45DBF3A53964}" srcOrd="0" destOrd="0" presId="urn:microsoft.com/office/officeart/2018/2/layout/IconVerticalSolidList"/>
    <dgm:cxn modelId="{E37E7761-1487-4C0D-AC37-DC7F5856538B}" type="presParOf" srcId="{41A33952-5876-4253-8B59-EEC7DF397E5C}" destId="{BCCB59BB-1701-42CE-AF41-D1AD3FC8E7D0}" srcOrd="1" destOrd="0" presId="urn:microsoft.com/office/officeart/2018/2/layout/IconVerticalSolidList"/>
    <dgm:cxn modelId="{8A3E0E0C-940C-4BD8-8259-43BE6A80D647}" type="presParOf" srcId="{41A33952-5876-4253-8B59-EEC7DF397E5C}" destId="{FE82AE64-8927-41B4-87A0-D8151ACDC7E4}" srcOrd="2" destOrd="0" presId="urn:microsoft.com/office/officeart/2018/2/layout/IconVerticalSolidList"/>
    <dgm:cxn modelId="{6A564E42-16D1-417B-9057-6D379585308B}" type="presParOf" srcId="{41A33952-5876-4253-8B59-EEC7DF397E5C}" destId="{5ABEB7C3-E3F7-4788-BF51-CFD4332E9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318E5F-161E-4A02-9D14-383B877298E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9B878A4-CAB0-4770-A9E8-15E0E5ABFCF5}">
      <dgm:prSet/>
      <dgm:spPr/>
      <dgm:t>
        <a:bodyPr/>
        <a:lstStyle/>
        <a:p>
          <a:r>
            <a:rPr lang="en-US"/>
            <a:t>Maybe the single most useful analysis is examining our descriptive statistics.</a:t>
          </a:r>
        </a:p>
      </dgm:t>
    </dgm:pt>
    <dgm:pt modelId="{A571F33D-5BAD-415B-8A65-1816EE867612}" type="parTrans" cxnId="{11E5D465-E09D-4624-99BA-41194C536230}">
      <dgm:prSet/>
      <dgm:spPr/>
      <dgm:t>
        <a:bodyPr/>
        <a:lstStyle/>
        <a:p>
          <a:endParaRPr lang="en-US"/>
        </a:p>
      </dgm:t>
    </dgm:pt>
    <dgm:pt modelId="{AD929BDD-04DD-41E6-BE00-F68E9D6DD5E8}" type="sibTrans" cxnId="{11E5D465-E09D-4624-99BA-41194C536230}">
      <dgm:prSet/>
      <dgm:spPr/>
      <dgm:t>
        <a:bodyPr/>
        <a:lstStyle/>
        <a:p>
          <a:endParaRPr lang="en-US"/>
        </a:p>
      </dgm:t>
    </dgm:pt>
    <dgm:pt modelId="{CCCA6F26-2A47-4F19-8373-38ECD3D2943A}">
      <dgm:prSet/>
      <dgm:spPr/>
      <dgm:t>
        <a:bodyPr/>
        <a:lstStyle/>
        <a:p>
          <a:r>
            <a:rPr lang="en-US"/>
            <a:t>Understanding the importance of our distributions and the different types of “averages” can help with the interpretation of our results.</a:t>
          </a:r>
        </a:p>
      </dgm:t>
    </dgm:pt>
    <dgm:pt modelId="{29B16E2F-4F0F-4115-A645-E7F3EE7F6D14}" type="parTrans" cxnId="{1A4C0AE8-FB83-44D5-BCF8-3D2F30820109}">
      <dgm:prSet/>
      <dgm:spPr/>
      <dgm:t>
        <a:bodyPr/>
        <a:lstStyle/>
        <a:p>
          <a:endParaRPr lang="en-US"/>
        </a:p>
      </dgm:t>
    </dgm:pt>
    <dgm:pt modelId="{E4564482-F666-4D7D-AEC5-1B11E701B0FA}" type="sibTrans" cxnId="{1A4C0AE8-FB83-44D5-BCF8-3D2F30820109}">
      <dgm:prSet/>
      <dgm:spPr/>
      <dgm:t>
        <a:bodyPr/>
        <a:lstStyle/>
        <a:p>
          <a:endParaRPr lang="en-US"/>
        </a:p>
      </dgm:t>
    </dgm:pt>
    <dgm:pt modelId="{A2CE9F03-3720-44F6-9BE9-2A450873B3CA}">
      <dgm:prSet/>
      <dgm:spPr/>
      <dgm:t>
        <a:bodyPr/>
        <a:lstStyle/>
        <a:p>
          <a:r>
            <a:rPr lang="en-US" dirty="0"/>
            <a:t>The example used Bayesian statistics which focuses on distributions. This method showed significant differences with the log-normal distribution for means in 2 other disease groups (not shown) in which they were previously not significant using normal distributions.</a:t>
          </a:r>
        </a:p>
      </dgm:t>
    </dgm:pt>
    <dgm:pt modelId="{69982F33-F82C-412B-BD14-1678B036641D}" type="parTrans" cxnId="{725B6CB4-812C-4EAC-8762-679AB73F02C5}">
      <dgm:prSet/>
      <dgm:spPr/>
      <dgm:t>
        <a:bodyPr/>
        <a:lstStyle/>
        <a:p>
          <a:endParaRPr lang="en-US"/>
        </a:p>
      </dgm:t>
    </dgm:pt>
    <dgm:pt modelId="{C8ED1C74-F633-4E75-998F-EEC4361C9D11}" type="sibTrans" cxnId="{725B6CB4-812C-4EAC-8762-679AB73F02C5}">
      <dgm:prSet/>
      <dgm:spPr/>
      <dgm:t>
        <a:bodyPr/>
        <a:lstStyle/>
        <a:p>
          <a:endParaRPr lang="en-US"/>
        </a:p>
      </dgm:t>
    </dgm:pt>
    <dgm:pt modelId="{5D620A08-79F7-463B-ACB6-03F9940590A4}" type="pres">
      <dgm:prSet presAssocID="{F8318E5F-161E-4A02-9D14-383B877298E8}" presName="linear" presStyleCnt="0">
        <dgm:presLayoutVars>
          <dgm:animLvl val="lvl"/>
          <dgm:resizeHandles val="exact"/>
        </dgm:presLayoutVars>
      </dgm:prSet>
      <dgm:spPr/>
    </dgm:pt>
    <dgm:pt modelId="{0BE16655-FA2C-42B4-B98F-DA0CF422CB42}" type="pres">
      <dgm:prSet presAssocID="{89B878A4-CAB0-4770-A9E8-15E0E5ABFCF5}" presName="parentText" presStyleLbl="node1" presStyleIdx="0" presStyleCnt="3">
        <dgm:presLayoutVars>
          <dgm:chMax val="0"/>
          <dgm:bulletEnabled val="1"/>
        </dgm:presLayoutVars>
      </dgm:prSet>
      <dgm:spPr/>
    </dgm:pt>
    <dgm:pt modelId="{3633F3F4-9A20-40EA-A2D7-7BF30A6B7D33}" type="pres">
      <dgm:prSet presAssocID="{AD929BDD-04DD-41E6-BE00-F68E9D6DD5E8}" presName="spacer" presStyleCnt="0"/>
      <dgm:spPr/>
    </dgm:pt>
    <dgm:pt modelId="{9E842C8D-B606-446D-A3F4-425D4300C31C}" type="pres">
      <dgm:prSet presAssocID="{CCCA6F26-2A47-4F19-8373-38ECD3D2943A}" presName="parentText" presStyleLbl="node1" presStyleIdx="1" presStyleCnt="3">
        <dgm:presLayoutVars>
          <dgm:chMax val="0"/>
          <dgm:bulletEnabled val="1"/>
        </dgm:presLayoutVars>
      </dgm:prSet>
      <dgm:spPr/>
    </dgm:pt>
    <dgm:pt modelId="{878F80D6-ACEE-49C0-A19E-D1EE63B0AA06}" type="pres">
      <dgm:prSet presAssocID="{E4564482-F666-4D7D-AEC5-1B11E701B0FA}" presName="spacer" presStyleCnt="0"/>
      <dgm:spPr/>
    </dgm:pt>
    <dgm:pt modelId="{55028B2B-FA50-431B-A25C-AEAD3734E7C9}" type="pres">
      <dgm:prSet presAssocID="{A2CE9F03-3720-44F6-9BE9-2A450873B3CA}" presName="parentText" presStyleLbl="node1" presStyleIdx="2" presStyleCnt="3">
        <dgm:presLayoutVars>
          <dgm:chMax val="0"/>
          <dgm:bulletEnabled val="1"/>
        </dgm:presLayoutVars>
      </dgm:prSet>
      <dgm:spPr/>
    </dgm:pt>
  </dgm:ptLst>
  <dgm:cxnLst>
    <dgm:cxn modelId="{EF037114-EAB2-4A7E-A48E-540BEC583939}" type="presOf" srcId="{F8318E5F-161E-4A02-9D14-383B877298E8}" destId="{5D620A08-79F7-463B-ACB6-03F9940590A4}" srcOrd="0" destOrd="0" presId="urn:microsoft.com/office/officeart/2005/8/layout/vList2"/>
    <dgm:cxn modelId="{B3A0F65F-6DD1-4DAD-8A7F-081550EFFC53}" type="presOf" srcId="{A2CE9F03-3720-44F6-9BE9-2A450873B3CA}" destId="{55028B2B-FA50-431B-A25C-AEAD3734E7C9}" srcOrd="0" destOrd="0" presId="urn:microsoft.com/office/officeart/2005/8/layout/vList2"/>
    <dgm:cxn modelId="{11E5D465-E09D-4624-99BA-41194C536230}" srcId="{F8318E5F-161E-4A02-9D14-383B877298E8}" destId="{89B878A4-CAB0-4770-A9E8-15E0E5ABFCF5}" srcOrd="0" destOrd="0" parTransId="{A571F33D-5BAD-415B-8A65-1816EE867612}" sibTransId="{AD929BDD-04DD-41E6-BE00-F68E9D6DD5E8}"/>
    <dgm:cxn modelId="{60399DAF-3288-4CEC-B571-107327E63FA0}" type="presOf" srcId="{CCCA6F26-2A47-4F19-8373-38ECD3D2943A}" destId="{9E842C8D-B606-446D-A3F4-425D4300C31C}" srcOrd="0" destOrd="0" presId="urn:microsoft.com/office/officeart/2005/8/layout/vList2"/>
    <dgm:cxn modelId="{725B6CB4-812C-4EAC-8762-679AB73F02C5}" srcId="{F8318E5F-161E-4A02-9D14-383B877298E8}" destId="{A2CE9F03-3720-44F6-9BE9-2A450873B3CA}" srcOrd="2" destOrd="0" parTransId="{69982F33-F82C-412B-BD14-1678B036641D}" sibTransId="{C8ED1C74-F633-4E75-998F-EEC4361C9D11}"/>
    <dgm:cxn modelId="{AA10E6C9-6849-4748-B3C2-A4BEE4B95626}" type="presOf" srcId="{89B878A4-CAB0-4770-A9E8-15E0E5ABFCF5}" destId="{0BE16655-FA2C-42B4-B98F-DA0CF422CB42}" srcOrd="0" destOrd="0" presId="urn:microsoft.com/office/officeart/2005/8/layout/vList2"/>
    <dgm:cxn modelId="{1A4C0AE8-FB83-44D5-BCF8-3D2F30820109}" srcId="{F8318E5F-161E-4A02-9D14-383B877298E8}" destId="{CCCA6F26-2A47-4F19-8373-38ECD3D2943A}" srcOrd="1" destOrd="0" parTransId="{29B16E2F-4F0F-4115-A645-E7F3EE7F6D14}" sibTransId="{E4564482-F666-4D7D-AEC5-1B11E701B0FA}"/>
    <dgm:cxn modelId="{A272FEB4-0F35-44F8-BCAC-10B3EC22F3DF}" type="presParOf" srcId="{5D620A08-79F7-463B-ACB6-03F9940590A4}" destId="{0BE16655-FA2C-42B4-B98F-DA0CF422CB42}" srcOrd="0" destOrd="0" presId="urn:microsoft.com/office/officeart/2005/8/layout/vList2"/>
    <dgm:cxn modelId="{5EF60B3A-DA31-4194-A2B8-5EB876CE792C}" type="presParOf" srcId="{5D620A08-79F7-463B-ACB6-03F9940590A4}" destId="{3633F3F4-9A20-40EA-A2D7-7BF30A6B7D33}" srcOrd="1" destOrd="0" presId="urn:microsoft.com/office/officeart/2005/8/layout/vList2"/>
    <dgm:cxn modelId="{7D16EB35-CF96-46FB-9DD6-BCEA6C66DD19}" type="presParOf" srcId="{5D620A08-79F7-463B-ACB6-03F9940590A4}" destId="{9E842C8D-B606-446D-A3F4-425D4300C31C}" srcOrd="2" destOrd="0" presId="urn:microsoft.com/office/officeart/2005/8/layout/vList2"/>
    <dgm:cxn modelId="{ED2D369B-6B64-4412-ABA1-8A1F229867A9}" type="presParOf" srcId="{5D620A08-79F7-463B-ACB6-03F9940590A4}" destId="{878F80D6-ACEE-49C0-A19E-D1EE63B0AA06}" srcOrd="3" destOrd="0" presId="urn:microsoft.com/office/officeart/2005/8/layout/vList2"/>
    <dgm:cxn modelId="{18201217-0615-478E-AF0A-E2209EACC754}" type="presParOf" srcId="{5D620A08-79F7-463B-ACB6-03F9940590A4}" destId="{55028B2B-FA50-431B-A25C-AEAD3734E7C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90EA5-81FF-4FF8-A7D9-7B24D1CF1D59}">
      <dsp:nvSpPr>
        <dsp:cNvPr id="0" name=""/>
        <dsp:cNvSpPr/>
      </dsp:nvSpPr>
      <dsp:spPr>
        <a:xfrm>
          <a:off x="1266" y="41024"/>
          <a:ext cx="4446816" cy="28237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F32FC-CB51-4649-BA8B-E680B2B5400C}">
      <dsp:nvSpPr>
        <dsp:cNvPr id="0" name=""/>
        <dsp:cNvSpPr/>
      </dsp:nvSpPr>
      <dsp:spPr>
        <a:xfrm>
          <a:off x="495357" y="510410"/>
          <a:ext cx="4446816" cy="28237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 this session, we’ll review the center and spread of distributions.</a:t>
          </a:r>
        </a:p>
      </dsp:txBody>
      <dsp:txXfrm>
        <a:off x="578061" y="593114"/>
        <a:ext cx="4281408" cy="2658320"/>
      </dsp:txXfrm>
    </dsp:sp>
    <dsp:sp modelId="{8AC650F8-318C-496A-96BB-567059CC7630}">
      <dsp:nvSpPr>
        <dsp:cNvPr id="0" name=""/>
        <dsp:cNvSpPr/>
      </dsp:nvSpPr>
      <dsp:spPr>
        <a:xfrm>
          <a:off x="5436265" y="41024"/>
          <a:ext cx="4446816" cy="28237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0956A-F8F0-41F9-8221-E298D536F5F4}">
      <dsp:nvSpPr>
        <dsp:cNvPr id="0" name=""/>
        <dsp:cNvSpPr/>
      </dsp:nvSpPr>
      <dsp:spPr>
        <a:xfrm>
          <a:off x="5930356" y="510410"/>
          <a:ext cx="4446816" cy="28237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And we’ll answer the question: “What do I do when my results are not significant?”</a:t>
          </a:r>
        </a:p>
      </dsp:txBody>
      <dsp:txXfrm>
        <a:off x="6013060" y="593114"/>
        <a:ext cx="4281408" cy="2658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703E9-9C5E-48C8-9176-CFB0602806ED}">
      <dsp:nvSpPr>
        <dsp:cNvPr id="0" name=""/>
        <dsp:cNvSpPr/>
      </dsp:nvSpPr>
      <dsp:spPr>
        <a:xfrm>
          <a:off x="3274" y="712374"/>
          <a:ext cx="2598028" cy="15588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Mean: Arithmetic mean is $56,271</a:t>
          </a:r>
        </a:p>
      </dsp:txBody>
      <dsp:txXfrm>
        <a:off x="3274" y="712374"/>
        <a:ext cx="2598028" cy="1558817"/>
      </dsp:txXfrm>
    </dsp:sp>
    <dsp:sp modelId="{252EE274-5C02-49B9-B59A-70101B4A2A46}">
      <dsp:nvSpPr>
        <dsp:cNvPr id="0" name=""/>
        <dsp:cNvSpPr/>
      </dsp:nvSpPr>
      <dsp:spPr>
        <a:xfrm>
          <a:off x="2861106" y="712374"/>
          <a:ext cx="2598028" cy="1558817"/>
        </a:xfrm>
        <a:prstGeom prst="rect">
          <a:avLst/>
        </a:prstGeom>
        <a:gradFill rotWithShape="0">
          <a:gsLst>
            <a:gs pos="0">
              <a:schemeClr val="accent2">
                <a:hueOff val="-207909"/>
                <a:satOff val="-11990"/>
                <a:lumOff val="1233"/>
                <a:alphaOff val="0"/>
                <a:satMod val="103000"/>
                <a:lumMod val="102000"/>
                <a:tint val="94000"/>
              </a:schemeClr>
            </a:gs>
            <a:gs pos="50000">
              <a:schemeClr val="accent2">
                <a:hueOff val="-207909"/>
                <a:satOff val="-11990"/>
                <a:lumOff val="1233"/>
                <a:alphaOff val="0"/>
                <a:satMod val="110000"/>
                <a:lumMod val="100000"/>
                <a:shade val="100000"/>
              </a:schemeClr>
            </a:gs>
            <a:gs pos="100000">
              <a:schemeClr val="accent2">
                <a:hueOff val="-207909"/>
                <a:satOff val="-11990"/>
                <a:lumOff val="123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Standard deviation: Average squared deviation ($83,354) around the mean.</a:t>
          </a:r>
        </a:p>
      </dsp:txBody>
      <dsp:txXfrm>
        <a:off x="2861106" y="712374"/>
        <a:ext cx="2598028" cy="1558817"/>
      </dsp:txXfrm>
    </dsp:sp>
    <dsp:sp modelId="{7F67B773-0DF9-4C2E-8261-86A5DE6F733D}">
      <dsp:nvSpPr>
        <dsp:cNvPr id="0" name=""/>
        <dsp:cNvSpPr/>
      </dsp:nvSpPr>
      <dsp:spPr>
        <a:xfrm>
          <a:off x="5718937" y="712374"/>
          <a:ext cx="2598028" cy="1558817"/>
        </a:xfrm>
        <a:prstGeom prst="rect">
          <a:avLst/>
        </a:prstGeom>
        <a:gradFill rotWithShape="0">
          <a:gsLst>
            <a:gs pos="0">
              <a:schemeClr val="accent2">
                <a:hueOff val="-415818"/>
                <a:satOff val="-23979"/>
                <a:lumOff val="2465"/>
                <a:alphaOff val="0"/>
                <a:satMod val="103000"/>
                <a:lumMod val="102000"/>
                <a:tint val="94000"/>
              </a:schemeClr>
            </a:gs>
            <a:gs pos="50000">
              <a:schemeClr val="accent2">
                <a:hueOff val="-415818"/>
                <a:satOff val="-23979"/>
                <a:lumOff val="2465"/>
                <a:alphaOff val="0"/>
                <a:satMod val="110000"/>
                <a:lumMod val="100000"/>
                <a:shade val="100000"/>
              </a:schemeClr>
            </a:gs>
            <a:gs pos="100000">
              <a:schemeClr val="accent2">
                <a:hueOff val="-415818"/>
                <a:satOff val="-23979"/>
                <a:lumOff val="24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Percentiles: Percent of the distribution at which X percentile falls below that value. E.g., $26,499 is the 50</a:t>
          </a:r>
          <a:r>
            <a:rPr lang="en-US" sz="1600" kern="1200" baseline="30000" dirty="0"/>
            <a:t>th</a:t>
          </a:r>
          <a:r>
            <a:rPr lang="en-US" sz="1600" kern="1200" dirty="0"/>
            <a:t> percentile (or median). 50% percent of patients have charges at or below $26,499.</a:t>
          </a:r>
        </a:p>
      </dsp:txBody>
      <dsp:txXfrm>
        <a:off x="5718937" y="712374"/>
        <a:ext cx="2598028" cy="1558817"/>
      </dsp:txXfrm>
    </dsp:sp>
    <dsp:sp modelId="{36174EDB-251C-4F6F-A7E2-27CA4A56C89C}">
      <dsp:nvSpPr>
        <dsp:cNvPr id="0" name=""/>
        <dsp:cNvSpPr/>
      </dsp:nvSpPr>
      <dsp:spPr>
        <a:xfrm>
          <a:off x="8576769" y="712374"/>
          <a:ext cx="2598028" cy="1558817"/>
        </a:xfrm>
        <a:prstGeom prst="rect">
          <a:avLst/>
        </a:prstGeom>
        <a:gradFill rotWithShape="0">
          <a:gsLst>
            <a:gs pos="0">
              <a:schemeClr val="accent2">
                <a:hueOff val="-623727"/>
                <a:satOff val="-35969"/>
                <a:lumOff val="3698"/>
                <a:alphaOff val="0"/>
                <a:satMod val="103000"/>
                <a:lumMod val="102000"/>
                <a:tint val="94000"/>
              </a:schemeClr>
            </a:gs>
            <a:gs pos="50000">
              <a:schemeClr val="accent2">
                <a:hueOff val="-623727"/>
                <a:satOff val="-35969"/>
                <a:lumOff val="3698"/>
                <a:alphaOff val="0"/>
                <a:satMod val="110000"/>
                <a:lumMod val="100000"/>
                <a:shade val="100000"/>
              </a:schemeClr>
            </a:gs>
            <a:gs pos="100000">
              <a:schemeClr val="accent2">
                <a:hueOff val="-623727"/>
                <a:satOff val="-35969"/>
                <a:lumOff val="36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IQR: The distance between the 25</a:t>
          </a:r>
          <a:r>
            <a:rPr lang="en-US" sz="2000" kern="1200" baseline="30000" dirty="0"/>
            <a:t>th</a:t>
          </a:r>
          <a:r>
            <a:rPr lang="en-US" sz="2000" kern="1200" dirty="0"/>
            <a:t> to 75</a:t>
          </a:r>
          <a:r>
            <a:rPr lang="en-US" sz="2000" kern="1200" baseline="30000" dirty="0"/>
            <a:t>th</a:t>
          </a:r>
          <a:r>
            <a:rPr lang="en-US" sz="2000" kern="1200" dirty="0"/>
            <a:t> percentiles (IQR= $56,271 – 10,029 = $46,242 for charges).</a:t>
          </a:r>
        </a:p>
      </dsp:txBody>
      <dsp:txXfrm>
        <a:off x="8576769" y="712374"/>
        <a:ext cx="2598028" cy="1558817"/>
      </dsp:txXfrm>
    </dsp:sp>
    <dsp:sp modelId="{2196B78C-E8C2-4D27-B895-7D88FE7E86C1}">
      <dsp:nvSpPr>
        <dsp:cNvPr id="0" name=""/>
        <dsp:cNvSpPr/>
      </dsp:nvSpPr>
      <dsp:spPr>
        <a:xfrm>
          <a:off x="3274" y="2530994"/>
          <a:ext cx="2598028" cy="1558817"/>
        </a:xfrm>
        <a:prstGeom prst="rect">
          <a:avLst/>
        </a:prstGeom>
        <a:gradFill rotWithShape="0">
          <a:gsLst>
            <a:gs pos="0">
              <a:schemeClr val="accent2">
                <a:hueOff val="-831636"/>
                <a:satOff val="-47959"/>
                <a:lumOff val="4930"/>
                <a:alphaOff val="0"/>
                <a:satMod val="103000"/>
                <a:lumMod val="102000"/>
                <a:tint val="94000"/>
              </a:schemeClr>
            </a:gs>
            <a:gs pos="50000">
              <a:schemeClr val="accent2">
                <a:hueOff val="-831636"/>
                <a:satOff val="-47959"/>
                <a:lumOff val="4930"/>
                <a:alphaOff val="0"/>
                <a:satMod val="110000"/>
                <a:lumMod val="100000"/>
                <a:shade val="100000"/>
              </a:schemeClr>
            </a:gs>
            <a:gs pos="100000">
              <a:schemeClr val="accent2">
                <a:hueOff val="-831636"/>
                <a:satOff val="-47959"/>
                <a:lumOff val="49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Range: The lowest and highest values (charges: $1,636 and $740,010). </a:t>
          </a:r>
        </a:p>
      </dsp:txBody>
      <dsp:txXfrm>
        <a:off x="3274" y="2530994"/>
        <a:ext cx="2598028" cy="1558817"/>
      </dsp:txXfrm>
    </dsp:sp>
    <dsp:sp modelId="{651CC836-4A23-4329-8FC4-F7A095DAFA33}">
      <dsp:nvSpPr>
        <dsp:cNvPr id="0" name=""/>
        <dsp:cNvSpPr/>
      </dsp:nvSpPr>
      <dsp:spPr>
        <a:xfrm>
          <a:off x="2861106" y="2530994"/>
          <a:ext cx="2598028" cy="1558817"/>
        </a:xfrm>
        <a:prstGeom prst="rect">
          <a:avLst/>
        </a:prstGeom>
        <a:gradFill rotWithShape="0">
          <a:gsLst>
            <a:gs pos="0">
              <a:schemeClr val="accent2">
                <a:hueOff val="-1039545"/>
                <a:satOff val="-59949"/>
                <a:lumOff val="6163"/>
                <a:alphaOff val="0"/>
                <a:satMod val="103000"/>
                <a:lumMod val="102000"/>
                <a:tint val="94000"/>
              </a:schemeClr>
            </a:gs>
            <a:gs pos="50000">
              <a:schemeClr val="accent2">
                <a:hueOff val="-1039545"/>
                <a:satOff val="-59949"/>
                <a:lumOff val="6163"/>
                <a:alphaOff val="0"/>
                <a:satMod val="110000"/>
                <a:lumMod val="100000"/>
                <a:shade val="100000"/>
              </a:schemeClr>
            </a:gs>
            <a:gs pos="100000">
              <a:schemeClr val="accent2">
                <a:hueOff val="-1039545"/>
                <a:satOff val="-59949"/>
                <a:lumOff val="61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5 number summary: The range and quartiles (25</a:t>
          </a:r>
          <a:r>
            <a:rPr lang="en-US" sz="1800" kern="1200" baseline="30000" dirty="0"/>
            <a:t>th</a:t>
          </a:r>
          <a:r>
            <a:rPr lang="en-US" sz="1800" kern="1200" dirty="0"/>
            <a:t>, 50</a:t>
          </a:r>
          <a:r>
            <a:rPr lang="en-US" sz="1800" kern="1200" baseline="30000" dirty="0"/>
            <a:t>th</a:t>
          </a:r>
          <a:r>
            <a:rPr lang="en-US" sz="1800" kern="1200" dirty="0"/>
            <a:t>, 75</a:t>
          </a:r>
          <a:r>
            <a:rPr lang="en-US" sz="1800" kern="1200" baseline="30000" dirty="0"/>
            <a:t>th</a:t>
          </a:r>
          <a:r>
            <a:rPr lang="en-US" sz="1800" kern="1200" dirty="0"/>
            <a:t> percentiles). Here: $1,636, 10,029, 26,499, 63,622, 740,010. </a:t>
          </a:r>
        </a:p>
      </dsp:txBody>
      <dsp:txXfrm>
        <a:off x="2861106" y="2530994"/>
        <a:ext cx="2598028" cy="1558817"/>
      </dsp:txXfrm>
    </dsp:sp>
    <dsp:sp modelId="{A5C7CC6D-CEEB-452F-B7F7-CB4AE1FFBAF3}">
      <dsp:nvSpPr>
        <dsp:cNvPr id="0" name=""/>
        <dsp:cNvSpPr/>
      </dsp:nvSpPr>
      <dsp:spPr>
        <a:xfrm>
          <a:off x="5718937" y="2530994"/>
          <a:ext cx="2598028" cy="1558817"/>
        </a:xfrm>
        <a:prstGeom prst="rect">
          <a:avLst/>
        </a:prstGeom>
        <a:gradFill rotWithShape="0">
          <a:gsLst>
            <a:gs pos="0">
              <a:schemeClr val="accent2">
                <a:hueOff val="-1247454"/>
                <a:satOff val="-71938"/>
                <a:lumOff val="7395"/>
                <a:alphaOff val="0"/>
                <a:satMod val="103000"/>
                <a:lumMod val="102000"/>
                <a:tint val="94000"/>
              </a:schemeClr>
            </a:gs>
            <a:gs pos="50000">
              <a:schemeClr val="accent2">
                <a:hueOff val="-1247454"/>
                <a:satOff val="-71938"/>
                <a:lumOff val="7395"/>
                <a:alphaOff val="0"/>
                <a:satMod val="110000"/>
                <a:lumMod val="100000"/>
                <a:shade val="100000"/>
              </a:schemeClr>
            </a:gs>
            <a:gs pos="100000">
              <a:schemeClr val="accent2">
                <a:hueOff val="-1247454"/>
                <a:satOff val="-71938"/>
                <a:lumOff val="739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Skewness: Non-symmetrical quality of distribution.</a:t>
          </a:r>
        </a:p>
      </dsp:txBody>
      <dsp:txXfrm>
        <a:off x="5718937" y="2530994"/>
        <a:ext cx="2598028" cy="1558817"/>
      </dsp:txXfrm>
    </dsp:sp>
    <dsp:sp modelId="{9478CF1A-34E7-4FC8-92B3-890783A58E6C}">
      <dsp:nvSpPr>
        <dsp:cNvPr id="0" name=""/>
        <dsp:cNvSpPr/>
      </dsp:nvSpPr>
      <dsp:spPr>
        <a:xfrm>
          <a:off x="8576769" y="2530994"/>
          <a:ext cx="2598028" cy="1558817"/>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Kurtosis: How wide or narrow is a distribution.</a:t>
          </a:r>
        </a:p>
      </dsp:txBody>
      <dsp:txXfrm>
        <a:off x="8576769" y="2530994"/>
        <a:ext cx="2598028" cy="1558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76AA3-C7EB-47DE-8997-964377D48C7B}">
      <dsp:nvSpPr>
        <dsp:cNvPr id="0" name=""/>
        <dsp:cNvSpPr/>
      </dsp:nvSpPr>
      <dsp:spPr>
        <a:xfrm>
          <a:off x="0" y="74261"/>
          <a:ext cx="7559504" cy="20014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Non-normal distributions are common. We can still use the mean to estimate important values. </a:t>
          </a:r>
        </a:p>
      </dsp:txBody>
      <dsp:txXfrm>
        <a:off x="97702" y="171963"/>
        <a:ext cx="7364100" cy="1806027"/>
      </dsp:txXfrm>
    </dsp:sp>
    <dsp:sp modelId="{641D2545-082F-4B11-A81E-11F8B6C3BEEF}">
      <dsp:nvSpPr>
        <dsp:cNvPr id="0" name=""/>
        <dsp:cNvSpPr/>
      </dsp:nvSpPr>
      <dsp:spPr>
        <a:xfrm>
          <a:off x="0" y="2141932"/>
          <a:ext cx="7559504" cy="200143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For example, length of stay values are often very skewed but stable. The mean might be 11 days and that value would be helpful for projecting staffing requirements, etc. But to describe the “average patient’s stay”, using the median of 2 days is more appropriate.</a:t>
          </a:r>
        </a:p>
      </dsp:txBody>
      <dsp:txXfrm>
        <a:off x="97702" y="2239634"/>
        <a:ext cx="7364100" cy="1806027"/>
      </dsp:txXfrm>
    </dsp:sp>
    <dsp:sp modelId="{3C01A7FC-CFA4-4014-BB6D-7EB27F1B6993}">
      <dsp:nvSpPr>
        <dsp:cNvPr id="0" name=""/>
        <dsp:cNvSpPr/>
      </dsp:nvSpPr>
      <dsp:spPr>
        <a:xfrm>
          <a:off x="0" y="4209604"/>
          <a:ext cx="7559504" cy="200143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With skewed distributions,  be careful about your interpretations with large standard deviations.</a:t>
          </a:r>
        </a:p>
      </dsp:txBody>
      <dsp:txXfrm>
        <a:off x="97702" y="4307306"/>
        <a:ext cx="7364100" cy="1806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C5963-F74B-4205-8CAD-6C81D2123D59}">
      <dsp:nvSpPr>
        <dsp:cNvPr id="0" name=""/>
        <dsp:cNvSpPr/>
      </dsp:nvSpPr>
      <dsp:spPr>
        <a:xfrm>
          <a:off x="0" y="3364"/>
          <a:ext cx="6364224" cy="10954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900236-01E1-4EAA-AD14-C7F3A2E6F691}">
      <dsp:nvSpPr>
        <dsp:cNvPr id="0" name=""/>
        <dsp:cNvSpPr/>
      </dsp:nvSpPr>
      <dsp:spPr>
        <a:xfrm>
          <a:off x="331367" y="249836"/>
          <a:ext cx="603075" cy="6024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FE45B7-1888-4672-8D72-AB8A42F5E917}">
      <dsp:nvSpPr>
        <dsp:cNvPr id="0" name=""/>
        <dsp:cNvSpPr/>
      </dsp:nvSpPr>
      <dsp:spPr>
        <a:xfrm>
          <a:off x="1265810" y="3364"/>
          <a:ext cx="4762628" cy="116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92" tIns="123292" rIns="123292" bIns="123292" numCol="1" spcCol="1270" anchor="ctr" anchorCtr="0">
          <a:noAutofit/>
        </a:bodyPr>
        <a:lstStyle/>
        <a:p>
          <a:pPr marL="0" lvl="0" indent="0" algn="l" defTabSz="622300">
            <a:lnSpc>
              <a:spcPct val="90000"/>
            </a:lnSpc>
            <a:spcBef>
              <a:spcPct val="0"/>
            </a:spcBef>
            <a:spcAft>
              <a:spcPct val="35000"/>
            </a:spcAft>
            <a:buNone/>
          </a:pPr>
          <a:r>
            <a:rPr lang="en-US" sz="1400" kern="1200"/>
            <a:t>Study to examine the outcomes of seriously ill hospitalized patients. </a:t>
          </a:r>
        </a:p>
      </dsp:txBody>
      <dsp:txXfrm>
        <a:off x="1265810" y="3364"/>
        <a:ext cx="4762628" cy="1164964"/>
      </dsp:txXfrm>
    </dsp:sp>
    <dsp:sp modelId="{7B744588-D36C-488C-8922-762DAE285835}">
      <dsp:nvSpPr>
        <dsp:cNvPr id="0" name=""/>
        <dsp:cNvSpPr/>
      </dsp:nvSpPr>
      <dsp:spPr>
        <a:xfrm>
          <a:off x="0" y="1450744"/>
          <a:ext cx="6364224" cy="109542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A15B41-48C0-45EF-8983-24F38B07C7F1}">
      <dsp:nvSpPr>
        <dsp:cNvPr id="0" name=""/>
        <dsp:cNvSpPr/>
      </dsp:nvSpPr>
      <dsp:spPr>
        <a:xfrm>
          <a:off x="331367" y="1697215"/>
          <a:ext cx="603075" cy="6024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D22F07-12D8-47D6-AB2D-75DE8E95FD3D}">
      <dsp:nvSpPr>
        <dsp:cNvPr id="0" name=""/>
        <dsp:cNvSpPr/>
      </dsp:nvSpPr>
      <dsp:spPr>
        <a:xfrm>
          <a:off x="1265810" y="1450744"/>
          <a:ext cx="4762628" cy="116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92" tIns="123292" rIns="123292" bIns="123292" numCol="1" spcCol="1270" anchor="ctr" anchorCtr="0">
          <a:noAutofit/>
        </a:bodyPr>
        <a:lstStyle/>
        <a:p>
          <a:pPr marL="0" lvl="0" indent="0" algn="l" defTabSz="622300">
            <a:lnSpc>
              <a:spcPct val="90000"/>
            </a:lnSpc>
            <a:spcBef>
              <a:spcPct val="0"/>
            </a:spcBef>
            <a:spcAft>
              <a:spcPct val="35000"/>
            </a:spcAft>
            <a:buNone/>
          </a:pPr>
          <a:r>
            <a:rPr lang="en-US" sz="1400" kern="1200"/>
            <a:t>Data collected from 1991-1994. N= 9,105</a:t>
          </a:r>
        </a:p>
      </dsp:txBody>
      <dsp:txXfrm>
        <a:off x="1265810" y="1450744"/>
        <a:ext cx="4762628" cy="1164964"/>
      </dsp:txXfrm>
    </dsp:sp>
    <dsp:sp modelId="{FD6004DD-5AB3-4BDF-810B-9C7FC7BFC1B1}">
      <dsp:nvSpPr>
        <dsp:cNvPr id="0" name=""/>
        <dsp:cNvSpPr/>
      </dsp:nvSpPr>
      <dsp:spPr>
        <a:xfrm>
          <a:off x="0" y="2898123"/>
          <a:ext cx="6364224" cy="109542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358EF2-5DF8-49AA-8818-02714ABB6D1C}">
      <dsp:nvSpPr>
        <dsp:cNvPr id="0" name=""/>
        <dsp:cNvSpPr/>
      </dsp:nvSpPr>
      <dsp:spPr>
        <a:xfrm>
          <a:off x="331367" y="3144595"/>
          <a:ext cx="603075" cy="6024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BCF12-1E55-45CB-BBEE-073FD3CAA432}">
      <dsp:nvSpPr>
        <dsp:cNvPr id="0" name=""/>
        <dsp:cNvSpPr/>
      </dsp:nvSpPr>
      <dsp:spPr>
        <a:xfrm>
          <a:off x="1265810" y="2898123"/>
          <a:ext cx="4762628" cy="116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92" tIns="123292" rIns="123292" bIns="123292" numCol="1" spcCol="1270" anchor="ctr" anchorCtr="0">
          <a:noAutofit/>
        </a:bodyPr>
        <a:lstStyle/>
        <a:p>
          <a:pPr marL="0" lvl="0" indent="0" algn="l" defTabSz="622300">
            <a:lnSpc>
              <a:spcPct val="90000"/>
            </a:lnSpc>
            <a:spcBef>
              <a:spcPct val="0"/>
            </a:spcBef>
            <a:spcAft>
              <a:spcPct val="35000"/>
            </a:spcAft>
            <a:buNone/>
          </a:pPr>
          <a:r>
            <a:rPr lang="en-US" sz="1400" kern="1200"/>
            <a:t>An outcome and factor are cost &amp; disease group (“charges” &amp; “dzgroup”).</a:t>
          </a:r>
        </a:p>
      </dsp:txBody>
      <dsp:txXfrm>
        <a:off x="1265810" y="2898123"/>
        <a:ext cx="4762628" cy="1164964"/>
      </dsp:txXfrm>
    </dsp:sp>
    <dsp:sp modelId="{03E80B13-62F4-409A-A61C-45DBF3A53964}">
      <dsp:nvSpPr>
        <dsp:cNvPr id="0" name=""/>
        <dsp:cNvSpPr/>
      </dsp:nvSpPr>
      <dsp:spPr>
        <a:xfrm>
          <a:off x="0" y="4345503"/>
          <a:ext cx="6364224" cy="109542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CB59BB-1701-42CE-AF41-D1AD3FC8E7D0}">
      <dsp:nvSpPr>
        <dsp:cNvPr id="0" name=""/>
        <dsp:cNvSpPr/>
      </dsp:nvSpPr>
      <dsp:spPr>
        <a:xfrm>
          <a:off x="331691" y="4591975"/>
          <a:ext cx="603075" cy="6024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BEB7C3-E3F7-4788-BF51-CFD4332E9468}">
      <dsp:nvSpPr>
        <dsp:cNvPr id="0" name=""/>
        <dsp:cNvSpPr/>
      </dsp:nvSpPr>
      <dsp:spPr>
        <a:xfrm>
          <a:off x="1266458" y="4345503"/>
          <a:ext cx="4762628" cy="116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92" tIns="123292" rIns="123292" bIns="123292" numCol="1" spcCol="1270" anchor="ctr" anchorCtr="0">
          <a:noAutofit/>
        </a:bodyPr>
        <a:lstStyle/>
        <a:p>
          <a:pPr marL="0" lvl="0" indent="0" algn="l" defTabSz="622300">
            <a:lnSpc>
              <a:spcPct val="90000"/>
            </a:lnSpc>
            <a:spcBef>
              <a:spcPct val="0"/>
            </a:spcBef>
            <a:spcAft>
              <a:spcPct val="35000"/>
            </a:spcAft>
            <a:buNone/>
          </a:pPr>
          <a:r>
            <a:rPr lang="en-US" sz="1400" kern="1200" dirty="0"/>
            <a:t>Study article (“Harrell, 1995, Support Prognostic Model”) and data found here: </a:t>
          </a:r>
          <a:r>
            <a:rPr lang="en-US" sz="1400" kern="1200" dirty="0">
              <a:solidFill>
                <a:srgbClr val="FF0000"/>
              </a:solidFill>
              <a:hlinkClick xmlns:r="http://schemas.openxmlformats.org/officeDocument/2006/relationships" r:id="rId9">
                <a:extLst>
                  <a:ext uri="{A12FA001-AC4F-418D-AE19-62706E023703}">
                    <ahyp:hlinkClr xmlns:ahyp="http://schemas.microsoft.com/office/drawing/2018/hyperlinkcolor" val="tx"/>
                  </a:ext>
                </a:extLst>
              </a:hlinkClick>
            </a:rPr>
            <a:t>https://confluence.analytics.kp.org/confluence/display/SQS/Nursing+Research</a:t>
          </a:r>
          <a:endParaRPr lang="en-US" sz="1400" kern="1200" dirty="0">
            <a:solidFill>
              <a:srgbClr val="FF0000"/>
            </a:solidFill>
          </a:endParaRPr>
        </a:p>
      </dsp:txBody>
      <dsp:txXfrm>
        <a:off x="1266458" y="4345503"/>
        <a:ext cx="4762628" cy="1164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16655-FA2C-42B4-B98F-DA0CF422CB42}">
      <dsp:nvSpPr>
        <dsp:cNvPr id="0" name=""/>
        <dsp:cNvSpPr/>
      </dsp:nvSpPr>
      <dsp:spPr>
        <a:xfrm>
          <a:off x="0" y="108278"/>
          <a:ext cx="6798539" cy="11321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Maybe the single most useful analysis is examining our descriptive statistics.</a:t>
          </a:r>
        </a:p>
      </dsp:txBody>
      <dsp:txXfrm>
        <a:off x="55268" y="163546"/>
        <a:ext cx="6688003" cy="1021630"/>
      </dsp:txXfrm>
    </dsp:sp>
    <dsp:sp modelId="{9E842C8D-B606-446D-A3F4-425D4300C31C}">
      <dsp:nvSpPr>
        <dsp:cNvPr id="0" name=""/>
        <dsp:cNvSpPr/>
      </dsp:nvSpPr>
      <dsp:spPr>
        <a:xfrm>
          <a:off x="0" y="1286525"/>
          <a:ext cx="6798539" cy="113216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Understanding the importance of our distributions and the different types of “averages” can help with the interpretation of our results.</a:t>
          </a:r>
        </a:p>
      </dsp:txBody>
      <dsp:txXfrm>
        <a:off x="55268" y="1341793"/>
        <a:ext cx="6688003" cy="1021630"/>
      </dsp:txXfrm>
    </dsp:sp>
    <dsp:sp modelId="{55028B2B-FA50-431B-A25C-AEAD3734E7C9}">
      <dsp:nvSpPr>
        <dsp:cNvPr id="0" name=""/>
        <dsp:cNvSpPr/>
      </dsp:nvSpPr>
      <dsp:spPr>
        <a:xfrm>
          <a:off x="0" y="2464771"/>
          <a:ext cx="6798539" cy="113216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example used Bayesian statistics which focuses on distributions. This method showed significant differences with the log-normal distribution for means in 2 other disease groups (not shown) in which they were previously not significant using normal distributions.</a:t>
          </a:r>
        </a:p>
      </dsp:txBody>
      <dsp:txXfrm>
        <a:off x="55268" y="2520039"/>
        <a:ext cx="6688003" cy="10216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9226-8140-DF65-AB84-3C0F5D8C57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7E3CAC-FE6A-1C41-6537-44C63F2D69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435E8-3B76-913B-736A-38B04EA5B58D}"/>
              </a:ext>
            </a:extLst>
          </p:cNvPr>
          <p:cNvSpPr>
            <a:spLocks noGrp="1"/>
          </p:cNvSpPr>
          <p:nvPr>
            <p:ph type="dt" sz="half" idx="10"/>
          </p:nvPr>
        </p:nvSpPr>
        <p:spPr/>
        <p:txBody>
          <a:bodyPr/>
          <a:lstStyle/>
          <a:p>
            <a:fld id="{CA14F718-E510-4090-814E-75B649658BBF}" type="datetimeFigureOut">
              <a:rPr lang="en-US" smtClean="0"/>
              <a:t>3/25/2024</a:t>
            </a:fld>
            <a:endParaRPr lang="en-US" dirty="0"/>
          </a:p>
        </p:txBody>
      </p:sp>
      <p:sp>
        <p:nvSpPr>
          <p:cNvPr id="5" name="Footer Placeholder 4">
            <a:extLst>
              <a:ext uri="{FF2B5EF4-FFF2-40B4-BE49-F238E27FC236}">
                <a16:creationId xmlns:a16="http://schemas.microsoft.com/office/drawing/2014/main" id="{E00F4ED5-2295-0ADF-EDD6-993D086E8D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6BA446-D1EB-9534-85F4-A0F8C9892EBD}"/>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85210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676A-86B7-28E4-B8B5-73E568CC4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A3BDE1-FC1D-0B5B-3C03-D42BAF926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24334-EAE7-6511-4A81-4509ADFD9DCD}"/>
              </a:ext>
            </a:extLst>
          </p:cNvPr>
          <p:cNvSpPr>
            <a:spLocks noGrp="1"/>
          </p:cNvSpPr>
          <p:nvPr>
            <p:ph type="dt" sz="half" idx="10"/>
          </p:nvPr>
        </p:nvSpPr>
        <p:spPr/>
        <p:txBody>
          <a:bodyPr/>
          <a:lstStyle/>
          <a:p>
            <a:fld id="{CA14F718-E510-4090-814E-75B649658BBF}" type="datetimeFigureOut">
              <a:rPr lang="en-US" smtClean="0"/>
              <a:t>3/25/2024</a:t>
            </a:fld>
            <a:endParaRPr lang="en-US" dirty="0"/>
          </a:p>
        </p:txBody>
      </p:sp>
      <p:sp>
        <p:nvSpPr>
          <p:cNvPr id="5" name="Footer Placeholder 4">
            <a:extLst>
              <a:ext uri="{FF2B5EF4-FFF2-40B4-BE49-F238E27FC236}">
                <a16:creationId xmlns:a16="http://schemas.microsoft.com/office/drawing/2014/main" id="{1ECA459B-B3C6-5AAE-6318-81F4870B96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AF00B4-78D4-344D-2AE4-A6828ADE3FF3}"/>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324457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DB1F40-BA32-1A07-220F-C7C7800DF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6D8769-FBF0-D5D7-ED34-631E9000A4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EE78D-FCD1-FBF0-A320-6E286DEAC215}"/>
              </a:ext>
            </a:extLst>
          </p:cNvPr>
          <p:cNvSpPr>
            <a:spLocks noGrp="1"/>
          </p:cNvSpPr>
          <p:nvPr>
            <p:ph type="dt" sz="half" idx="10"/>
          </p:nvPr>
        </p:nvSpPr>
        <p:spPr/>
        <p:txBody>
          <a:bodyPr/>
          <a:lstStyle/>
          <a:p>
            <a:fld id="{CA14F718-E510-4090-814E-75B649658BBF}" type="datetimeFigureOut">
              <a:rPr lang="en-US" smtClean="0"/>
              <a:t>3/25/2024</a:t>
            </a:fld>
            <a:endParaRPr lang="en-US" dirty="0"/>
          </a:p>
        </p:txBody>
      </p:sp>
      <p:sp>
        <p:nvSpPr>
          <p:cNvPr id="5" name="Footer Placeholder 4">
            <a:extLst>
              <a:ext uri="{FF2B5EF4-FFF2-40B4-BE49-F238E27FC236}">
                <a16:creationId xmlns:a16="http://schemas.microsoft.com/office/drawing/2014/main" id="{58DB0373-808F-B61F-C7DB-49E99CEE68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65CBA2-99C6-8812-AD41-E31A31F7EC1D}"/>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133629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342E-82E3-08D8-A0AD-83D69B850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18B028-7D66-95FF-AA07-D869C344BF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279EE-AECE-9002-FA1E-38E9C484A8FF}"/>
              </a:ext>
            </a:extLst>
          </p:cNvPr>
          <p:cNvSpPr>
            <a:spLocks noGrp="1"/>
          </p:cNvSpPr>
          <p:nvPr>
            <p:ph type="dt" sz="half" idx="10"/>
          </p:nvPr>
        </p:nvSpPr>
        <p:spPr/>
        <p:txBody>
          <a:bodyPr/>
          <a:lstStyle/>
          <a:p>
            <a:fld id="{CA14F718-E510-4090-814E-75B649658BBF}" type="datetimeFigureOut">
              <a:rPr lang="en-US" smtClean="0"/>
              <a:t>3/25/2024</a:t>
            </a:fld>
            <a:endParaRPr lang="en-US" dirty="0"/>
          </a:p>
        </p:txBody>
      </p:sp>
      <p:sp>
        <p:nvSpPr>
          <p:cNvPr id="5" name="Footer Placeholder 4">
            <a:extLst>
              <a:ext uri="{FF2B5EF4-FFF2-40B4-BE49-F238E27FC236}">
                <a16:creationId xmlns:a16="http://schemas.microsoft.com/office/drawing/2014/main" id="{F44BEB77-30F0-2DE0-6E6C-547EE2016C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B95F58-8152-299A-B113-A71723FD2E55}"/>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9624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7071-2CC2-242B-46FF-50A6E038B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F8197F-F279-D416-7EF7-31CF10260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DFAEA-5596-7CED-DB01-9AC52088A554}"/>
              </a:ext>
            </a:extLst>
          </p:cNvPr>
          <p:cNvSpPr>
            <a:spLocks noGrp="1"/>
          </p:cNvSpPr>
          <p:nvPr>
            <p:ph type="dt" sz="half" idx="10"/>
          </p:nvPr>
        </p:nvSpPr>
        <p:spPr/>
        <p:txBody>
          <a:bodyPr/>
          <a:lstStyle/>
          <a:p>
            <a:fld id="{CA14F718-E510-4090-814E-75B649658BBF}" type="datetimeFigureOut">
              <a:rPr lang="en-US" smtClean="0"/>
              <a:t>3/25/2024</a:t>
            </a:fld>
            <a:endParaRPr lang="en-US" dirty="0"/>
          </a:p>
        </p:txBody>
      </p:sp>
      <p:sp>
        <p:nvSpPr>
          <p:cNvPr id="5" name="Footer Placeholder 4">
            <a:extLst>
              <a:ext uri="{FF2B5EF4-FFF2-40B4-BE49-F238E27FC236}">
                <a16:creationId xmlns:a16="http://schemas.microsoft.com/office/drawing/2014/main" id="{076669E0-9C72-5BD6-3394-51D7717175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05C258-6E81-EEB0-F457-D13D65A4634B}"/>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61360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D3D0-F8A8-4F9E-00AD-180DE4E5B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1CF47-6359-2D63-9004-E1D2388F31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4F9931-C24E-DE17-271A-0B3D079AA0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0A8683-C16E-AE82-3F91-9F763D77B900}"/>
              </a:ext>
            </a:extLst>
          </p:cNvPr>
          <p:cNvSpPr>
            <a:spLocks noGrp="1"/>
          </p:cNvSpPr>
          <p:nvPr>
            <p:ph type="dt" sz="half" idx="10"/>
          </p:nvPr>
        </p:nvSpPr>
        <p:spPr/>
        <p:txBody>
          <a:bodyPr/>
          <a:lstStyle/>
          <a:p>
            <a:fld id="{CA14F718-E510-4090-814E-75B649658BBF}" type="datetimeFigureOut">
              <a:rPr lang="en-US" smtClean="0"/>
              <a:t>3/25/2024</a:t>
            </a:fld>
            <a:endParaRPr lang="en-US" dirty="0"/>
          </a:p>
        </p:txBody>
      </p:sp>
      <p:sp>
        <p:nvSpPr>
          <p:cNvPr id="6" name="Footer Placeholder 5">
            <a:extLst>
              <a:ext uri="{FF2B5EF4-FFF2-40B4-BE49-F238E27FC236}">
                <a16:creationId xmlns:a16="http://schemas.microsoft.com/office/drawing/2014/main" id="{000B965A-6520-6D8F-A09F-61DBACA4B1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460249-E598-C617-4280-636A6139E979}"/>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7289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D482-71BC-1E7F-20DE-2E2FC8FCF2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153E3C-626A-C537-220D-EEBFF1E83F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ABECED-F843-48F8-6240-3FBD9BAEA9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70E85-ABDC-641A-E7B5-D53F93908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B54C86-FFD8-4F6A-FE55-89566A4842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E3DEE-A1B4-897F-685C-8850CB71083B}"/>
              </a:ext>
            </a:extLst>
          </p:cNvPr>
          <p:cNvSpPr>
            <a:spLocks noGrp="1"/>
          </p:cNvSpPr>
          <p:nvPr>
            <p:ph type="dt" sz="half" idx="10"/>
          </p:nvPr>
        </p:nvSpPr>
        <p:spPr/>
        <p:txBody>
          <a:bodyPr/>
          <a:lstStyle/>
          <a:p>
            <a:fld id="{CA14F718-E510-4090-814E-75B649658BBF}" type="datetimeFigureOut">
              <a:rPr lang="en-US" smtClean="0"/>
              <a:t>3/25/2024</a:t>
            </a:fld>
            <a:endParaRPr lang="en-US" dirty="0"/>
          </a:p>
        </p:txBody>
      </p:sp>
      <p:sp>
        <p:nvSpPr>
          <p:cNvPr id="8" name="Footer Placeholder 7">
            <a:extLst>
              <a:ext uri="{FF2B5EF4-FFF2-40B4-BE49-F238E27FC236}">
                <a16:creationId xmlns:a16="http://schemas.microsoft.com/office/drawing/2014/main" id="{F022A30F-EA00-2087-F513-A2423F06E05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FD7EDB-1089-D29A-5CBA-51861D00F684}"/>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137578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AEEC-411E-C938-B3AF-DE9608FCE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87AD-4228-878C-022D-F026BF08F5FB}"/>
              </a:ext>
            </a:extLst>
          </p:cNvPr>
          <p:cNvSpPr>
            <a:spLocks noGrp="1"/>
          </p:cNvSpPr>
          <p:nvPr>
            <p:ph type="dt" sz="half" idx="10"/>
          </p:nvPr>
        </p:nvSpPr>
        <p:spPr/>
        <p:txBody>
          <a:bodyPr/>
          <a:lstStyle/>
          <a:p>
            <a:fld id="{CA14F718-E510-4090-814E-75B649658BBF}" type="datetimeFigureOut">
              <a:rPr lang="en-US" smtClean="0"/>
              <a:t>3/25/2024</a:t>
            </a:fld>
            <a:endParaRPr lang="en-US" dirty="0"/>
          </a:p>
        </p:txBody>
      </p:sp>
      <p:sp>
        <p:nvSpPr>
          <p:cNvPr id="4" name="Footer Placeholder 3">
            <a:extLst>
              <a:ext uri="{FF2B5EF4-FFF2-40B4-BE49-F238E27FC236}">
                <a16:creationId xmlns:a16="http://schemas.microsoft.com/office/drawing/2014/main" id="{E07EE776-275E-8A37-17C1-4C8B8FA1E2D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864632-0EE3-EC17-21ED-5980C8D5E181}"/>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2622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7335D-7DB4-424A-1221-01F9C5E9DF65}"/>
              </a:ext>
            </a:extLst>
          </p:cNvPr>
          <p:cNvSpPr>
            <a:spLocks noGrp="1"/>
          </p:cNvSpPr>
          <p:nvPr>
            <p:ph type="dt" sz="half" idx="10"/>
          </p:nvPr>
        </p:nvSpPr>
        <p:spPr/>
        <p:txBody>
          <a:bodyPr/>
          <a:lstStyle/>
          <a:p>
            <a:fld id="{CA14F718-E510-4090-814E-75B649658BBF}" type="datetimeFigureOut">
              <a:rPr lang="en-US" smtClean="0"/>
              <a:t>3/25/2024</a:t>
            </a:fld>
            <a:endParaRPr lang="en-US" dirty="0"/>
          </a:p>
        </p:txBody>
      </p:sp>
      <p:sp>
        <p:nvSpPr>
          <p:cNvPr id="3" name="Footer Placeholder 2">
            <a:extLst>
              <a:ext uri="{FF2B5EF4-FFF2-40B4-BE49-F238E27FC236}">
                <a16:creationId xmlns:a16="http://schemas.microsoft.com/office/drawing/2014/main" id="{BC238419-40DF-C308-CB41-3CF17643D86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B441BF-CFEA-7E6E-5D36-93BEA282CA02}"/>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26057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55AF-9B84-8B9A-3FCC-91010E5FE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C371FE-9F66-8B19-AAC0-4084506AE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0D117D-43AE-A877-F425-103ECC80F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87CB8-F3EE-DDB0-294E-766588359030}"/>
              </a:ext>
            </a:extLst>
          </p:cNvPr>
          <p:cNvSpPr>
            <a:spLocks noGrp="1"/>
          </p:cNvSpPr>
          <p:nvPr>
            <p:ph type="dt" sz="half" idx="10"/>
          </p:nvPr>
        </p:nvSpPr>
        <p:spPr/>
        <p:txBody>
          <a:bodyPr/>
          <a:lstStyle/>
          <a:p>
            <a:fld id="{CA14F718-E510-4090-814E-75B649658BBF}" type="datetimeFigureOut">
              <a:rPr lang="en-US" smtClean="0"/>
              <a:t>3/25/2024</a:t>
            </a:fld>
            <a:endParaRPr lang="en-US" dirty="0"/>
          </a:p>
        </p:txBody>
      </p:sp>
      <p:sp>
        <p:nvSpPr>
          <p:cNvPr id="6" name="Footer Placeholder 5">
            <a:extLst>
              <a:ext uri="{FF2B5EF4-FFF2-40B4-BE49-F238E27FC236}">
                <a16:creationId xmlns:a16="http://schemas.microsoft.com/office/drawing/2014/main" id="{BAD0A152-0FEE-388D-E0AF-574BA26061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8911DC-7F63-CF00-C403-7E1990B8DB09}"/>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57558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08EE-B88C-026D-0EA1-932228AA1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6C877-7971-DD4D-303D-309F5AB8F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14AAB0-7D0A-A2AE-3E26-E08F2749E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A35E4-0CFC-006E-02FF-D6A78B7039F7}"/>
              </a:ext>
            </a:extLst>
          </p:cNvPr>
          <p:cNvSpPr>
            <a:spLocks noGrp="1"/>
          </p:cNvSpPr>
          <p:nvPr>
            <p:ph type="dt" sz="half" idx="10"/>
          </p:nvPr>
        </p:nvSpPr>
        <p:spPr/>
        <p:txBody>
          <a:bodyPr/>
          <a:lstStyle/>
          <a:p>
            <a:fld id="{CA14F718-E510-4090-814E-75B649658BBF}" type="datetimeFigureOut">
              <a:rPr lang="en-US" smtClean="0"/>
              <a:t>3/25/2024</a:t>
            </a:fld>
            <a:endParaRPr lang="en-US" dirty="0"/>
          </a:p>
        </p:txBody>
      </p:sp>
      <p:sp>
        <p:nvSpPr>
          <p:cNvPr id="6" name="Footer Placeholder 5">
            <a:extLst>
              <a:ext uri="{FF2B5EF4-FFF2-40B4-BE49-F238E27FC236}">
                <a16:creationId xmlns:a16="http://schemas.microsoft.com/office/drawing/2014/main" id="{4B4B4F7B-7E54-10FB-F3F0-206D7BB375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B69632-BF34-6718-A88B-A267EBB49C37}"/>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301135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5D024-34DB-1FA1-BC8D-A5E7FF16B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F7C673-8D06-CF74-1C18-2EAA803F4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0173C-D855-1156-C2A5-BE78310F2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4F718-E510-4090-814E-75B649658BBF}" type="datetimeFigureOut">
              <a:rPr lang="en-US" smtClean="0"/>
              <a:t>3/25/2024</a:t>
            </a:fld>
            <a:endParaRPr lang="en-US" dirty="0"/>
          </a:p>
        </p:txBody>
      </p:sp>
      <p:sp>
        <p:nvSpPr>
          <p:cNvPr id="5" name="Footer Placeholder 4">
            <a:extLst>
              <a:ext uri="{FF2B5EF4-FFF2-40B4-BE49-F238E27FC236}">
                <a16:creationId xmlns:a16="http://schemas.microsoft.com/office/drawing/2014/main" id="{3CB267B4-0EB7-D6F7-42F2-FB0D1A424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ED32A4-DE2B-0231-F402-EA8B8D7CD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AFEC9-6166-40C2-8F97-1FB26DEE973E}" type="slidenum">
              <a:rPr lang="en-US" smtClean="0"/>
              <a:t>‹#›</a:t>
            </a:fld>
            <a:endParaRPr lang="en-US" dirty="0"/>
          </a:p>
        </p:txBody>
      </p:sp>
    </p:spTree>
    <p:extLst>
      <p:ext uri="{BB962C8B-B14F-4D97-AF65-F5344CB8AC3E}">
        <p14:creationId xmlns:p14="http://schemas.microsoft.com/office/powerpoint/2010/main" val="113638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forms.office.com/r/k16ww6yhQ5" TargetMode="Externa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DEE0AF-5EFA-C9EF-3488-79D3017BF94F}"/>
              </a:ext>
            </a:extLst>
          </p:cNvPr>
          <p:cNvSpPr>
            <a:spLocks noGrp="1"/>
          </p:cNvSpPr>
          <p:nvPr>
            <p:ph type="ctrTitle"/>
          </p:nvPr>
        </p:nvSpPr>
        <p:spPr>
          <a:xfrm>
            <a:off x="1285241" y="1008993"/>
            <a:ext cx="9231410" cy="3542045"/>
          </a:xfrm>
        </p:spPr>
        <p:txBody>
          <a:bodyPr anchor="b">
            <a:normAutofit/>
          </a:bodyPr>
          <a:lstStyle/>
          <a:p>
            <a:pPr algn="l"/>
            <a:r>
              <a:rPr lang="en-US" sz="11500" dirty="0"/>
              <a:t>Research and Statistics</a:t>
            </a:r>
          </a:p>
        </p:txBody>
      </p:sp>
      <p:sp>
        <p:nvSpPr>
          <p:cNvPr id="3" name="Subtitle 2">
            <a:extLst>
              <a:ext uri="{FF2B5EF4-FFF2-40B4-BE49-F238E27FC236}">
                <a16:creationId xmlns:a16="http://schemas.microsoft.com/office/drawing/2014/main" id="{A3BB4076-5E3E-E48A-556D-65CBFEC8903A}"/>
              </a:ext>
            </a:extLst>
          </p:cNvPr>
          <p:cNvSpPr>
            <a:spLocks noGrp="1"/>
          </p:cNvSpPr>
          <p:nvPr>
            <p:ph type="subTitle" idx="1"/>
          </p:nvPr>
        </p:nvSpPr>
        <p:spPr>
          <a:xfrm>
            <a:off x="1285241" y="4582814"/>
            <a:ext cx="7132335" cy="1312657"/>
          </a:xfrm>
        </p:spPr>
        <p:txBody>
          <a:bodyPr anchor="t">
            <a:normAutofit/>
          </a:bodyPr>
          <a:lstStyle/>
          <a:p>
            <a:pPr algn="l"/>
            <a:r>
              <a:rPr lang="en-US" dirty="0"/>
              <a:t>Session 2: </a:t>
            </a:r>
            <a:r>
              <a:rPr lang="en-US" dirty="0">
                <a:solidFill>
                  <a:srgbClr val="000000"/>
                </a:solidFill>
                <a:latin typeface="Aptos" panose="020B0004020202020204" pitchFamily="34" charset="0"/>
                <a:ea typeface="Calibri" panose="020F0502020204030204" pitchFamily="34" charset="0"/>
              </a:rPr>
              <a:t>Distributions -- Central tendency and variability</a:t>
            </a:r>
            <a:endParaRPr lang="en-US" dirty="0"/>
          </a:p>
        </p:txBody>
      </p:sp>
    </p:spTree>
    <p:extLst>
      <p:ext uri="{BB962C8B-B14F-4D97-AF65-F5344CB8AC3E}">
        <p14:creationId xmlns:p14="http://schemas.microsoft.com/office/powerpoint/2010/main" val="322641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1C519F-A325-4EF3-B9C6-7061E976249E}"/>
              </a:ext>
            </a:extLst>
          </p:cNvPr>
          <p:cNvSpPr>
            <a:spLocks noGrp="1"/>
          </p:cNvSpPr>
          <p:nvPr>
            <p:ph type="title"/>
          </p:nvPr>
        </p:nvSpPr>
        <p:spPr>
          <a:xfrm>
            <a:off x="841248" y="334644"/>
            <a:ext cx="10509504" cy="1076914"/>
          </a:xfrm>
        </p:spPr>
        <p:txBody>
          <a:bodyPr anchor="ctr">
            <a:normAutofit/>
          </a:bodyPr>
          <a:lstStyle/>
          <a:p>
            <a:r>
              <a:rPr lang="en-US" sz="4000"/>
              <a:t>Examples of other distributions</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9A460EB-B756-4DBB-93E8-A73AA07D7786}"/>
              </a:ext>
            </a:extLst>
          </p:cNvPr>
          <p:cNvPicPr>
            <a:picLocks/>
          </p:cNvPicPr>
          <p:nvPr/>
        </p:nvPicPr>
        <p:blipFill>
          <a:blip r:embed="rId2"/>
          <a:stretch>
            <a:fillRect/>
          </a:stretch>
        </p:blipFill>
        <p:spPr>
          <a:xfrm>
            <a:off x="1838304" y="1554816"/>
            <a:ext cx="8512343" cy="4346893"/>
          </a:xfrm>
          <a:prstGeom prst="rect">
            <a:avLst/>
          </a:prstGeom>
        </p:spPr>
      </p:pic>
      <p:sp>
        <p:nvSpPr>
          <p:cNvPr id="5" name="TextBox 4">
            <a:extLst>
              <a:ext uri="{FF2B5EF4-FFF2-40B4-BE49-F238E27FC236}">
                <a16:creationId xmlns:a16="http://schemas.microsoft.com/office/drawing/2014/main" id="{76A81F5C-1F8A-49FE-B357-2ED5F2AD43AF}"/>
              </a:ext>
            </a:extLst>
          </p:cNvPr>
          <p:cNvSpPr txBox="1"/>
          <p:nvPr/>
        </p:nvSpPr>
        <p:spPr>
          <a:xfrm>
            <a:off x="4605556" y="5960903"/>
            <a:ext cx="5797135" cy="830997"/>
          </a:xfrm>
          <a:prstGeom prst="rect">
            <a:avLst/>
          </a:prstGeom>
          <a:noFill/>
        </p:spPr>
        <p:txBody>
          <a:bodyPr wrap="square" rtlCol="0">
            <a:spAutoFit/>
          </a:bodyPr>
          <a:lstStyle/>
          <a:p>
            <a:pPr defTabSz="804672">
              <a:spcAft>
                <a:spcPts val="600"/>
              </a:spcAft>
            </a:pPr>
            <a:r>
              <a:rPr lang="en-US" sz="2400" kern="1200" dirty="0">
                <a:solidFill>
                  <a:schemeClr val="tx1"/>
                </a:solidFill>
                <a:latin typeface="+mn-lt"/>
                <a:ea typeface="+mn-ea"/>
                <a:cs typeface="+mn-cs"/>
              </a:rPr>
              <a:t>Men and women may differ, we’ll want to examine this more. Data is a “mixture”.</a:t>
            </a:r>
            <a:endParaRPr lang="en-US" sz="2400" dirty="0"/>
          </a:p>
        </p:txBody>
      </p:sp>
      <p:cxnSp>
        <p:nvCxnSpPr>
          <p:cNvPr id="7" name="Straight Arrow Connector 6">
            <a:extLst>
              <a:ext uri="{FF2B5EF4-FFF2-40B4-BE49-F238E27FC236}">
                <a16:creationId xmlns:a16="http://schemas.microsoft.com/office/drawing/2014/main" id="{B2FAF488-1358-420F-B434-741953520C7A}"/>
              </a:ext>
            </a:extLst>
          </p:cNvPr>
          <p:cNvCxnSpPr/>
          <p:nvPr/>
        </p:nvCxnSpPr>
        <p:spPr>
          <a:xfrm flipV="1">
            <a:off x="6758395" y="5771453"/>
            <a:ext cx="230126" cy="24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135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72862C-C126-4121-ACD1-DDB09254E7EA}"/>
              </a:ext>
            </a:extLst>
          </p:cNvPr>
          <p:cNvSpPr>
            <a:spLocks noGrp="1"/>
          </p:cNvSpPr>
          <p:nvPr>
            <p:ph type="title"/>
          </p:nvPr>
        </p:nvSpPr>
        <p:spPr>
          <a:xfrm>
            <a:off x="621792" y="1161288"/>
            <a:ext cx="3602736" cy="4526280"/>
          </a:xfrm>
        </p:spPr>
        <p:txBody>
          <a:bodyPr>
            <a:normAutofit/>
          </a:bodyPr>
          <a:lstStyle/>
          <a:p>
            <a:r>
              <a:rPr lang="en-US" sz="4000"/>
              <a:t>Study to Understand Prognoses and Preferences for Outcomes and Risks of Treatments (SUPPORT)</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27AECC28-5003-D572-F1CA-9B336F03A724}"/>
              </a:ext>
            </a:extLst>
          </p:cNvPr>
          <p:cNvGraphicFramePr>
            <a:graphicFrameLocks noGrp="1"/>
          </p:cNvGraphicFramePr>
          <p:nvPr>
            <p:ph idx="1"/>
            <p:extLst>
              <p:ext uri="{D42A27DB-BD31-4B8C-83A1-F6EECF244321}">
                <p14:modId xmlns:p14="http://schemas.microsoft.com/office/powerpoint/2010/main" val="1210589998"/>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03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0" name="Freeform: Shape 1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Plot object">
            <a:extLst>
              <a:ext uri="{FF2B5EF4-FFF2-40B4-BE49-F238E27FC236}">
                <a16:creationId xmlns:a16="http://schemas.microsoft.com/office/drawing/2014/main" id="{53ADDC21-95D3-1FC4-B954-A7356FFC2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367" y="643467"/>
            <a:ext cx="4572384" cy="27855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lot object">
            <a:extLst>
              <a:ext uri="{FF2B5EF4-FFF2-40B4-BE49-F238E27FC236}">
                <a16:creationId xmlns:a16="http://schemas.microsoft.com/office/drawing/2014/main" id="{E5142173-23DB-F2F9-CF49-0CC9F314C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218" y="3429000"/>
            <a:ext cx="2692150" cy="27855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lot object">
            <a:extLst>
              <a:ext uri="{FF2B5EF4-FFF2-40B4-BE49-F238E27FC236}">
                <a16:creationId xmlns:a16="http://schemas.microsoft.com/office/drawing/2014/main" id="{97F22EFD-884E-02C5-BACB-5104515DC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249" y="643467"/>
            <a:ext cx="4572384" cy="27855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lot object">
            <a:extLst>
              <a:ext uri="{FF2B5EF4-FFF2-40B4-BE49-F238E27FC236}">
                <a16:creationId xmlns:a16="http://schemas.microsoft.com/office/drawing/2014/main" id="{9FBE628D-FFED-FDCE-96BD-4BC6100E8C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4000" y="3336146"/>
            <a:ext cx="2692150" cy="27855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25B8E26-8060-9C63-6F52-F1D7861F9122}"/>
              </a:ext>
            </a:extLst>
          </p:cNvPr>
          <p:cNvSpPr txBox="1"/>
          <p:nvPr/>
        </p:nvSpPr>
        <p:spPr>
          <a:xfrm>
            <a:off x="2846212" y="821432"/>
            <a:ext cx="1617157" cy="541046"/>
          </a:xfrm>
          <a:prstGeom prst="rect">
            <a:avLst/>
          </a:prstGeom>
          <a:noFill/>
        </p:spPr>
        <p:txBody>
          <a:bodyPr wrap="square" rtlCol="0">
            <a:spAutoFit/>
          </a:bodyPr>
          <a:lstStyle/>
          <a:p>
            <a:pPr defTabSz="740664">
              <a:spcAft>
                <a:spcPts val="600"/>
              </a:spcAft>
            </a:pPr>
            <a:r>
              <a:rPr lang="en-US" sz="1458" kern="1200">
                <a:solidFill>
                  <a:schemeClr val="tx1"/>
                </a:solidFill>
                <a:latin typeface="+mn-lt"/>
                <a:ea typeface="+mn-ea"/>
                <a:cs typeface="+mn-cs"/>
              </a:rPr>
              <a:t>   Mean = $95,500 Median = $54,841</a:t>
            </a:r>
            <a:endParaRPr lang="en-US"/>
          </a:p>
        </p:txBody>
      </p:sp>
      <p:sp>
        <p:nvSpPr>
          <p:cNvPr id="7" name="TextBox 6">
            <a:extLst>
              <a:ext uri="{FF2B5EF4-FFF2-40B4-BE49-F238E27FC236}">
                <a16:creationId xmlns:a16="http://schemas.microsoft.com/office/drawing/2014/main" id="{A09D09A0-6770-6A20-9B37-0F91D1F45E55}"/>
              </a:ext>
            </a:extLst>
          </p:cNvPr>
          <p:cNvSpPr txBox="1"/>
          <p:nvPr/>
        </p:nvSpPr>
        <p:spPr>
          <a:xfrm>
            <a:off x="2846211" y="3606965"/>
            <a:ext cx="1617157" cy="541046"/>
          </a:xfrm>
          <a:prstGeom prst="rect">
            <a:avLst/>
          </a:prstGeom>
          <a:noFill/>
        </p:spPr>
        <p:txBody>
          <a:bodyPr wrap="square" rtlCol="0">
            <a:spAutoFit/>
          </a:bodyPr>
          <a:lstStyle/>
          <a:p>
            <a:pPr defTabSz="740664">
              <a:spcAft>
                <a:spcPts val="600"/>
              </a:spcAft>
            </a:pPr>
            <a:r>
              <a:rPr lang="en-US" sz="1458" kern="1200">
                <a:solidFill>
                  <a:schemeClr val="tx1"/>
                </a:solidFill>
                <a:latin typeface="+mn-lt"/>
                <a:ea typeface="+mn-ea"/>
                <a:cs typeface="+mn-cs"/>
              </a:rPr>
              <a:t>   Mean = $78,227 Median = $44,516</a:t>
            </a:r>
            <a:endParaRPr lang="en-US"/>
          </a:p>
        </p:txBody>
      </p:sp>
      <p:sp>
        <p:nvSpPr>
          <p:cNvPr id="8" name="TextBox 7">
            <a:extLst>
              <a:ext uri="{FF2B5EF4-FFF2-40B4-BE49-F238E27FC236}">
                <a16:creationId xmlns:a16="http://schemas.microsoft.com/office/drawing/2014/main" id="{50833F21-2E1A-5E8F-FA12-82D9FA6B661A}"/>
              </a:ext>
            </a:extLst>
          </p:cNvPr>
          <p:cNvSpPr txBox="1"/>
          <p:nvPr/>
        </p:nvSpPr>
        <p:spPr>
          <a:xfrm>
            <a:off x="8061348" y="821432"/>
            <a:ext cx="1617157" cy="541046"/>
          </a:xfrm>
          <a:prstGeom prst="rect">
            <a:avLst/>
          </a:prstGeom>
          <a:noFill/>
        </p:spPr>
        <p:txBody>
          <a:bodyPr wrap="square" rtlCol="0">
            <a:spAutoFit/>
          </a:bodyPr>
          <a:lstStyle/>
          <a:p>
            <a:pPr defTabSz="740664">
              <a:spcAft>
                <a:spcPts val="600"/>
              </a:spcAft>
            </a:pPr>
            <a:r>
              <a:rPr lang="en-US" sz="1458" kern="1200">
                <a:solidFill>
                  <a:schemeClr val="tx1"/>
                </a:solidFill>
                <a:latin typeface="+mn-lt"/>
                <a:ea typeface="+mn-ea"/>
                <a:cs typeface="+mn-cs"/>
              </a:rPr>
              <a:t>   Mean = $35,870 Median = $13,719</a:t>
            </a:r>
            <a:endParaRPr lang="en-US"/>
          </a:p>
        </p:txBody>
      </p:sp>
      <p:sp>
        <p:nvSpPr>
          <p:cNvPr id="9" name="TextBox 8">
            <a:extLst>
              <a:ext uri="{FF2B5EF4-FFF2-40B4-BE49-F238E27FC236}">
                <a16:creationId xmlns:a16="http://schemas.microsoft.com/office/drawing/2014/main" id="{54760F4A-ADAF-B311-D3F8-33F4B9B0491C}"/>
              </a:ext>
            </a:extLst>
          </p:cNvPr>
          <p:cNvSpPr txBox="1"/>
          <p:nvPr/>
        </p:nvSpPr>
        <p:spPr>
          <a:xfrm>
            <a:off x="8061347" y="3606965"/>
            <a:ext cx="1617157" cy="541046"/>
          </a:xfrm>
          <a:prstGeom prst="rect">
            <a:avLst/>
          </a:prstGeom>
          <a:noFill/>
        </p:spPr>
        <p:txBody>
          <a:bodyPr wrap="square" rtlCol="0">
            <a:spAutoFit/>
          </a:bodyPr>
          <a:lstStyle/>
          <a:p>
            <a:pPr defTabSz="740664">
              <a:spcAft>
                <a:spcPts val="600"/>
              </a:spcAft>
            </a:pPr>
            <a:r>
              <a:rPr lang="en-US" sz="1458" kern="1200">
                <a:solidFill>
                  <a:schemeClr val="tx1"/>
                </a:solidFill>
                <a:latin typeface="+mn-lt"/>
                <a:ea typeface="+mn-ea"/>
                <a:cs typeface="+mn-cs"/>
              </a:rPr>
              <a:t>   Mean = $40,749 Median = $28,117</a:t>
            </a:r>
            <a:endParaRPr lang="en-US"/>
          </a:p>
        </p:txBody>
      </p:sp>
      <p:sp>
        <p:nvSpPr>
          <p:cNvPr id="10" name="TextBox 9">
            <a:extLst>
              <a:ext uri="{FF2B5EF4-FFF2-40B4-BE49-F238E27FC236}">
                <a16:creationId xmlns:a16="http://schemas.microsoft.com/office/drawing/2014/main" id="{1DCEB8E4-5BAC-4A42-E5CC-E10F732D9540}"/>
              </a:ext>
            </a:extLst>
          </p:cNvPr>
          <p:cNvSpPr txBox="1"/>
          <p:nvPr/>
        </p:nvSpPr>
        <p:spPr>
          <a:xfrm>
            <a:off x="3497812" y="1524440"/>
            <a:ext cx="2644614" cy="1425119"/>
          </a:xfrm>
          <a:prstGeom prst="rect">
            <a:avLst/>
          </a:prstGeom>
          <a:noFill/>
        </p:spPr>
        <p:txBody>
          <a:bodyPr wrap="square" rtlCol="0">
            <a:spAutoFit/>
          </a:bodyPr>
          <a:lstStyle/>
          <a:p>
            <a:pPr defTabSz="740664">
              <a:spcAft>
                <a:spcPts val="600"/>
              </a:spcAft>
            </a:pPr>
            <a:r>
              <a:rPr lang="en-US" sz="1458" kern="1200">
                <a:solidFill>
                  <a:schemeClr val="tx1"/>
                </a:solidFill>
                <a:highlight>
                  <a:srgbClr val="FFFF00"/>
                </a:highlight>
                <a:latin typeface="+mn-lt"/>
                <a:ea typeface="+mn-ea"/>
                <a:cs typeface="+mn-cs"/>
              </a:rPr>
              <a:t>We’ll compare the hospital charges for 1) Acute renal failure/Multiple organ system failure with Sepsis and 2) Multiple organ system failure with malignancy</a:t>
            </a:r>
            <a:endParaRPr lang="en-US">
              <a:highlight>
                <a:srgbClr val="FFFF00"/>
              </a:highlight>
            </a:endParaRPr>
          </a:p>
        </p:txBody>
      </p:sp>
      <p:sp>
        <p:nvSpPr>
          <p:cNvPr id="11" name="TextBox 10">
            <a:extLst>
              <a:ext uri="{FF2B5EF4-FFF2-40B4-BE49-F238E27FC236}">
                <a16:creationId xmlns:a16="http://schemas.microsoft.com/office/drawing/2014/main" id="{617F3940-34A2-3053-C303-64635CB95AE6}"/>
              </a:ext>
            </a:extLst>
          </p:cNvPr>
          <p:cNvSpPr txBox="1"/>
          <p:nvPr/>
        </p:nvSpPr>
        <p:spPr>
          <a:xfrm>
            <a:off x="8296361" y="1591248"/>
            <a:ext cx="2352892" cy="765402"/>
          </a:xfrm>
          <a:prstGeom prst="rect">
            <a:avLst/>
          </a:prstGeom>
          <a:noFill/>
        </p:spPr>
        <p:txBody>
          <a:bodyPr wrap="square" rtlCol="0">
            <a:spAutoFit/>
          </a:bodyPr>
          <a:lstStyle/>
          <a:p>
            <a:pPr defTabSz="740664">
              <a:spcAft>
                <a:spcPts val="600"/>
              </a:spcAft>
            </a:pPr>
            <a:r>
              <a:rPr lang="en-US" sz="1458" kern="1200">
                <a:solidFill>
                  <a:schemeClr val="tx1"/>
                </a:solidFill>
                <a:highlight>
                  <a:srgbClr val="00FFFF"/>
                </a:highlight>
                <a:latin typeface="+mn-lt"/>
                <a:ea typeface="+mn-ea"/>
                <a:cs typeface="+mn-cs"/>
              </a:rPr>
              <a:t>We’ll compare the hospital charges for 1) Cirrhosis and 2) Coma.</a:t>
            </a:r>
            <a:endParaRPr lang="en-US">
              <a:highlight>
                <a:srgbClr val="00FFFF"/>
              </a:highlight>
            </a:endParaRPr>
          </a:p>
        </p:txBody>
      </p:sp>
      <p:sp>
        <p:nvSpPr>
          <p:cNvPr id="12" name="TextBox 11">
            <a:extLst>
              <a:ext uri="{FF2B5EF4-FFF2-40B4-BE49-F238E27FC236}">
                <a16:creationId xmlns:a16="http://schemas.microsoft.com/office/drawing/2014/main" id="{129969F3-2E55-993B-0511-525E80366CC4}"/>
              </a:ext>
            </a:extLst>
          </p:cNvPr>
          <p:cNvSpPr txBox="1"/>
          <p:nvPr/>
        </p:nvSpPr>
        <p:spPr>
          <a:xfrm>
            <a:off x="3691156" y="4489627"/>
            <a:ext cx="2071595" cy="923330"/>
          </a:xfrm>
          <a:prstGeom prst="rect">
            <a:avLst/>
          </a:prstGeom>
          <a:noFill/>
        </p:spPr>
        <p:txBody>
          <a:bodyPr wrap="square" rtlCol="0">
            <a:spAutoFit/>
          </a:bodyPr>
          <a:lstStyle/>
          <a:p>
            <a:r>
              <a:rPr lang="en-US" dirty="0">
                <a:highlight>
                  <a:srgbClr val="FFFF00"/>
                </a:highlight>
              </a:rPr>
              <a:t>The mean difference between the two is $17,273</a:t>
            </a:r>
          </a:p>
        </p:txBody>
      </p:sp>
      <p:sp>
        <p:nvSpPr>
          <p:cNvPr id="13" name="TextBox 12">
            <a:extLst>
              <a:ext uri="{FF2B5EF4-FFF2-40B4-BE49-F238E27FC236}">
                <a16:creationId xmlns:a16="http://schemas.microsoft.com/office/drawing/2014/main" id="{6EBD228E-D762-C8C6-A853-F5242E0CB804}"/>
              </a:ext>
            </a:extLst>
          </p:cNvPr>
          <p:cNvSpPr txBox="1"/>
          <p:nvPr/>
        </p:nvSpPr>
        <p:spPr>
          <a:xfrm>
            <a:off x="8437009" y="4483614"/>
            <a:ext cx="2071595" cy="923330"/>
          </a:xfrm>
          <a:prstGeom prst="rect">
            <a:avLst/>
          </a:prstGeom>
          <a:noFill/>
        </p:spPr>
        <p:txBody>
          <a:bodyPr wrap="square" rtlCol="0">
            <a:spAutoFit/>
          </a:bodyPr>
          <a:lstStyle/>
          <a:p>
            <a:r>
              <a:rPr lang="en-US" dirty="0">
                <a:highlight>
                  <a:srgbClr val="00FFFF"/>
                </a:highlight>
              </a:rPr>
              <a:t>The mean difference between the two is $4,879</a:t>
            </a:r>
          </a:p>
        </p:txBody>
      </p:sp>
    </p:spTree>
    <p:extLst>
      <p:ext uri="{BB962C8B-B14F-4D97-AF65-F5344CB8AC3E}">
        <p14:creationId xmlns:p14="http://schemas.microsoft.com/office/powerpoint/2010/main" val="88876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lot object">
            <a:extLst>
              <a:ext uri="{FF2B5EF4-FFF2-40B4-BE49-F238E27FC236}">
                <a16:creationId xmlns:a16="http://schemas.microsoft.com/office/drawing/2014/main" id="{9E1F4EE0-6787-C63A-884C-AF9128E3A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2862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lot object">
            <a:extLst>
              <a:ext uri="{FF2B5EF4-FFF2-40B4-BE49-F238E27FC236}">
                <a16:creationId xmlns:a16="http://schemas.microsoft.com/office/drawing/2014/main" id="{2DF549B5-BE22-8428-E98B-707896F68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8998"/>
            <a:ext cx="562862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lot object">
            <a:extLst>
              <a:ext uri="{FF2B5EF4-FFF2-40B4-BE49-F238E27FC236}">
                <a16:creationId xmlns:a16="http://schemas.microsoft.com/office/drawing/2014/main" id="{28414A38-E952-EC1E-F785-E97590064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380" y="0"/>
            <a:ext cx="5628620" cy="34289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lot object">
            <a:extLst>
              <a:ext uri="{FF2B5EF4-FFF2-40B4-BE49-F238E27FC236}">
                <a16:creationId xmlns:a16="http://schemas.microsoft.com/office/drawing/2014/main" id="{9DB44F7D-4073-4CBF-5FAF-7B10F878CA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3380" y="3428998"/>
            <a:ext cx="5628620" cy="3429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E620E5-8410-94E5-0A89-11E748A78640}"/>
              </a:ext>
            </a:extLst>
          </p:cNvPr>
          <p:cNvSpPr txBox="1"/>
          <p:nvPr/>
        </p:nvSpPr>
        <p:spPr>
          <a:xfrm>
            <a:off x="2238374" y="542925"/>
            <a:ext cx="3124201" cy="2031325"/>
          </a:xfrm>
          <a:prstGeom prst="rect">
            <a:avLst/>
          </a:prstGeom>
          <a:noFill/>
        </p:spPr>
        <p:txBody>
          <a:bodyPr wrap="square" rtlCol="0">
            <a:spAutoFit/>
          </a:bodyPr>
          <a:lstStyle/>
          <a:p>
            <a:r>
              <a:rPr lang="en-US" dirty="0"/>
              <a:t>The green lines represent estimates and the bars represent actual data. </a:t>
            </a:r>
          </a:p>
          <a:p>
            <a:endParaRPr lang="en-US" dirty="0"/>
          </a:p>
          <a:p>
            <a:r>
              <a:rPr lang="en-US" dirty="0"/>
              <a:t>The overlap indicates the estimates fit the data well using a log-normal distribution</a:t>
            </a:r>
          </a:p>
        </p:txBody>
      </p:sp>
      <p:sp>
        <p:nvSpPr>
          <p:cNvPr id="7" name="TextBox 6">
            <a:extLst>
              <a:ext uri="{FF2B5EF4-FFF2-40B4-BE49-F238E27FC236}">
                <a16:creationId xmlns:a16="http://schemas.microsoft.com/office/drawing/2014/main" id="{39D4B6B0-57F9-BD14-A6D8-65AE32C87C3F}"/>
              </a:ext>
            </a:extLst>
          </p:cNvPr>
          <p:cNvSpPr txBox="1"/>
          <p:nvPr/>
        </p:nvSpPr>
        <p:spPr>
          <a:xfrm>
            <a:off x="219075" y="3829050"/>
            <a:ext cx="2390775" cy="2308324"/>
          </a:xfrm>
          <a:prstGeom prst="rect">
            <a:avLst/>
          </a:prstGeom>
          <a:noFill/>
        </p:spPr>
        <p:txBody>
          <a:bodyPr wrap="square" rtlCol="0">
            <a:spAutoFit/>
          </a:bodyPr>
          <a:lstStyle/>
          <a:p>
            <a:r>
              <a:rPr lang="en-US" dirty="0"/>
              <a:t>This is a textbook example of how a normal distribution has problems with skewed data. </a:t>
            </a:r>
          </a:p>
          <a:p>
            <a:endParaRPr lang="en-US" dirty="0"/>
          </a:p>
          <a:p>
            <a:r>
              <a:rPr lang="en-US" dirty="0"/>
              <a:t>It stretches over to impossible negative $$.</a:t>
            </a:r>
          </a:p>
        </p:txBody>
      </p:sp>
      <p:cxnSp>
        <p:nvCxnSpPr>
          <p:cNvPr id="9" name="Straight Arrow Connector 8">
            <a:extLst>
              <a:ext uri="{FF2B5EF4-FFF2-40B4-BE49-F238E27FC236}">
                <a16:creationId xmlns:a16="http://schemas.microsoft.com/office/drawing/2014/main" id="{F2C14E4C-CFD8-CE42-FB05-9E8B14E51593}"/>
              </a:ext>
            </a:extLst>
          </p:cNvPr>
          <p:cNvCxnSpPr/>
          <p:nvPr/>
        </p:nvCxnSpPr>
        <p:spPr>
          <a:xfrm>
            <a:off x="1609725" y="6153150"/>
            <a:ext cx="112395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91FC7E-EC8B-FFD5-3E19-B45CB96A2B87}"/>
              </a:ext>
            </a:extLst>
          </p:cNvPr>
          <p:cNvSpPr txBox="1"/>
          <p:nvPr/>
        </p:nvSpPr>
        <p:spPr>
          <a:xfrm>
            <a:off x="8682517" y="542924"/>
            <a:ext cx="3389241" cy="1200329"/>
          </a:xfrm>
          <a:prstGeom prst="rect">
            <a:avLst/>
          </a:prstGeom>
          <a:noFill/>
        </p:spPr>
        <p:txBody>
          <a:bodyPr wrap="square" rtlCol="0">
            <a:spAutoFit/>
          </a:bodyPr>
          <a:lstStyle/>
          <a:p>
            <a:r>
              <a:rPr lang="en-US" dirty="0"/>
              <a:t>Significant cost differences</a:t>
            </a:r>
          </a:p>
          <a:p>
            <a:r>
              <a:rPr lang="en-US" dirty="0"/>
              <a:t>Mode = </a:t>
            </a:r>
            <a:r>
              <a:rPr lang="en-US" dirty="0">
                <a:solidFill>
                  <a:srgbClr val="FF0000"/>
                </a:solidFill>
              </a:rPr>
              <a:t>$6,210</a:t>
            </a:r>
            <a:r>
              <a:rPr lang="en-US" dirty="0"/>
              <a:t>.</a:t>
            </a:r>
          </a:p>
          <a:p>
            <a:r>
              <a:rPr lang="en-US" dirty="0"/>
              <a:t>Median = </a:t>
            </a:r>
            <a:r>
              <a:rPr lang="en-US" dirty="0">
                <a:solidFill>
                  <a:srgbClr val="FF0000"/>
                </a:solidFill>
              </a:rPr>
              <a:t>$9,570</a:t>
            </a:r>
            <a:r>
              <a:rPr lang="en-US" dirty="0"/>
              <a:t>.</a:t>
            </a:r>
          </a:p>
          <a:p>
            <a:r>
              <a:rPr lang="en-US" dirty="0"/>
              <a:t>Mean = $6,420 (not significant).</a:t>
            </a:r>
          </a:p>
        </p:txBody>
      </p:sp>
      <p:sp>
        <p:nvSpPr>
          <p:cNvPr id="11" name="TextBox 10">
            <a:extLst>
              <a:ext uri="{FF2B5EF4-FFF2-40B4-BE49-F238E27FC236}">
                <a16:creationId xmlns:a16="http://schemas.microsoft.com/office/drawing/2014/main" id="{D55DC4AC-2F4E-D3EF-238F-55266555494A}"/>
              </a:ext>
            </a:extLst>
          </p:cNvPr>
          <p:cNvSpPr txBox="1"/>
          <p:nvPr/>
        </p:nvSpPr>
        <p:spPr>
          <a:xfrm>
            <a:off x="6846726" y="3914414"/>
            <a:ext cx="3389241" cy="646331"/>
          </a:xfrm>
          <a:prstGeom prst="rect">
            <a:avLst/>
          </a:prstGeom>
          <a:noFill/>
        </p:spPr>
        <p:txBody>
          <a:bodyPr wrap="square" rtlCol="0">
            <a:spAutoFit/>
          </a:bodyPr>
          <a:lstStyle/>
          <a:p>
            <a:r>
              <a:rPr lang="en-US" dirty="0"/>
              <a:t>Cost difference</a:t>
            </a:r>
          </a:p>
          <a:p>
            <a:r>
              <a:rPr lang="en-US" dirty="0"/>
              <a:t>Mean = $5,370 (not significant).</a:t>
            </a:r>
          </a:p>
        </p:txBody>
      </p:sp>
      <p:sp>
        <p:nvSpPr>
          <p:cNvPr id="12" name="TextBox 11">
            <a:extLst>
              <a:ext uri="{FF2B5EF4-FFF2-40B4-BE49-F238E27FC236}">
                <a16:creationId xmlns:a16="http://schemas.microsoft.com/office/drawing/2014/main" id="{F2B5CDC8-AE95-1BFA-5B94-896848FDB3ED}"/>
              </a:ext>
            </a:extLst>
          </p:cNvPr>
          <p:cNvSpPr txBox="1"/>
          <p:nvPr/>
        </p:nvSpPr>
        <p:spPr>
          <a:xfrm>
            <a:off x="3677632" y="5229820"/>
            <a:ext cx="1950988" cy="923330"/>
          </a:xfrm>
          <a:prstGeom prst="rect">
            <a:avLst/>
          </a:prstGeom>
          <a:noFill/>
        </p:spPr>
        <p:txBody>
          <a:bodyPr wrap="square" rtlCol="0">
            <a:spAutoFit/>
          </a:bodyPr>
          <a:lstStyle/>
          <a:p>
            <a:r>
              <a:rPr lang="en-US" dirty="0"/>
              <a:t>And both over and underestimates variation</a:t>
            </a:r>
          </a:p>
        </p:txBody>
      </p:sp>
      <p:sp>
        <p:nvSpPr>
          <p:cNvPr id="13" name="Star: 5 Points 12">
            <a:extLst>
              <a:ext uri="{FF2B5EF4-FFF2-40B4-BE49-F238E27FC236}">
                <a16:creationId xmlns:a16="http://schemas.microsoft.com/office/drawing/2014/main" id="{27AD7FB0-A24D-7A20-18BF-C78095182C53}"/>
              </a:ext>
            </a:extLst>
          </p:cNvPr>
          <p:cNvSpPr/>
          <p:nvPr/>
        </p:nvSpPr>
        <p:spPr>
          <a:xfrm>
            <a:off x="903218" y="3058091"/>
            <a:ext cx="142612" cy="10066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6C8CEE77-9C63-207B-B500-A6E725614575}"/>
              </a:ext>
            </a:extLst>
          </p:cNvPr>
          <p:cNvSpPr/>
          <p:nvPr/>
        </p:nvSpPr>
        <p:spPr>
          <a:xfrm>
            <a:off x="7578338" y="3068221"/>
            <a:ext cx="142612" cy="10066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4A48762E-E129-9712-03A1-6E71C274FC5A}"/>
              </a:ext>
            </a:extLst>
          </p:cNvPr>
          <p:cNvSpPr/>
          <p:nvPr/>
        </p:nvSpPr>
        <p:spPr>
          <a:xfrm>
            <a:off x="604205" y="3068221"/>
            <a:ext cx="142612" cy="10066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864BF4C3-24D1-CE65-5AFB-3CC7AAA34987}"/>
              </a:ext>
            </a:extLst>
          </p:cNvPr>
          <p:cNvSpPr/>
          <p:nvPr/>
        </p:nvSpPr>
        <p:spPr>
          <a:xfrm>
            <a:off x="7343556" y="3068221"/>
            <a:ext cx="142612" cy="10066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DEF3C6EC-74E3-B775-7FD0-A52B48D8D939}"/>
              </a:ext>
            </a:extLst>
          </p:cNvPr>
          <p:cNvSpPr/>
          <p:nvPr/>
        </p:nvSpPr>
        <p:spPr>
          <a:xfrm>
            <a:off x="7109670" y="3068221"/>
            <a:ext cx="142612" cy="10066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C94607BC-E637-36D7-A746-2F1C229DF06B}"/>
              </a:ext>
            </a:extLst>
          </p:cNvPr>
          <p:cNvSpPr/>
          <p:nvPr/>
        </p:nvSpPr>
        <p:spPr>
          <a:xfrm>
            <a:off x="415956" y="3068221"/>
            <a:ext cx="142612" cy="10066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64C3C9A9-F182-B801-D9CA-AC7D5E5F1CE4}"/>
              </a:ext>
            </a:extLst>
          </p:cNvPr>
          <p:cNvSpPr/>
          <p:nvPr/>
        </p:nvSpPr>
        <p:spPr>
          <a:xfrm>
            <a:off x="3129749" y="6509856"/>
            <a:ext cx="142612" cy="10066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901B073C-C3BF-ADC9-003E-6136D9AB14C4}"/>
              </a:ext>
            </a:extLst>
          </p:cNvPr>
          <p:cNvSpPr/>
          <p:nvPr/>
        </p:nvSpPr>
        <p:spPr>
          <a:xfrm>
            <a:off x="9753601" y="6509856"/>
            <a:ext cx="142612" cy="10066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58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739C6A-3F09-00B6-37ED-D44B14B22075}"/>
              </a:ext>
            </a:extLst>
          </p:cNvPr>
          <p:cNvSpPr>
            <a:spLocks noGrp="1"/>
          </p:cNvSpPr>
          <p:nvPr>
            <p:ph type="title"/>
          </p:nvPr>
        </p:nvSpPr>
        <p:spPr>
          <a:xfrm>
            <a:off x="4654296" y="329184"/>
            <a:ext cx="6894576" cy="1783080"/>
          </a:xfrm>
        </p:spPr>
        <p:txBody>
          <a:bodyPr anchor="b">
            <a:normAutofit/>
          </a:bodyPr>
          <a:lstStyle/>
          <a:p>
            <a:r>
              <a:rPr lang="en-US" sz="5400"/>
              <a:t>Results</a:t>
            </a:r>
          </a:p>
        </p:txBody>
      </p:sp>
      <p:pic>
        <p:nvPicPr>
          <p:cNvPr id="5" name="Picture 4" descr="Angled shot of pen on a graph">
            <a:extLst>
              <a:ext uri="{FF2B5EF4-FFF2-40B4-BE49-F238E27FC236}">
                <a16:creationId xmlns:a16="http://schemas.microsoft.com/office/drawing/2014/main" id="{815A0258-14D6-03F1-106A-13FD8AE5D5BF}"/>
              </a:ext>
            </a:extLst>
          </p:cNvPr>
          <p:cNvPicPr>
            <a:picLocks noChangeAspect="1"/>
          </p:cNvPicPr>
          <p:nvPr/>
        </p:nvPicPr>
        <p:blipFill rotWithShape="1">
          <a:blip r:embed="rId2"/>
          <a:srcRect l="11545" r="49011"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EB4B18-C9FD-FB77-AA2B-94B5325A5DD4}"/>
              </a:ext>
            </a:extLst>
          </p:cNvPr>
          <p:cNvSpPr>
            <a:spLocks noGrp="1"/>
          </p:cNvSpPr>
          <p:nvPr>
            <p:ph idx="1"/>
          </p:nvPr>
        </p:nvSpPr>
        <p:spPr>
          <a:xfrm>
            <a:off x="4654296" y="2706624"/>
            <a:ext cx="6894576" cy="3483864"/>
          </a:xfrm>
        </p:spPr>
        <p:txBody>
          <a:bodyPr>
            <a:normAutofit/>
          </a:bodyPr>
          <a:lstStyle/>
          <a:p>
            <a:r>
              <a:rPr lang="en-US" sz="1700" dirty="0"/>
              <a:t>The results from a t-test or regression would not be significant because both means are very skewed.</a:t>
            </a:r>
          </a:p>
          <a:p>
            <a:r>
              <a:rPr lang="en-US" sz="1700" dirty="0"/>
              <a:t>However, if describing the median or mode of the data is meaningful, the significant differences in medians and modes would be helpful to your audience and worth explaining in your study.</a:t>
            </a:r>
          </a:p>
          <a:p>
            <a:r>
              <a:rPr lang="en-US" sz="1700" dirty="0"/>
              <a:t>Consider median tests when appropriate. Unlike a t-test, it showed a significant difference between Cirrhosis and Coma charges (p = 0.006).</a:t>
            </a:r>
          </a:p>
          <a:p>
            <a:r>
              <a:rPr lang="en-US" sz="1700" dirty="0"/>
              <a:t>The biggest difference between similar costing disease groups (ARF/MOSF w/ Sepsis and MOSF with malignancy) was not significant even though the difference was 3 times larger than Cirrhosis and Coma. </a:t>
            </a:r>
          </a:p>
        </p:txBody>
      </p:sp>
    </p:spTree>
    <p:extLst>
      <p:ext uri="{BB962C8B-B14F-4D97-AF65-F5344CB8AC3E}">
        <p14:creationId xmlns:p14="http://schemas.microsoft.com/office/powerpoint/2010/main" val="1847818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739C6A-3F09-00B6-37ED-D44B14B22075}"/>
              </a:ext>
            </a:extLst>
          </p:cNvPr>
          <p:cNvSpPr>
            <a:spLocks noGrp="1"/>
          </p:cNvSpPr>
          <p:nvPr>
            <p:ph type="title"/>
          </p:nvPr>
        </p:nvSpPr>
        <p:spPr>
          <a:xfrm>
            <a:off x="4553733" y="548464"/>
            <a:ext cx="6798541" cy="1675623"/>
          </a:xfrm>
        </p:spPr>
        <p:txBody>
          <a:bodyPr anchor="b">
            <a:normAutofit/>
          </a:bodyPr>
          <a:lstStyle/>
          <a:p>
            <a:r>
              <a:rPr lang="en-US" sz="4000"/>
              <a:t>Summary</a:t>
            </a:r>
          </a:p>
        </p:txBody>
      </p:sp>
      <p:pic>
        <p:nvPicPr>
          <p:cNvPr id="6" name="Picture 5">
            <a:extLst>
              <a:ext uri="{FF2B5EF4-FFF2-40B4-BE49-F238E27FC236}">
                <a16:creationId xmlns:a16="http://schemas.microsoft.com/office/drawing/2014/main" id="{86926C2B-7E09-05F5-AF8E-4DBF665A28E6}"/>
              </a:ext>
            </a:extLst>
          </p:cNvPr>
          <p:cNvPicPr>
            <a:picLocks noChangeAspect="1"/>
          </p:cNvPicPr>
          <p:nvPr/>
        </p:nvPicPr>
        <p:blipFill rotWithShape="1">
          <a:blip r:embed="rId2"/>
          <a:srcRect l="53807" r="8560"/>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A2B08944-38B9-AC22-495B-2EAD81C93314}"/>
              </a:ext>
            </a:extLst>
          </p:cNvPr>
          <p:cNvGraphicFramePr>
            <a:graphicFrameLocks noGrp="1"/>
          </p:cNvGraphicFramePr>
          <p:nvPr>
            <p:ph idx="1"/>
            <p:extLst>
              <p:ext uri="{D42A27DB-BD31-4B8C-83A1-F6EECF244321}">
                <p14:modId xmlns:p14="http://schemas.microsoft.com/office/powerpoint/2010/main" val="693136321"/>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0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67732-17FA-8D19-038D-DBAEED302F0A}"/>
              </a:ext>
            </a:extLst>
          </p:cNvPr>
          <p:cNvSpPr>
            <a:spLocks noGrp="1"/>
          </p:cNvSpPr>
          <p:nvPr>
            <p:ph type="title"/>
          </p:nvPr>
        </p:nvSpPr>
        <p:spPr>
          <a:xfrm>
            <a:off x="579929" y="365691"/>
            <a:ext cx="2899189" cy="4363844"/>
          </a:xfrm>
        </p:spPr>
        <p:txBody>
          <a:bodyPr anchor="t">
            <a:normAutofit/>
          </a:bodyPr>
          <a:lstStyle/>
          <a:p>
            <a:r>
              <a:rPr lang="en-US" sz="4000" dirty="0">
                <a:solidFill>
                  <a:srgbClr val="FFFFFF"/>
                </a:solidFill>
              </a:rPr>
              <a:t>Post-Knowledge check</a:t>
            </a:r>
          </a:p>
        </p:txBody>
      </p:sp>
      <p:sp>
        <p:nvSpPr>
          <p:cNvPr id="3" name="Content Placeholder 2">
            <a:extLst>
              <a:ext uri="{FF2B5EF4-FFF2-40B4-BE49-F238E27FC236}">
                <a16:creationId xmlns:a16="http://schemas.microsoft.com/office/drawing/2014/main" id="{BE8FAB0B-3712-9746-4479-1B885CD41D1F}"/>
              </a:ext>
            </a:extLst>
          </p:cNvPr>
          <p:cNvSpPr>
            <a:spLocks noGrp="1"/>
          </p:cNvSpPr>
          <p:nvPr>
            <p:ph sz="half" idx="1"/>
          </p:nvPr>
        </p:nvSpPr>
        <p:spPr>
          <a:xfrm>
            <a:off x="4380855" y="1412489"/>
            <a:ext cx="3427283" cy="4363844"/>
          </a:xfrm>
        </p:spPr>
        <p:txBody>
          <a:bodyPr>
            <a:normAutofit/>
          </a:bodyPr>
          <a:lstStyle/>
          <a:p>
            <a:pPr marL="342900" marR="0" lvl="0" indent="-342900">
              <a:lnSpc>
                <a:spcPct val="105000"/>
              </a:lnSpc>
              <a:spcBef>
                <a:spcPts val="0"/>
              </a:spcBef>
              <a:spcAft>
                <a:spcPts val="0"/>
              </a:spcAft>
              <a:buFont typeface="+mj-lt"/>
              <a:buAutoNum type="arabicParenR"/>
            </a:pPr>
            <a:r>
              <a:rPr lang="en-US" sz="1800" dirty="0">
                <a:effectLst/>
                <a:latin typeface="Calibri" panose="020F0502020204030204" pitchFamily="34" charset="0"/>
                <a:ea typeface="Times New Roman" panose="02020603050405020304" pitchFamily="18" charset="0"/>
              </a:rPr>
              <a:t>What are examples of distributions?</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Positively skewed distribution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Negatively skewed distribution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Bimodal distribution </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Normal distribution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mj-lt"/>
              <a:buAutoNum type="alphaUcParenR"/>
            </a:pPr>
            <a:r>
              <a:rPr lang="en-US" sz="1800" dirty="0">
                <a:effectLst/>
                <a:latin typeface="Calibri" panose="020F0502020204030204" pitchFamily="34" charset="0"/>
                <a:ea typeface="Times New Roman" panose="02020603050405020304" pitchFamily="18" charset="0"/>
              </a:rPr>
              <a:t>All the above</a:t>
            </a:r>
            <a:endParaRPr lang="en-US" sz="1800" dirty="0">
              <a:effectLst/>
              <a:latin typeface="Calibri" panose="020F0502020204030204" pitchFamily="34" charset="0"/>
              <a:ea typeface="Calibri" panose="020F0502020204030204" pitchFamily="34" charset="0"/>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013DA11-4961-DD8E-D6CD-BF541AF466F3}"/>
              </a:ext>
            </a:extLst>
          </p:cNvPr>
          <p:cNvSpPr>
            <a:spLocks noGrp="1"/>
          </p:cNvSpPr>
          <p:nvPr>
            <p:ph sz="half" idx="2"/>
          </p:nvPr>
        </p:nvSpPr>
        <p:spPr>
          <a:xfrm>
            <a:off x="8451604" y="1412489"/>
            <a:ext cx="3197701" cy="4363844"/>
          </a:xfrm>
        </p:spPr>
        <p:txBody>
          <a:bodyPr>
            <a:normAutofit/>
          </a:bodyPr>
          <a:lstStyle/>
          <a:p>
            <a:pPr marL="342900" marR="0" lvl="0" indent="-342900">
              <a:lnSpc>
                <a:spcPct val="105000"/>
              </a:lnSpc>
              <a:spcBef>
                <a:spcPts val="0"/>
              </a:spcBef>
              <a:spcAft>
                <a:spcPts val="0"/>
              </a:spcAft>
              <a:buFont typeface="+mj-lt"/>
              <a:buAutoNum type="arabicParenR"/>
            </a:pPr>
            <a:r>
              <a:rPr lang="en-US" sz="1800" dirty="0">
                <a:effectLst/>
                <a:latin typeface="Calibri" panose="020F0502020204030204" pitchFamily="34" charset="0"/>
                <a:ea typeface="Times New Roman" panose="02020603050405020304" pitchFamily="18" charset="0"/>
              </a:rPr>
              <a:t>In statistics, the measure of central tendency of a probability distribution along with the median and mode is called:</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Mean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Median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Mode</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Standard Deviation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mj-lt"/>
              <a:buAutoNum type="alphaUcParenR"/>
            </a:pPr>
            <a:r>
              <a:rPr lang="en-US" sz="1800" dirty="0">
                <a:effectLst/>
                <a:latin typeface="Calibri" panose="020F0502020204030204" pitchFamily="34" charset="0"/>
                <a:ea typeface="Times New Roman" panose="02020603050405020304" pitchFamily="18" charset="0"/>
              </a:rPr>
              <a:t>All the above </a:t>
            </a:r>
            <a:endParaRPr lang="en-US" sz="1800" dirty="0">
              <a:effectLst/>
              <a:latin typeface="Calibri" panose="020F0502020204030204" pitchFamily="34" charset="0"/>
              <a:ea typeface="Calibri" panose="020F0502020204030204" pitchFamily="34" charset="0"/>
            </a:endParaRPr>
          </a:p>
        </p:txBody>
      </p:sp>
      <p:pic>
        <p:nvPicPr>
          <p:cNvPr id="1026" name="Picture 3">
            <a:extLst>
              <a:ext uri="{FF2B5EF4-FFF2-40B4-BE49-F238E27FC236}">
                <a16:creationId xmlns:a16="http://schemas.microsoft.com/office/drawing/2014/main" id="{5E13FCCA-E2DD-8973-3BF8-BA487785C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9" y="2497429"/>
            <a:ext cx="3930814" cy="399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9A7CC2E-21DD-7844-C43A-DAA4A456242E}"/>
              </a:ext>
            </a:extLst>
          </p:cNvPr>
          <p:cNvSpPr txBox="1"/>
          <p:nvPr/>
        </p:nvSpPr>
        <p:spPr>
          <a:xfrm>
            <a:off x="4617237" y="5545500"/>
            <a:ext cx="6096000" cy="461665"/>
          </a:xfrm>
          <a:prstGeom prst="rect">
            <a:avLst/>
          </a:prstGeom>
          <a:noFill/>
        </p:spPr>
        <p:txBody>
          <a:bodyPr wrap="square">
            <a:spAutoFit/>
          </a:bodyPr>
          <a:lstStyle/>
          <a:p>
            <a:pPr marL="0" marR="0">
              <a:spcBef>
                <a:spcPts val="0"/>
              </a:spcBef>
              <a:spcAft>
                <a:spcPts val="0"/>
              </a:spcAft>
            </a:pPr>
            <a:r>
              <a:rPr lang="en-US" sz="2400" u="sng" dirty="0">
                <a:solidFill>
                  <a:srgbClr val="0563C1"/>
                </a:solidFill>
                <a:effectLst/>
                <a:latin typeface="Calibri" panose="020F0502020204030204" pitchFamily="34" charset="0"/>
                <a:ea typeface="Calibri" panose="020F0502020204030204" pitchFamily="34" charset="0"/>
                <a:hlinkClick r:id="rId3"/>
              </a:rPr>
              <a:t>https://forms.office.com/r/k16ww6yhQ5</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48632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67732-17FA-8D19-038D-DBAEED302F0A}"/>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Knowledge check-- </a:t>
            </a:r>
            <a:r>
              <a:rPr lang="en-US" sz="4000" dirty="0">
                <a:solidFill>
                  <a:srgbClr val="FFFF00"/>
                </a:solidFill>
              </a:rPr>
              <a:t>Answers</a:t>
            </a:r>
          </a:p>
        </p:txBody>
      </p:sp>
      <p:sp>
        <p:nvSpPr>
          <p:cNvPr id="3" name="Content Placeholder 2">
            <a:extLst>
              <a:ext uri="{FF2B5EF4-FFF2-40B4-BE49-F238E27FC236}">
                <a16:creationId xmlns:a16="http://schemas.microsoft.com/office/drawing/2014/main" id="{BE8FAB0B-3712-9746-4479-1B885CD41D1F}"/>
              </a:ext>
            </a:extLst>
          </p:cNvPr>
          <p:cNvSpPr>
            <a:spLocks noGrp="1"/>
          </p:cNvSpPr>
          <p:nvPr>
            <p:ph sz="half" idx="1"/>
          </p:nvPr>
        </p:nvSpPr>
        <p:spPr>
          <a:xfrm>
            <a:off x="4380855" y="1412489"/>
            <a:ext cx="3427283" cy="4363844"/>
          </a:xfrm>
        </p:spPr>
        <p:txBody>
          <a:bodyPr>
            <a:normAutofit/>
          </a:bodyPr>
          <a:lstStyle/>
          <a:p>
            <a:pPr marL="342900" marR="0" lvl="0" indent="-342900">
              <a:lnSpc>
                <a:spcPct val="105000"/>
              </a:lnSpc>
              <a:spcBef>
                <a:spcPts val="0"/>
              </a:spcBef>
              <a:spcAft>
                <a:spcPts val="0"/>
              </a:spcAft>
              <a:buFont typeface="+mj-lt"/>
              <a:buAutoNum type="arabicParenR"/>
            </a:pPr>
            <a:r>
              <a:rPr lang="en-US" sz="1800" dirty="0">
                <a:effectLst/>
                <a:latin typeface="Calibri" panose="020F0502020204030204" pitchFamily="34" charset="0"/>
                <a:ea typeface="Times New Roman" panose="02020603050405020304" pitchFamily="18" charset="0"/>
              </a:rPr>
              <a:t>What are examples of distributions?</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Positively skewed distribution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Negatively skewed distribution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Bimodal distribution </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Normal distribution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mj-lt"/>
              <a:buAutoNum type="alphaUcParenR"/>
            </a:pPr>
            <a:r>
              <a:rPr lang="en-US" sz="1800" dirty="0">
                <a:effectLst/>
                <a:highlight>
                  <a:srgbClr val="FFFF00"/>
                </a:highlight>
                <a:latin typeface="Calibri" panose="020F0502020204030204" pitchFamily="34" charset="0"/>
                <a:ea typeface="Times New Roman" panose="02020603050405020304" pitchFamily="18" charset="0"/>
              </a:rPr>
              <a:t>All the above</a:t>
            </a:r>
            <a:endParaRPr lang="en-US" sz="1800" dirty="0">
              <a:effectLst/>
              <a:latin typeface="Calibri" panose="020F0502020204030204" pitchFamily="34" charset="0"/>
              <a:ea typeface="Calibri" panose="020F0502020204030204" pitchFamily="34" charset="0"/>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013DA11-4961-DD8E-D6CD-BF541AF466F3}"/>
              </a:ext>
            </a:extLst>
          </p:cNvPr>
          <p:cNvSpPr>
            <a:spLocks noGrp="1"/>
          </p:cNvSpPr>
          <p:nvPr>
            <p:ph sz="half" idx="2"/>
          </p:nvPr>
        </p:nvSpPr>
        <p:spPr>
          <a:xfrm>
            <a:off x="8451604" y="1412489"/>
            <a:ext cx="3197701" cy="4363844"/>
          </a:xfrm>
        </p:spPr>
        <p:txBody>
          <a:bodyPr>
            <a:normAutofit/>
          </a:bodyPr>
          <a:lstStyle/>
          <a:p>
            <a:pPr marL="342900" marR="0" lvl="0" indent="-342900">
              <a:lnSpc>
                <a:spcPct val="105000"/>
              </a:lnSpc>
              <a:spcBef>
                <a:spcPts val="0"/>
              </a:spcBef>
              <a:spcAft>
                <a:spcPts val="0"/>
              </a:spcAft>
              <a:buFont typeface="+mj-lt"/>
              <a:buAutoNum type="arabicParenR"/>
            </a:pPr>
            <a:r>
              <a:rPr lang="en-US" sz="1800" dirty="0">
                <a:effectLst/>
                <a:latin typeface="Calibri" panose="020F0502020204030204" pitchFamily="34" charset="0"/>
                <a:ea typeface="Times New Roman" panose="02020603050405020304" pitchFamily="18" charset="0"/>
              </a:rPr>
              <a:t>In statistics, the measure of central tendency of a probability distribution along with the median and mode is called:</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highlight>
                  <a:srgbClr val="FFFF00"/>
                </a:highlight>
                <a:latin typeface="Calibri" panose="020F0502020204030204" pitchFamily="34" charset="0"/>
                <a:ea typeface="Times New Roman" panose="02020603050405020304" pitchFamily="18" charset="0"/>
              </a:rPr>
              <a:t>Mean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Median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Mode</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lphaUcParenR"/>
            </a:pPr>
            <a:r>
              <a:rPr lang="en-US" sz="1800" dirty="0">
                <a:effectLst/>
                <a:latin typeface="Calibri" panose="020F0502020204030204" pitchFamily="34" charset="0"/>
                <a:ea typeface="Times New Roman" panose="02020603050405020304" pitchFamily="18" charset="0"/>
              </a:rPr>
              <a:t>Standard Deviation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mj-lt"/>
              <a:buAutoNum type="alphaUcParenR"/>
            </a:pPr>
            <a:r>
              <a:rPr lang="en-US" sz="1800" dirty="0">
                <a:effectLst/>
                <a:latin typeface="Calibri" panose="020F0502020204030204" pitchFamily="34" charset="0"/>
                <a:ea typeface="Times New Roman" panose="02020603050405020304" pitchFamily="18" charset="0"/>
              </a:rPr>
              <a:t>All the above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3637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3655-9B00-44DF-A2D7-5F61A7C454B1}"/>
              </a:ext>
            </a:extLst>
          </p:cNvPr>
          <p:cNvSpPr>
            <a:spLocks noGrp="1"/>
          </p:cNvSpPr>
          <p:nvPr>
            <p:ph type="title"/>
          </p:nvPr>
        </p:nvSpPr>
        <p:spPr/>
        <p:txBody>
          <a:bodyPr/>
          <a:lstStyle/>
          <a:p>
            <a:r>
              <a:rPr lang="en-US" dirty="0"/>
              <a:t>Appendix A</a:t>
            </a:r>
          </a:p>
        </p:txBody>
      </p:sp>
      <p:sp>
        <p:nvSpPr>
          <p:cNvPr id="3" name="Text Placeholder 2">
            <a:extLst>
              <a:ext uri="{FF2B5EF4-FFF2-40B4-BE49-F238E27FC236}">
                <a16:creationId xmlns:a16="http://schemas.microsoft.com/office/drawing/2014/main" id="{E1E947CB-A8A5-49A0-9F11-D6D573503592}"/>
              </a:ext>
            </a:extLst>
          </p:cNvPr>
          <p:cNvSpPr>
            <a:spLocks noGrp="1"/>
          </p:cNvSpPr>
          <p:nvPr>
            <p:ph type="body" idx="1"/>
          </p:nvPr>
        </p:nvSpPr>
        <p:spPr/>
        <p:txBody>
          <a:bodyPr/>
          <a:lstStyle/>
          <a:p>
            <a:r>
              <a:rPr lang="en-US" dirty="0"/>
              <a:t>Skewness, Kurtosis and SPSS examples</a:t>
            </a:r>
          </a:p>
        </p:txBody>
      </p:sp>
    </p:spTree>
    <p:extLst>
      <p:ext uri="{BB962C8B-B14F-4D97-AF65-F5344CB8AC3E}">
        <p14:creationId xmlns:p14="http://schemas.microsoft.com/office/powerpoint/2010/main" val="1867872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8BB7-C4EC-40A0-B043-934DEA9879D0}"/>
              </a:ext>
            </a:extLst>
          </p:cNvPr>
          <p:cNvSpPr>
            <a:spLocks noGrp="1"/>
          </p:cNvSpPr>
          <p:nvPr>
            <p:ph type="title"/>
          </p:nvPr>
        </p:nvSpPr>
        <p:spPr/>
        <p:txBody>
          <a:bodyPr/>
          <a:lstStyle/>
          <a:p>
            <a:r>
              <a:rPr lang="en-US" dirty="0"/>
              <a:t>Levels of measurement</a:t>
            </a:r>
          </a:p>
        </p:txBody>
      </p:sp>
      <p:sp>
        <p:nvSpPr>
          <p:cNvPr id="3" name="Content Placeholder 2">
            <a:extLst>
              <a:ext uri="{FF2B5EF4-FFF2-40B4-BE49-F238E27FC236}">
                <a16:creationId xmlns:a16="http://schemas.microsoft.com/office/drawing/2014/main" id="{20C07639-C0F9-4E22-88B7-62D4DBC3BAA2}"/>
              </a:ext>
            </a:extLst>
          </p:cNvPr>
          <p:cNvSpPr>
            <a:spLocks noGrp="1"/>
          </p:cNvSpPr>
          <p:nvPr>
            <p:ph idx="1"/>
          </p:nvPr>
        </p:nvSpPr>
        <p:spPr/>
        <p:txBody>
          <a:bodyPr>
            <a:normAutofit/>
          </a:bodyPr>
          <a:lstStyle/>
          <a:p>
            <a:r>
              <a:rPr lang="en-US"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Nominal</a:t>
            </a:r>
            <a:r>
              <a:rPr lang="en-US" dirty="0">
                <a:effectLst/>
                <a:latin typeface="Calibri" panose="020F0502020204030204" pitchFamily="34" charset="0"/>
                <a:ea typeface="Calibri" panose="020F0502020204030204" pitchFamily="34" charset="0"/>
                <a:cs typeface="Times New Roman" panose="02020603050405020304" pitchFamily="18" charset="0"/>
              </a:rPr>
              <a:t>: Named levels (med center name, medical record number). </a:t>
            </a:r>
          </a:p>
          <a:p>
            <a:r>
              <a:rPr lang="en-US"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Ordinal</a:t>
            </a:r>
            <a:r>
              <a:rPr lang="en-US" dirty="0">
                <a:effectLst/>
                <a:latin typeface="Calibri" panose="020F0502020204030204" pitchFamily="34" charset="0"/>
                <a:ea typeface="Calibri" panose="020F0502020204030204" pitchFamily="34" charset="0"/>
                <a:cs typeface="Times New Roman" panose="02020603050405020304" pitchFamily="18" charset="0"/>
              </a:rPr>
              <a:t>: Rank-ordered, distances between levels are not assumed equal or meaningful (1</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dirty="0">
                <a:effectLst/>
                <a:latin typeface="Calibri" panose="020F0502020204030204" pitchFamily="34" charset="0"/>
                <a:ea typeface="Calibri" panose="020F0502020204030204" pitchFamily="34" charset="0"/>
                <a:cs typeface="Times New Roman" panose="02020603050405020304" pitchFamily="18" charset="0"/>
              </a:rPr>
              <a:t>, 2</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dirty="0">
                <a:effectLst/>
                <a:latin typeface="Calibri" panose="020F0502020204030204" pitchFamily="34" charset="0"/>
                <a:ea typeface="Calibri" panose="020F0502020204030204" pitchFamily="34" charset="0"/>
                <a:cs typeface="Times New Roman" panose="02020603050405020304" pitchFamily="18" charset="0"/>
              </a:rPr>
              <a:t>, 3</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dirty="0">
                <a:effectLst/>
                <a:latin typeface="Calibri" panose="020F0502020204030204" pitchFamily="34" charset="0"/>
                <a:ea typeface="Calibri" panose="020F0502020204030204" pitchFamily="34" charset="0"/>
                <a:cs typeface="Times New Roman" panose="02020603050405020304" pitchFamily="18" charset="0"/>
              </a:rPr>
              <a:t> places in a baking contest).</a:t>
            </a:r>
          </a:p>
          <a:p>
            <a:r>
              <a:rPr lang="en-US"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Interval</a:t>
            </a:r>
            <a:r>
              <a:rPr lang="en-US" dirty="0">
                <a:effectLst/>
                <a:latin typeface="Calibri" panose="020F0502020204030204" pitchFamily="34" charset="0"/>
                <a:ea typeface="Calibri" panose="020F0502020204030204" pitchFamily="34" charset="0"/>
                <a:cs typeface="Times New Roman" panose="02020603050405020304" pitchFamily="18" charset="0"/>
              </a:rPr>
              <a:t>: Rank-ordered and meaningful distances between levels. But has no 0 (SAT scores). </a:t>
            </a:r>
          </a:p>
          <a:p>
            <a:r>
              <a:rPr lang="en-US"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Ratio</a:t>
            </a:r>
            <a:r>
              <a:rPr lang="en-US" dirty="0">
                <a:effectLst/>
                <a:latin typeface="Calibri" panose="020F0502020204030204" pitchFamily="34" charset="0"/>
                <a:ea typeface="Calibri" panose="020F0502020204030204" pitchFamily="34" charset="0"/>
                <a:cs typeface="Times New Roman" panose="02020603050405020304" pitchFamily="18" charset="0"/>
              </a:rPr>
              <a:t> (ounces, money) </a:t>
            </a:r>
          </a:p>
          <a:p>
            <a:r>
              <a:rPr lang="en-US" i="1" dirty="0">
                <a:effectLst/>
                <a:latin typeface="Calibri" panose="020F0502020204030204" pitchFamily="34" charset="0"/>
                <a:ea typeface="Calibri" panose="020F0502020204030204" pitchFamily="34" charset="0"/>
                <a:cs typeface="Times New Roman" panose="02020603050405020304" pitchFamily="18" charset="0"/>
              </a:rPr>
              <a:t>Importance in determining</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a:effectLst/>
                <a:latin typeface="Calibri" panose="020F0502020204030204" pitchFamily="34" charset="0"/>
                <a:ea typeface="Calibri" panose="020F0502020204030204" pitchFamily="34" charset="0"/>
                <a:cs typeface="Times New Roman" panose="02020603050405020304" pitchFamily="18" charset="0"/>
              </a:rPr>
              <a:t>which statistical test to select</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18463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844A05-2629-A611-915D-A6286781C077}"/>
              </a:ext>
            </a:extLst>
          </p:cNvPr>
          <p:cNvSpPr>
            <a:spLocks noGrp="1"/>
          </p:cNvSpPr>
          <p:nvPr>
            <p:ph type="title"/>
          </p:nvPr>
        </p:nvSpPr>
        <p:spPr>
          <a:xfrm>
            <a:off x="1043631" y="809898"/>
            <a:ext cx="10173010" cy="1554480"/>
          </a:xfrm>
        </p:spPr>
        <p:txBody>
          <a:bodyPr anchor="ctr">
            <a:normAutofit/>
          </a:bodyPr>
          <a:lstStyle/>
          <a:p>
            <a:r>
              <a:rPr lang="en-US" sz="4800" dirty="0"/>
              <a:t>Distributions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56D6544-DF70-A2B7-CB7A-7666ABE9B6C8}"/>
              </a:ext>
            </a:extLst>
          </p:cNvPr>
          <p:cNvGraphicFramePr>
            <a:graphicFrameLocks noGrp="1"/>
          </p:cNvGraphicFramePr>
          <p:nvPr>
            <p:ph idx="1"/>
            <p:extLst>
              <p:ext uri="{D42A27DB-BD31-4B8C-83A1-F6EECF244321}">
                <p14:modId xmlns:p14="http://schemas.microsoft.com/office/powerpoint/2010/main" val="3459657696"/>
              </p:ext>
            </p:extLst>
          </p:nvPr>
        </p:nvGraphicFramePr>
        <p:xfrm>
          <a:off x="904602" y="2852257"/>
          <a:ext cx="10378440" cy="3375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36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6A24-9712-413C-A7AF-CD367128A0AE}"/>
              </a:ext>
            </a:extLst>
          </p:cNvPr>
          <p:cNvSpPr>
            <a:spLocks noGrp="1"/>
          </p:cNvSpPr>
          <p:nvPr>
            <p:ph type="title"/>
          </p:nvPr>
        </p:nvSpPr>
        <p:spPr/>
        <p:txBody>
          <a:bodyPr/>
          <a:lstStyle/>
          <a:p>
            <a:r>
              <a:rPr lang="en-US" dirty="0"/>
              <a:t>Normal distribution with a slight left tail (Mesokurtic with a slight negative skew)</a:t>
            </a:r>
          </a:p>
        </p:txBody>
      </p:sp>
      <p:pic>
        <p:nvPicPr>
          <p:cNvPr id="1026" name="Picture 2">
            <a:extLst>
              <a:ext uri="{FF2B5EF4-FFF2-40B4-BE49-F238E27FC236}">
                <a16:creationId xmlns:a16="http://schemas.microsoft.com/office/drawing/2014/main" id="{E29BFC56-D938-4A5B-AE02-B6E76C8422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1278" y="1776842"/>
            <a:ext cx="7869443" cy="5081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F5AFB8-E40D-4D6E-8AB9-2EAF5EC7C424}"/>
              </a:ext>
            </a:extLst>
          </p:cNvPr>
          <p:cNvSpPr txBox="1"/>
          <p:nvPr/>
        </p:nvSpPr>
        <p:spPr>
          <a:xfrm>
            <a:off x="8434873" y="2565918"/>
            <a:ext cx="2687217" cy="2031325"/>
          </a:xfrm>
          <a:prstGeom prst="rect">
            <a:avLst/>
          </a:prstGeom>
          <a:noFill/>
        </p:spPr>
        <p:txBody>
          <a:bodyPr wrap="square" rtlCol="0">
            <a:spAutoFit/>
          </a:bodyPr>
          <a:lstStyle/>
          <a:p>
            <a:r>
              <a:rPr lang="en-US" dirty="0"/>
              <a:t>We can tell it has a negative skew because the tail drifts off to the left which pulls the mean to the left of the median. But the mean and median are still relatively close.</a:t>
            </a:r>
          </a:p>
        </p:txBody>
      </p:sp>
      <p:sp>
        <p:nvSpPr>
          <p:cNvPr id="5" name="TextBox 4">
            <a:extLst>
              <a:ext uri="{FF2B5EF4-FFF2-40B4-BE49-F238E27FC236}">
                <a16:creationId xmlns:a16="http://schemas.microsoft.com/office/drawing/2014/main" id="{42BFF0D4-85CE-46B3-8359-51E42C592EAC}"/>
              </a:ext>
            </a:extLst>
          </p:cNvPr>
          <p:cNvSpPr txBox="1"/>
          <p:nvPr/>
        </p:nvSpPr>
        <p:spPr>
          <a:xfrm>
            <a:off x="3377682" y="4597243"/>
            <a:ext cx="989045" cy="369332"/>
          </a:xfrm>
          <a:prstGeom prst="rect">
            <a:avLst/>
          </a:prstGeom>
          <a:noFill/>
        </p:spPr>
        <p:txBody>
          <a:bodyPr wrap="square" rtlCol="0">
            <a:spAutoFit/>
          </a:bodyPr>
          <a:lstStyle/>
          <a:p>
            <a:r>
              <a:rPr lang="en-US" dirty="0"/>
              <a:t>Left tail</a:t>
            </a:r>
          </a:p>
        </p:txBody>
      </p:sp>
      <p:cxnSp>
        <p:nvCxnSpPr>
          <p:cNvPr id="7" name="Straight Arrow Connector 6">
            <a:extLst>
              <a:ext uri="{FF2B5EF4-FFF2-40B4-BE49-F238E27FC236}">
                <a16:creationId xmlns:a16="http://schemas.microsoft.com/office/drawing/2014/main" id="{793E650A-1AD9-4DF4-A417-0C1F67FCEE63}"/>
              </a:ext>
            </a:extLst>
          </p:cNvPr>
          <p:cNvCxnSpPr/>
          <p:nvPr/>
        </p:nvCxnSpPr>
        <p:spPr>
          <a:xfrm>
            <a:off x="3853543" y="5131837"/>
            <a:ext cx="0" cy="802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507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3A2F-D58A-471C-810F-C3A395996600}"/>
              </a:ext>
            </a:extLst>
          </p:cNvPr>
          <p:cNvSpPr>
            <a:spLocks noGrp="1"/>
          </p:cNvSpPr>
          <p:nvPr>
            <p:ph type="title"/>
          </p:nvPr>
        </p:nvSpPr>
        <p:spPr/>
        <p:txBody>
          <a:bodyPr/>
          <a:lstStyle/>
          <a:p>
            <a:r>
              <a:rPr lang="en-US" dirty="0"/>
              <a:t>Right tail (Positive skew)</a:t>
            </a:r>
          </a:p>
        </p:txBody>
      </p:sp>
      <p:pic>
        <p:nvPicPr>
          <p:cNvPr id="3074" name="Picture 2">
            <a:extLst>
              <a:ext uri="{FF2B5EF4-FFF2-40B4-BE49-F238E27FC236}">
                <a16:creationId xmlns:a16="http://schemas.microsoft.com/office/drawing/2014/main" id="{48EC0379-7C0E-4548-85FE-814C531C6E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1278" y="1776842"/>
            <a:ext cx="7869443" cy="5081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794144-B71E-45BE-ADC8-0301CEC16F2C}"/>
              </a:ext>
            </a:extLst>
          </p:cNvPr>
          <p:cNvSpPr txBox="1"/>
          <p:nvPr/>
        </p:nvSpPr>
        <p:spPr>
          <a:xfrm>
            <a:off x="6371106" y="2597676"/>
            <a:ext cx="2687217" cy="2031325"/>
          </a:xfrm>
          <a:prstGeom prst="rect">
            <a:avLst/>
          </a:prstGeom>
          <a:noFill/>
        </p:spPr>
        <p:txBody>
          <a:bodyPr wrap="square" rtlCol="0">
            <a:spAutoFit/>
          </a:bodyPr>
          <a:lstStyle/>
          <a:p>
            <a:r>
              <a:rPr lang="en-US" dirty="0"/>
              <a:t>The right tail is another description of a positive skew. The tail drifts off to the right which pulls the mean towards the high values and to the right of the median</a:t>
            </a:r>
          </a:p>
        </p:txBody>
      </p:sp>
      <p:sp>
        <p:nvSpPr>
          <p:cNvPr id="6" name="TextBox 5">
            <a:extLst>
              <a:ext uri="{FF2B5EF4-FFF2-40B4-BE49-F238E27FC236}">
                <a16:creationId xmlns:a16="http://schemas.microsoft.com/office/drawing/2014/main" id="{A319B45E-B2EC-4D87-A175-62D9FAE369E6}"/>
              </a:ext>
            </a:extLst>
          </p:cNvPr>
          <p:cNvSpPr txBox="1"/>
          <p:nvPr/>
        </p:nvSpPr>
        <p:spPr>
          <a:xfrm>
            <a:off x="8730951" y="4870896"/>
            <a:ext cx="1161999" cy="369332"/>
          </a:xfrm>
          <a:prstGeom prst="rect">
            <a:avLst/>
          </a:prstGeom>
          <a:noFill/>
        </p:spPr>
        <p:txBody>
          <a:bodyPr wrap="square" rtlCol="0">
            <a:spAutoFit/>
          </a:bodyPr>
          <a:lstStyle/>
          <a:p>
            <a:r>
              <a:rPr lang="en-US" dirty="0"/>
              <a:t>Right tail</a:t>
            </a:r>
          </a:p>
        </p:txBody>
      </p:sp>
      <p:cxnSp>
        <p:nvCxnSpPr>
          <p:cNvPr id="7" name="Straight Arrow Connector 6">
            <a:extLst>
              <a:ext uri="{FF2B5EF4-FFF2-40B4-BE49-F238E27FC236}">
                <a16:creationId xmlns:a16="http://schemas.microsoft.com/office/drawing/2014/main" id="{3454ABC2-3288-4DED-8D1E-33F64730C911}"/>
              </a:ext>
            </a:extLst>
          </p:cNvPr>
          <p:cNvCxnSpPr>
            <a:cxnSpLocks/>
          </p:cNvCxnSpPr>
          <p:nvPr/>
        </p:nvCxnSpPr>
        <p:spPr>
          <a:xfrm flipH="1">
            <a:off x="8995510" y="5286182"/>
            <a:ext cx="125625" cy="762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67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7060-1FCC-4803-AB40-DE57911C052B}"/>
              </a:ext>
            </a:extLst>
          </p:cNvPr>
          <p:cNvSpPr>
            <a:spLocks noGrp="1"/>
          </p:cNvSpPr>
          <p:nvPr>
            <p:ph type="title"/>
          </p:nvPr>
        </p:nvSpPr>
        <p:spPr/>
        <p:txBody>
          <a:bodyPr/>
          <a:lstStyle/>
          <a:p>
            <a:r>
              <a:rPr lang="en-US" dirty="0"/>
              <a:t>Wide spread distribution and heavier tails (Platykurtic, almost a “uniform distribution”)</a:t>
            </a:r>
          </a:p>
        </p:txBody>
      </p:sp>
      <p:pic>
        <p:nvPicPr>
          <p:cNvPr id="9218" name="Picture 2">
            <a:extLst>
              <a:ext uri="{FF2B5EF4-FFF2-40B4-BE49-F238E27FC236}">
                <a16:creationId xmlns:a16="http://schemas.microsoft.com/office/drawing/2014/main" id="{EB527CE1-D907-4C63-B07B-CA87FE89BC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1278" y="1776842"/>
            <a:ext cx="7869443" cy="5081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E25345-7F91-4EE0-A352-1B86199D6633}"/>
              </a:ext>
            </a:extLst>
          </p:cNvPr>
          <p:cNvSpPr txBox="1"/>
          <p:nvPr/>
        </p:nvSpPr>
        <p:spPr>
          <a:xfrm>
            <a:off x="246924" y="3394091"/>
            <a:ext cx="1914354" cy="1200329"/>
          </a:xfrm>
          <a:prstGeom prst="rect">
            <a:avLst/>
          </a:prstGeom>
          <a:noFill/>
        </p:spPr>
        <p:txBody>
          <a:bodyPr wrap="square" rtlCol="0">
            <a:spAutoFit/>
          </a:bodyPr>
          <a:lstStyle/>
          <a:p>
            <a:r>
              <a:rPr lang="en-US" dirty="0"/>
              <a:t>The mean is to the left of the median and suggests a minor left tail.</a:t>
            </a:r>
          </a:p>
        </p:txBody>
      </p:sp>
      <p:cxnSp>
        <p:nvCxnSpPr>
          <p:cNvPr id="6" name="Straight Arrow Connector 5">
            <a:extLst>
              <a:ext uri="{FF2B5EF4-FFF2-40B4-BE49-F238E27FC236}">
                <a16:creationId xmlns:a16="http://schemas.microsoft.com/office/drawing/2014/main" id="{BEACF325-3FF0-469E-A8A2-B5523483C58D}"/>
              </a:ext>
            </a:extLst>
          </p:cNvPr>
          <p:cNvCxnSpPr>
            <a:cxnSpLocks/>
          </p:cNvCxnSpPr>
          <p:nvPr/>
        </p:nvCxnSpPr>
        <p:spPr>
          <a:xfrm>
            <a:off x="1508135" y="4795935"/>
            <a:ext cx="653143" cy="755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E8386EA-98FC-4E24-9D7B-9D5E1649FAD5}"/>
              </a:ext>
            </a:extLst>
          </p:cNvPr>
          <p:cNvSpPr txBox="1"/>
          <p:nvPr/>
        </p:nvSpPr>
        <p:spPr>
          <a:xfrm>
            <a:off x="9694506" y="2584580"/>
            <a:ext cx="2250569" cy="2031325"/>
          </a:xfrm>
          <a:prstGeom prst="rect">
            <a:avLst/>
          </a:prstGeom>
          <a:noFill/>
        </p:spPr>
        <p:txBody>
          <a:bodyPr wrap="square" rtlCol="0">
            <a:spAutoFit/>
          </a:bodyPr>
          <a:lstStyle/>
          <a:p>
            <a:r>
              <a:rPr lang="en-US" dirty="0"/>
              <a:t>With a standard deviation of 5.37 and a coefficient of variation 0.47, we may think of it as a slight “normal distribution”.</a:t>
            </a:r>
          </a:p>
        </p:txBody>
      </p:sp>
    </p:spTree>
    <p:extLst>
      <p:ext uri="{BB962C8B-B14F-4D97-AF65-F5344CB8AC3E}">
        <p14:creationId xmlns:p14="http://schemas.microsoft.com/office/powerpoint/2010/main" val="863385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DA44-6EAA-401C-835E-3006A6EB08B3}"/>
              </a:ext>
            </a:extLst>
          </p:cNvPr>
          <p:cNvSpPr>
            <a:spLocks noGrp="1"/>
          </p:cNvSpPr>
          <p:nvPr>
            <p:ph type="title"/>
          </p:nvPr>
        </p:nvSpPr>
        <p:spPr/>
        <p:txBody>
          <a:bodyPr/>
          <a:lstStyle/>
          <a:p>
            <a:r>
              <a:rPr lang="en-US" dirty="0"/>
              <a:t>Narrow distribution with a right tail (Leptokurtic and positive skew)</a:t>
            </a:r>
          </a:p>
        </p:txBody>
      </p:sp>
      <p:pic>
        <p:nvPicPr>
          <p:cNvPr id="6146" name="Picture 2">
            <a:extLst>
              <a:ext uri="{FF2B5EF4-FFF2-40B4-BE49-F238E27FC236}">
                <a16:creationId xmlns:a16="http://schemas.microsoft.com/office/drawing/2014/main" id="{B6AE1D90-F4C0-45F3-A9DE-21EFFB1137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1278" y="1776842"/>
            <a:ext cx="7869443" cy="5081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17C1DD-A981-40FC-94B1-F3E94DD61526}"/>
              </a:ext>
            </a:extLst>
          </p:cNvPr>
          <p:cNvSpPr txBox="1"/>
          <p:nvPr/>
        </p:nvSpPr>
        <p:spPr>
          <a:xfrm>
            <a:off x="5458065" y="3485086"/>
            <a:ext cx="4742948" cy="1200329"/>
          </a:xfrm>
          <a:prstGeom prst="rect">
            <a:avLst/>
          </a:prstGeom>
          <a:noFill/>
        </p:spPr>
        <p:txBody>
          <a:bodyPr wrap="square" rtlCol="0">
            <a:spAutoFit/>
          </a:bodyPr>
          <a:lstStyle/>
          <a:p>
            <a:r>
              <a:rPr lang="en-US" dirty="0"/>
              <a:t>This variable has the highest COV even though it appears to have the least variation. The reason is how the standard deviation is calculated and because highly skewed data inflates the SD. </a:t>
            </a:r>
          </a:p>
        </p:txBody>
      </p:sp>
      <p:sp>
        <p:nvSpPr>
          <p:cNvPr id="6" name="TextBox 5">
            <a:extLst>
              <a:ext uri="{FF2B5EF4-FFF2-40B4-BE49-F238E27FC236}">
                <a16:creationId xmlns:a16="http://schemas.microsoft.com/office/drawing/2014/main" id="{1F9BE653-076C-4A5E-B9E3-749D00D64992}"/>
              </a:ext>
            </a:extLst>
          </p:cNvPr>
          <p:cNvSpPr txBox="1"/>
          <p:nvPr/>
        </p:nvSpPr>
        <p:spPr>
          <a:xfrm>
            <a:off x="5458065" y="2449585"/>
            <a:ext cx="4572656" cy="923330"/>
          </a:xfrm>
          <a:prstGeom prst="rect">
            <a:avLst/>
          </a:prstGeom>
          <a:noFill/>
        </p:spPr>
        <p:txBody>
          <a:bodyPr wrap="square" rtlCol="0">
            <a:spAutoFit/>
          </a:bodyPr>
          <a:lstStyle/>
          <a:p>
            <a:r>
              <a:rPr lang="en-US" dirty="0"/>
              <a:t>Graphing is helpful for understanding a distribution. </a:t>
            </a:r>
            <a:r>
              <a:rPr lang="en-US"/>
              <a:t>But </a:t>
            </a:r>
            <a:r>
              <a:rPr lang="en-US" dirty="0"/>
              <a:t>we need to be careful not to overlook important statistical properties.</a:t>
            </a:r>
          </a:p>
        </p:txBody>
      </p:sp>
      <p:sp>
        <p:nvSpPr>
          <p:cNvPr id="7" name="TextBox 6">
            <a:extLst>
              <a:ext uri="{FF2B5EF4-FFF2-40B4-BE49-F238E27FC236}">
                <a16:creationId xmlns:a16="http://schemas.microsoft.com/office/drawing/2014/main" id="{D8819623-D319-467E-8052-828243A15339}"/>
              </a:ext>
            </a:extLst>
          </p:cNvPr>
          <p:cNvSpPr txBox="1"/>
          <p:nvPr/>
        </p:nvSpPr>
        <p:spPr>
          <a:xfrm>
            <a:off x="5458064" y="4777963"/>
            <a:ext cx="4742947" cy="1200329"/>
          </a:xfrm>
          <a:prstGeom prst="rect">
            <a:avLst/>
          </a:prstGeom>
          <a:noFill/>
        </p:spPr>
        <p:txBody>
          <a:bodyPr wrap="square" rtlCol="0">
            <a:spAutoFit/>
          </a:bodyPr>
          <a:lstStyle/>
          <a:p>
            <a:r>
              <a:rPr lang="en-US" dirty="0"/>
              <a:t>Although the distribution is skewed, you can still make use of the mean (e.g.,  cost projections). It is the estimation of the standard deviation and is most impacted by skewed data. </a:t>
            </a:r>
          </a:p>
        </p:txBody>
      </p:sp>
    </p:spTree>
    <p:extLst>
      <p:ext uri="{BB962C8B-B14F-4D97-AF65-F5344CB8AC3E}">
        <p14:creationId xmlns:p14="http://schemas.microsoft.com/office/powerpoint/2010/main" val="3985872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BB53-7665-4196-4AD6-A81368C8E50C}"/>
              </a:ext>
            </a:extLst>
          </p:cNvPr>
          <p:cNvSpPr>
            <a:spLocks noGrp="1"/>
          </p:cNvSpPr>
          <p:nvPr>
            <p:ph type="title"/>
          </p:nvPr>
        </p:nvSpPr>
        <p:spPr/>
        <p:txBody>
          <a:bodyPr/>
          <a:lstStyle/>
          <a:p>
            <a:r>
              <a:rPr lang="en-US" dirty="0">
                <a:solidFill>
                  <a:srgbClr val="00B0F0"/>
                </a:solidFill>
              </a:rPr>
              <a:t>How to make histograms for hospital charges</a:t>
            </a:r>
          </a:p>
        </p:txBody>
      </p:sp>
      <p:pic>
        <p:nvPicPr>
          <p:cNvPr id="9" name="Content Placeholder 8">
            <a:extLst>
              <a:ext uri="{FF2B5EF4-FFF2-40B4-BE49-F238E27FC236}">
                <a16:creationId xmlns:a16="http://schemas.microsoft.com/office/drawing/2014/main" id="{BC6DFEC2-AC76-8156-D246-6E31D82F6B53}"/>
              </a:ext>
            </a:extLst>
          </p:cNvPr>
          <p:cNvPicPr>
            <a:picLocks noGrp="1" noChangeAspect="1"/>
          </p:cNvPicPr>
          <p:nvPr>
            <p:ph idx="1"/>
          </p:nvPr>
        </p:nvPicPr>
        <p:blipFill>
          <a:blip r:embed="rId2"/>
          <a:stretch>
            <a:fillRect/>
          </a:stretch>
        </p:blipFill>
        <p:spPr>
          <a:xfrm>
            <a:off x="2596799" y="1825625"/>
            <a:ext cx="6998401" cy="4351338"/>
          </a:xfrm>
        </p:spPr>
      </p:pic>
      <p:sp>
        <p:nvSpPr>
          <p:cNvPr id="10" name="Rectangle 9">
            <a:extLst>
              <a:ext uri="{FF2B5EF4-FFF2-40B4-BE49-F238E27FC236}">
                <a16:creationId xmlns:a16="http://schemas.microsoft.com/office/drawing/2014/main" id="{2C004158-DEAA-9F69-6182-0E8A1BAE4EEC}"/>
              </a:ext>
            </a:extLst>
          </p:cNvPr>
          <p:cNvSpPr/>
          <p:nvPr/>
        </p:nvSpPr>
        <p:spPr>
          <a:xfrm>
            <a:off x="5365797" y="1825625"/>
            <a:ext cx="915417" cy="2496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BCEE9D-35FC-9BB1-7499-3D47C4543518}"/>
              </a:ext>
            </a:extLst>
          </p:cNvPr>
          <p:cNvSpPr/>
          <p:nvPr/>
        </p:nvSpPr>
        <p:spPr>
          <a:xfrm>
            <a:off x="7726441" y="5809272"/>
            <a:ext cx="2033379" cy="2836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8014D6-E254-7D9F-3F05-0BFB74F98817}"/>
              </a:ext>
            </a:extLst>
          </p:cNvPr>
          <p:cNvSpPr/>
          <p:nvPr/>
        </p:nvSpPr>
        <p:spPr>
          <a:xfrm>
            <a:off x="5739020" y="3304183"/>
            <a:ext cx="915417" cy="2496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99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4A64-40E6-0A05-3B56-F5F5EDFA1F59}"/>
              </a:ext>
            </a:extLst>
          </p:cNvPr>
          <p:cNvSpPr>
            <a:spLocks noGrp="1"/>
          </p:cNvSpPr>
          <p:nvPr>
            <p:ph type="title"/>
          </p:nvPr>
        </p:nvSpPr>
        <p:spPr/>
        <p:txBody>
          <a:bodyPr/>
          <a:lstStyle/>
          <a:p>
            <a:r>
              <a:rPr lang="en-US" dirty="0"/>
              <a:t>Then select the variable “charges” and “panel by” disease groups</a:t>
            </a:r>
          </a:p>
        </p:txBody>
      </p:sp>
      <p:pic>
        <p:nvPicPr>
          <p:cNvPr id="9" name="Content Placeholder 8">
            <a:extLst>
              <a:ext uri="{FF2B5EF4-FFF2-40B4-BE49-F238E27FC236}">
                <a16:creationId xmlns:a16="http://schemas.microsoft.com/office/drawing/2014/main" id="{EB5F3E5E-258D-CD0C-5BED-DAB735B236AF}"/>
              </a:ext>
            </a:extLst>
          </p:cNvPr>
          <p:cNvPicPr>
            <a:picLocks noGrp="1" noChangeAspect="1"/>
          </p:cNvPicPr>
          <p:nvPr>
            <p:ph idx="1"/>
          </p:nvPr>
        </p:nvPicPr>
        <p:blipFill>
          <a:blip r:embed="rId2"/>
          <a:stretch>
            <a:fillRect/>
          </a:stretch>
        </p:blipFill>
        <p:spPr>
          <a:xfrm>
            <a:off x="3458794" y="1690688"/>
            <a:ext cx="5274412" cy="5032375"/>
          </a:xfrm>
        </p:spPr>
      </p:pic>
      <p:sp>
        <p:nvSpPr>
          <p:cNvPr id="10" name="TextBox 9">
            <a:extLst>
              <a:ext uri="{FF2B5EF4-FFF2-40B4-BE49-F238E27FC236}">
                <a16:creationId xmlns:a16="http://schemas.microsoft.com/office/drawing/2014/main" id="{1AA6C9FB-A3C7-3175-F134-60C3B5032B77}"/>
              </a:ext>
            </a:extLst>
          </p:cNvPr>
          <p:cNvSpPr txBox="1"/>
          <p:nvPr/>
        </p:nvSpPr>
        <p:spPr>
          <a:xfrm>
            <a:off x="8733206" y="4040154"/>
            <a:ext cx="2286247" cy="923330"/>
          </a:xfrm>
          <a:prstGeom prst="rect">
            <a:avLst/>
          </a:prstGeom>
          <a:noFill/>
        </p:spPr>
        <p:txBody>
          <a:bodyPr wrap="square" rtlCol="0">
            <a:spAutoFit/>
          </a:bodyPr>
          <a:lstStyle/>
          <a:p>
            <a:r>
              <a:rPr lang="en-US" dirty="0">
                <a:highlight>
                  <a:srgbClr val="FFFF00"/>
                </a:highlight>
              </a:rPr>
              <a:t>You can display the histograms by Rows or Columns</a:t>
            </a:r>
          </a:p>
        </p:txBody>
      </p:sp>
      <p:cxnSp>
        <p:nvCxnSpPr>
          <p:cNvPr id="12" name="Straight Arrow Connector 11">
            <a:extLst>
              <a:ext uri="{FF2B5EF4-FFF2-40B4-BE49-F238E27FC236}">
                <a16:creationId xmlns:a16="http://schemas.microsoft.com/office/drawing/2014/main" id="{17E783CE-696B-00A2-FD3C-8C967510E609}"/>
              </a:ext>
            </a:extLst>
          </p:cNvPr>
          <p:cNvCxnSpPr>
            <a:cxnSpLocks/>
          </p:cNvCxnSpPr>
          <p:nvPr/>
        </p:nvCxnSpPr>
        <p:spPr>
          <a:xfrm flipH="1">
            <a:off x="6428792" y="4739951"/>
            <a:ext cx="23044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C7CD985-7B01-C37E-F4B8-593A1EC40B4F}"/>
              </a:ext>
            </a:extLst>
          </p:cNvPr>
          <p:cNvSpPr txBox="1"/>
          <p:nvPr/>
        </p:nvSpPr>
        <p:spPr>
          <a:xfrm>
            <a:off x="8484389" y="2554586"/>
            <a:ext cx="2286247" cy="923330"/>
          </a:xfrm>
          <a:prstGeom prst="rect">
            <a:avLst/>
          </a:prstGeom>
          <a:noFill/>
        </p:spPr>
        <p:txBody>
          <a:bodyPr wrap="square" rtlCol="0">
            <a:spAutoFit/>
          </a:bodyPr>
          <a:lstStyle/>
          <a:p>
            <a:r>
              <a:rPr lang="en-US" dirty="0">
                <a:highlight>
                  <a:srgbClr val="FFFF00"/>
                </a:highlight>
              </a:rPr>
              <a:t>You can display a normal curve with the histograms.</a:t>
            </a:r>
          </a:p>
        </p:txBody>
      </p:sp>
      <p:cxnSp>
        <p:nvCxnSpPr>
          <p:cNvPr id="17" name="Straight Arrow Connector 16">
            <a:extLst>
              <a:ext uri="{FF2B5EF4-FFF2-40B4-BE49-F238E27FC236}">
                <a16:creationId xmlns:a16="http://schemas.microsoft.com/office/drawing/2014/main" id="{F35CD6B4-10C7-C255-0F18-EBEF64CF0C72}"/>
              </a:ext>
            </a:extLst>
          </p:cNvPr>
          <p:cNvCxnSpPr>
            <a:cxnSpLocks/>
          </p:cNvCxnSpPr>
          <p:nvPr/>
        </p:nvCxnSpPr>
        <p:spPr>
          <a:xfrm flipH="1">
            <a:off x="6752129" y="2699657"/>
            <a:ext cx="16577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150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393D-7D87-8846-714B-EC9862544460}"/>
              </a:ext>
            </a:extLst>
          </p:cNvPr>
          <p:cNvSpPr>
            <a:spLocks noGrp="1"/>
          </p:cNvSpPr>
          <p:nvPr>
            <p:ph type="title"/>
          </p:nvPr>
        </p:nvSpPr>
        <p:spPr/>
        <p:txBody>
          <a:bodyPr/>
          <a:lstStyle/>
          <a:p>
            <a:r>
              <a:rPr lang="en-US" dirty="0"/>
              <a:t>Histograms for the 8 disease groups</a:t>
            </a:r>
          </a:p>
        </p:txBody>
      </p:sp>
      <p:pic>
        <p:nvPicPr>
          <p:cNvPr id="4" name="Content Placeholder 3" descr="A graph of a number of people&#10;&#10;Description automatically generated with medium confidence">
            <a:extLst>
              <a:ext uri="{FF2B5EF4-FFF2-40B4-BE49-F238E27FC236}">
                <a16:creationId xmlns:a16="http://schemas.microsoft.com/office/drawing/2014/main" id="{9F597F12-DE78-5A2E-6335-82C5DDE8D8E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7363" y="1825625"/>
            <a:ext cx="7397274" cy="4351338"/>
          </a:xfrm>
          <a:prstGeom prst="rect">
            <a:avLst/>
          </a:prstGeom>
          <a:noFill/>
          <a:ln>
            <a:noFill/>
          </a:ln>
        </p:spPr>
      </p:pic>
      <p:sp>
        <p:nvSpPr>
          <p:cNvPr id="5" name="TextBox 4">
            <a:extLst>
              <a:ext uri="{FF2B5EF4-FFF2-40B4-BE49-F238E27FC236}">
                <a16:creationId xmlns:a16="http://schemas.microsoft.com/office/drawing/2014/main" id="{8F6ED945-CED8-6BD1-C26A-CF7314849CC3}"/>
              </a:ext>
            </a:extLst>
          </p:cNvPr>
          <p:cNvSpPr txBox="1"/>
          <p:nvPr/>
        </p:nvSpPr>
        <p:spPr>
          <a:xfrm>
            <a:off x="357425" y="2349313"/>
            <a:ext cx="2286247" cy="1477328"/>
          </a:xfrm>
          <a:prstGeom prst="rect">
            <a:avLst/>
          </a:prstGeom>
          <a:noFill/>
        </p:spPr>
        <p:txBody>
          <a:bodyPr wrap="square" rtlCol="0">
            <a:spAutoFit/>
          </a:bodyPr>
          <a:lstStyle/>
          <a:p>
            <a:r>
              <a:rPr lang="en-US" dirty="0">
                <a:highlight>
                  <a:srgbClr val="FFFF00"/>
                </a:highlight>
              </a:rPr>
              <a:t>Doesn’t include the normal curves because there are too many histograms and most are small.</a:t>
            </a:r>
          </a:p>
        </p:txBody>
      </p:sp>
    </p:spTree>
    <p:extLst>
      <p:ext uri="{BB962C8B-B14F-4D97-AF65-F5344CB8AC3E}">
        <p14:creationId xmlns:p14="http://schemas.microsoft.com/office/powerpoint/2010/main" val="3082319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E377-7C0B-AF76-24D8-FD1432742B1C}"/>
              </a:ext>
            </a:extLst>
          </p:cNvPr>
          <p:cNvSpPr>
            <a:spLocks noGrp="1"/>
          </p:cNvSpPr>
          <p:nvPr>
            <p:ph type="title"/>
          </p:nvPr>
        </p:nvSpPr>
        <p:spPr/>
        <p:txBody>
          <a:bodyPr/>
          <a:lstStyle/>
          <a:p>
            <a:r>
              <a:rPr lang="en-US" dirty="0">
                <a:solidFill>
                  <a:srgbClr val="00B0F0"/>
                </a:solidFill>
              </a:rPr>
              <a:t>How to get descriptive statistics by disease group</a:t>
            </a:r>
          </a:p>
        </p:txBody>
      </p:sp>
      <p:pic>
        <p:nvPicPr>
          <p:cNvPr id="5" name="Content Placeholder 4">
            <a:extLst>
              <a:ext uri="{FF2B5EF4-FFF2-40B4-BE49-F238E27FC236}">
                <a16:creationId xmlns:a16="http://schemas.microsoft.com/office/drawing/2014/main" id="{6C3DEA2A-BEA4-3E30-4817-A603C0C591DB}"/>
              </a:ext>
            </a:extLst>
          </p:cNvPr>
          <p:cNvPicPr>
            <a:picLocks noGrp="1" noChangeAspect="1"/>
          </p:cNvPicPr>
          <p:nvPr>
            <p:ph idx="1"/>
          </p:nvPr>
        </p:nvPicPr>
        <p:blipFill>
          <a:blip r:embed="rId2"/>
          <a:stretch>
            <a:fillRect/>
          </a:stretch>
        </p:blipFill>
        <p:spPr>
          <a:xfrm>
            <a:off x="4549775" y="1690688"/>
            <a:ext cx="3092450" cy="5034703"/>
          </a:xfrm>
        </p:spPr>
      </p:pic>
      <p:sp>
        <p:nvSpPr>
          <p:cNvPr id="6" name="Rectangle 5">
            <a:extLst>
              <a:ext uri="{FF2B5EF4-FFF2-40B4-BE49-F238E27FC236}">
                <a16:creationId xmlns:a16="http://schemas.microsoft.com/office/drawing/2014/main" id="{68DF4185-FD87-6A4C-C1A6-F33FD34D9674}"/>
              </a:ext>
            </a:extLst>
          </p:cNvPr>
          <p:cNvSpPr/>
          <p:nvPr/>
        </p:nvSpPr>
        <p:spPr>
          <a:xfrm>
            <a:off x="5290297" y="1825625"/>
            <a:ext cx="531664" cy="2496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7BC6ED-C18E-E385-44F0-2403B07F3964}"/>
              </a:ext>
            </a:extLst>
          </p:cNvPr>
          <p:cNvSpPr/>
          <p:nvPr/>
        </p:nvSpPr>
        <p:spPr>
          <a:xfrm>
            <a:off x="5432909" y="6087232"/>
            <a:ext cx="915417" cy="2496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7498DBB-8DB7-C15B-34B1-9C00E4BAC0F1}"/>
              </a:ext>
            </a:extLst>
          </p:cNvPr>
          <p:cNvSpPr txBox="1"/>
          <p:nvPr/>
        </p:nvSpPr>
        <p:spPr>
          <a:xfrm>
            <a:off x="704675" y="3338818"/>
            <a:ext cx="2734811" cy="1477328"/>
          </a:xfrm>
          <a:prstGeom prst="rect">
            <a:avLst/>
          </a:prstGeom>
          <a:noFill/>
        </p:spPr>
        <p:txBody>
          <a:bodyPr wrap="square" rtlCol="0">
            <a:spAutoFit/>
          </a:bodyPr>
          <a:lstStyle/>
          <a:p>
            <a:r>
              <a:rPr lang="en-US" dirty="0">
                <a:highlight>
                  <a:srgbClr val="FFFF00"/>
                </a:highlight>
              </a:rPr>
              <a:t>Splitting the file will allow you to get descriptive statistics for each group in a factor like disease group (“</a:t>
            </a:r>
            <a:r>
              <a:rPr lang="en-US" dirty="0" err="1">
                <a:highlight>
                  <a:srgbClr val="FFFF00"/>
                </a:highlight>
              </a:rPr>
              <a:t>dzgroup</a:t>
            </a:r>
            <a:r>
              <a:rPr lang="en-US" dirty="0">
                <a:highlight>
                  <a:srgbClr val="FFFF00"/>
                </a:highlight>
              </a:rPr>
              <a:t>”).</a:t>
            </a:r>
          </a:p>
        </p:txBody>
      </p:sp>
    </p:spTree>
    <p:extLst>
      <p:ext uri="{BB962C8B-B14F-4D97-AF65-F5344CB8AC3E}">
        <p14:creationId xmlns:p14="http://schemas.microsoft.com/office/powerpoint/2010/main" val="2880668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93CE-AE6C-6DA2-BFEA-1FC6798D953B}"/>
              </a:ext>
            </a:extLst>
          </p:cNvPr>
          <p:cNvSpPr>
            <a:spLocks noGrp="1"/>
          </p:cNvSpPr>
          <p:nvPr>
            <p:ph type="title"/>
          </p:nvPr>
        </p:nvSpPr>
        <p:spPr/>
        <p:txBody>
          <a:bodyPr/>
          <a:lstStyle/>
          <a:p>
            <a:r>
              <a:rPr lang="en-US" dirty="0"/>
              <a:t>Select the factor to compare output by disease groups</a:t>
            </a:r>
          </a:p>
        </p:txBody>
      </p:sp>
      <p:pic>
        <p:nvPicPr>
          <p:cNvPr id="5" name="Content Placeholder 4">
            <a:extLst>
              <a:ext uri="{FF2B5EF4-FFF2-40B4-BE49-F238E27FC236}">
                <a16:creationId xmlns:a16="http://schemas.microsoft.com/office/drawing/2014/main" id="{8C856599-F8D3-DD6E-D432-416716F646C4}"/>
              </a:ext>
            </a:extLst>
          </p:cNvPr>
          <p:cNvPicPr>
            <a:picLocks noGrp="1" noChangeAspect="1"/>
          </p:cNvPicPr>
          <p:nvPr>
            <p:ph idx="1"/>
          </p:nvPr>
        </p:nvPicPr>
        <p:blipFill>
          <a:blip r:embed="rId2"/>
          <a:stretch>
            <a:fillRect/>
          </a:stretch>
        </p:blipFill>
        <p:spPr>
          <a:xfrm>
            <a:off x="3253989" y="2097254"/>
            <a:ext cx="5684022" cy="4583471"/>
          </a:xfrm>
        </p:spPr>
      </p:pic>
      <p:sp>
        <p:nvSpPr>
          <p:cNvPr id="8" name="Rectangle 7">
            <a:extLst>
              <a:ext uri="{FF2B5EF4-FFF2-40B4-BE49-F238E27FC236}">
                <a16:creationId xmlns:a16="http://schemas.microsoft.com/office/drawing/2014/main" id="{CA8EA914-4CD8-1588-5B8D-1FADC4F05359}"/>
              </a:ext>
            </a:extLst>
          </p:cNvPr>
          <p:cNvSpPr/>
          <p:nvPr/>
        </p:nvSpPr>
        <p:spPr>
          <a:xfrm>
            <a:off x="5403399" y="3280033"/>
            <a:ext cx="2482252" cy="11325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005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A63D-133D-F89B-3C60-1D83E500A5D6}"/>
              </a:ext>
            </a:extLst>
          </p:cNvPr>
          <p:cNvSpPr>
            <a:spLocks noGrp="1"/>
          </p:cNvSpPr>
          <p:nvPr>
            <p:ph type="title"/>
          </p:nvPr>
        </p:nvSpPr>
        <p:spPr/>
        <p:txBody>
          <a:bodyPr/>
          <a:lstStyle/>
          <a:p>
            <a:r>
              <a:rPr lang="en-US" dirty="0"/>
              <a:t>Get Descriptive Statistics</a:t>
            </a:r>
          </a:p>
        </p:txBody>
      </p:sp>
      <p:pic>
        <p:nvPicPr>
          <p:cNvPr id="5" name="Content Placeholder 4">
            <a:extLst>
              <a:ext uri="{FF2B5EF4-FFF2-40B4-BE49-F238E27FC236}">
                <a16:creationId xmlns:a16="http://schemas.microsoft.com/office/drawing/2014/main" id="{6EAC253A-D64A-4698-E602-0E99A9366793}"/>
              </a:ext>
            </a:extLst>
          </p:cNvPr>
          <p:cNvPicPr>
            <a:picLocks noGrp="1" noChangeAspect="1"/>
          </p:cNvPicPr>
          <p:nvPr>
            <p:ph idx="1"/>
          </p:nvPr>
        </p:nvPicPr>
        <p:blipFill>
          <a:blip r:embed="rId2"/>
          <a:stretch>
            <a:fillRect/>
          </a:stretch>
        </p:blipFill>
        <p:spPr>
          <a:xfrm>
            <a:off x="3041724" y="2193916"/>
            <a:ext cx="5644361" cy="4223021"/>
          </a:xfrm>
        </p:spPr>
      </p:pic>
      <p:sp>
        <p:nvSpPr>
          <p:cNvPr id="6" name="Rectangle 5">
            <a:extLst>
              <a:ext uri="{FF2B5EF4-FFF2-40B4-BE49-F238E27FC236}">
                <a16:creationId xmlns:a16="http://schemas.microsoft.com/office/drawing/2014/main" id="{23BCCDF9-29A8-10D1-D660-D88A8270EB0F}"/>
              </a:ext>
            </a:extLst>
          </p:cNvPr>
          <p:cNvSpPr/>
          <p:nvPr/>
        </p:nvSpPr>
        <p:spPr>
          <a:xfrm>
            <a:off x="3293717" y="3353423"/>
            <a:ext cx="1999736" cy="2976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E59E950-0FF0-E956-91D2-A2DC6F1F0734}"/>
              </a:ext>
            </a:extLst>
          </p:cNvPr>
          <p:cNvSpPr/>
          <p:nvPr/>
        </p:nvSpPr>
        <p:spPr>
          <a:xfrm>
            <a:off x="6684266" y="3781657"/>
            <a:ext cx="1461443" cy="3205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19E983-48B1-0612-1D14-926876EA43F9}"/>
              </a:ext>
            </a:extLst>
          </p:cNvPr>
          <p:cNvSpPr/>
          <p:nvPr/>
        </p:nvSpPr>
        <p:spPr>
          <a:xfrm>
            <a:off x="3041724" y="2294584"/>
            <a:ext cx="934658" cy="2976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33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D134DE-8994-4594-B392-4E17726F3351}"/>
              </a:ext>
            </a:extLst>
          </p:cNvPr>
          <p:cNvSpPr>
            <a:spLocks noGrp="1"/>
          </p:cNvSpPr>
          <p:nvPr>
            <p:ph type="title"/>
          </p:nvPr>
        </p:nvSpPr>
        <p:spPr>
          <a:xfrm>
            <a:off x="841248" y="251312"/>
            <a:ext cx="10506456" cy="1010264"/>
          </a:xfrm>
        </p:spPr>
        <p:txBody>
          <a:bodyPr anchor="ctr">
            <a:normAutofit/>
          </a:bodyPr>
          <a:lstStyle/>
          <a:p>
            <a:r>
              <a:rPr lang="en-US"/>
              <a:t>Normal distribution: Curve and histogram</a:t>
            </a:r>
            <a:endParaRPr lang="en-US" dirty="0"/>
          </a:p>
        </p:txBody>
      </p:sp>
      <p:sp>
        <p:nvSpPr>
          <p:cNvPr id="15" name="Rectangle 14">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a:extLst>
              <a:ext uri="{FF2B5EF4-FFF2-40B4-BE49-F238E27FC236}">
                <a16:creationId xmlns:a16="http://schemas.microsoft.com/office/drawing/2014/main" id="{C5A8CA13-C17A-4F5A-8B2D-DFAB243D552B}"/>
              </a:ext>
            </a:extLst>
          </p:cNvPr>
          <p:cNvPicPr>
            <a:picLocks/>
          </p:cNvPicPr>
          <p:nvPr/>
        </p:nvPicPr>
        <p:blipFill>
          <a:blip r:embed="rId2"/>
          <a:stretch>
            <a:fillRect/>
          </a:stretch>
        </p:blipFill>
        <p:spPr>
          <a:xfrm>
            <a:off x="1406425" y="1650222"/>
            <a:ext cx="9432716" cy="2259551"/>
          </a:xfrm>
          <a:prstGeom prst="rect">
            <a:avLst/>
          </a:prstGeom>
        </p:spPr>
      </p:pic>
      <p:pic>
        <p:nvPicPr>
          <p:cNvPr id="5" name="Picture 4">
            <a:extLst>
              <a:ext uri="{FF2B5EF4-FFF2-40B4-BE49-F238E27FC236}">
                <a16:creationId xmlns:a16="http://schemas.microsoft.com/office/drawing/2014/main" id="{AA7195DB-C01B-46C9-809A-375F5CE6A704}"/>
              </a:ext>
            </a:extLst>
          </p:cNvPr>
          <p:cNvPicPr/>
          <p:nvPr/>
        </p:nvPicPr>
        <p:blipFill>
          <a:blip r:embed="rId3"/>
          <a:stretch>
            <a:fillRect/>
          </a:stretch>
        </p:blipFill>
        <p:spPr>
          <a:xfrm>
            <a:off x="3457015" y="3967816"/>
            <a:ext cx="5331535" cy="2267352"/>
          </a:xfrm>
          <a:prstGeom prst="rect">
            <a:avLst/>
          </a:prstGeom>
        </p:spPr>
      </p:pic>
      <p:sp>
        <p:nvSpPr>
          <p:cNvPr id="6" name="TextBox 5">
            <a:extLst>
              <a:ext uri="{FF2B5EF4-FFF2-40B4-BE49-F238E27FC236}">
                <a16:creationId xmlns:a16="http://schemas.microsoft.com/office/drawing/2014/main" id="{057B3B26-BDEC-47F8-B93F-B20DE4DEE411}"/>
              </a:ext>
            </a:extLst>
          </p:cNvPr>
          <p:cNvSpPr txBox="1"/>
          <p:nvPr/>
        </p:nvSpPr>
        <p:spPr>
          <a:xfrm>
            <a:off x="1068422" y="4221928"/>
            <a:ext cx="1813550" cy="2064668"/>
          </a:xfrm>
          <a:prstGeom prst="rect">
            <a:avLst/>
          </a:prstGeom>
          <a:noFill/>
        </p:spPr>
        <p:txBody>
          <a:bodyPr wrap="square" rtlCol="0">
            <a:spAutoFit/>
          </a:bodyPr>
          <a:lstStyle/>
          <a:p>
            <a:pPr defTabSz="813816">
              <a:spcAft>
                <a:spcPts val="600"/>
              </a:spcAft>
            </a:pPr>
            <a:r>
              <a:rPr lang="en-US" sz="1602" kern="1200" dirty="0">
                <a:solidFill>
                  <a:schemeClr val="tx1"/>
                </a:solidFill>
                <a:latin typeface="+mn-lt"/>
                <a:ea typeface="+mn-ea"/>
                <a:cs typeface="+mn-cs"/>
              </a:rPr>
              <a:t>Each bin contains the count of cases with that range of values. For example, 40 people had scores between 35 and 40.</a:t>
            </a:r>
            <a:endParaRPr lang="en-US" dirty="0"/>
          </a:p>
        </p:txBody>
      </p:sp>
      <p:cxnSp>
        <p:nvCxnSpPr>
          <p:cNvPr id="8" name="Straight Arrow Connector 7">
            <a:extLst>
              <a:ext uri="{FF2B5EF4-FFF2-40B4-BE49-F238E27FC236}">
                <a16:creationId xmlns:a16="http://schemas.microsoft.com/office/drawing/2014/main" id="{7C687385-F71E-4A4A-B216-9E7AE7D2FF01}"/>
              </a:ext>
            </a:extLst>
          </p:cNvPr>
          <p:cNvCxnSpPr/>
          <p:nvPr/>
        </p:nvCxnSpPr>
        <p:spPr>
          <a:xfrm flipV="1">
            <a:off x="3062575" y="4605708"/>
            <a:ext cx="3122917" cy="579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ACFFA26-0CE4-4788-780A-609F3A384DAB}"/>
              </a:ext>
            </a:extLst>
          </p:cNvPr>
          <p:cNvSpPr txBox="1"/>
          <p:nvPr/>
        </p:nvSpPr>
        <p:spPr>
          <a:xfrm>
            <a:off x="9248209" y="4221928"/>
            <a:ext cx="1866225" cy="828247"/>
          </a:xfrm>
          <a:prstGeom prst="rect">
            <a:avLst/>
          </a:prstGeom>
          <a:noFill/>
        </p:spPr>
        <p:txBody>
          <a:bodyPr wrap="square" rtlCol="0">
            <a:spAutoFit/>
          </a:bodyPr>
          <a:lstStyle/>
          <a:p>
            <a:pPr defTabSz="813816">
              <a:spcAft>
                <a:spcPts val="600"/>
              </a:spcAft>
            </a:pPr>
            <a:r>
              <a:rPr lang="en-US" sz="1602" kern="1200">
                <a:solidFill>
                  <a:schemeClr val="tx1"/>
                </a:solidFill>
                <a:latin typeface="+mn-lt"/>
                <a:ea typeface="+mn-ea"/>
                <a:cs typeface="+mn-cs"/>
              </a:rPr>
              <a:t>From the book: “How to Think about Statistics”</a:t>
            </a:r>
            <a:endParaRPr lang="en-US"/>
          </a:p>
        </p:txBody>
      </p:sp>
    </p:spTree>
    <p:extLst>
      <p:ext uri="{BB962C8B-B14F-4D97-AF65-F5344CB8AC3E}">
        <p14:creationId xmlns:p14="http://schemas.microsoft.com/office/powerpoint/2010/main" val="2355811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ABCA-3E1E-474B-0A01-6F1EB3186701}"/>
              </a:ext>
            </a:extLst>
          </p:cNvPr>
          <p:cNvSpPr>
            <a:spLocks noGrp="1"/>
          </p:cNvSpPr>
          <p:nvPr>
            <p:ph type="title"/>
          </p:nvPr>
        </p:nvSpPr>
        <p:spPr/>
        <p:txBody>
          <a:bodyPr>
            <a:normAutofit/>
          </a:bodyPr>
          <a:lstStyle/>
          <a:p>
            <a:r>
              <a:rPr lang="en-US" dirty="0"/>
              <a:t>Select additional statistics in “Options” (e.g., skewness and kurtosis of the distribution)</a:t>
            </a:r>
          </a:p>
        </p:txBody>
      </p:sp>
      <p:pic>
        <p:nvPicPr>
          <p:cNvPr id="9" name="Content Placeholder 8">
            <a:extLst>
              <a:ext uri="{FF2B5EF4-FFF2-40B4-BE49-F238E27FC236}">
                <a16:creationId xmlns:a16="http://schemas.microsoft.com/office/drawing/2014/main" id="{7D41C79D-9EBC-4696-9178-C22808EDB45E}"/>
              </a:ext>
            </a:extLst>
          </p:cNvPr>
          <p:cNvPicPr>
            <a:picLocks noGrp="1" noChangeAspect="1"/>
          </p:cNvPicPr>
          <p:nvPr>
            <p:ph idx="1"/>
          </p:nvPr>
        </p:nvPicPr>
        <p:blipFill>
          <a:blip r:embed="rId2"/>
          <a:stretch>
            <a:fillRect/>
          </a:stretch>
        </p:blipFill>
        <p:spPr>
          <a:xfrm>
            <a:off x="3369031" y="1899240"/>
            <a:ext cx="5453937" cy="4825076"/>
          </a:xfrm>
        </p:spPr>
      </p:pic>
      <p:sp>
        <p:nvSpPr>
          <p:cNvPr id="10" name="Rectangle 9">
            <a:extLst>
              <a:ext uri="{FF2B5EF4-FFF2-40B4-BE49-F238E27FC236}">
                <a16:creationId xmlns:a16="http://schemas.microsoft.com/office/drawing/2014/main" id="{BF9C1B7B-1DA0-9605-5A4A-35894F3DD077}"/>
              </a:ext>
            </a:extLst>
          </p:cNvPr>
          <p:cNvSpPr/>
          <p:nvPr/>
        </p:nvSpPr>
        <p:spPr>
          <a:xfrm>
            <a:off x="7446266" y="3131386"/>
            <a:ext cx="1485758" cy="2976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621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FD71-DAB3-450E-44F3-A127AAFFA7D1}"/>
              </a:ext>
            </a:extLst>
          </p:cNvPr>
          <p:cNvSpPr>
            <a:spLocks noGrp="1"/>
          </p:cNvSpPr>
          <p:nvPr>
            <p:ph type="title"/>
          </p:nvPr>
        </p:nvSpPr>
        <p:spPr/>
        <p:txBody>
          <a:bodyPr>
            <a:normAutofit fontScale="90000"/>
          </a:bodyPr>
          <a:lstStyle/>
          <a:p>
            <a:r>
              <a:rPr lang="en-US" dirty="0"/>
              <a:t>The output will have the standard set of descriptives with measures on skewness and kurtosis</a:t>
            </a:r>
          </a:p>
        </p:txBody>
      </p:sp>
      <p:pic>
        <p:nvPicPr>
          <p:cNvPr id="7" name="Content Placeholder 6">
            <a:extLst>
              <a:ext uri="{FF2B5EF4-FFF2-40B4-BE49-F238E27FC236}">
                <a16:creationId xmlns:a16="http://schemas.microsoft.com/office/drawing/2014/main" id="{575CBEA0-A933-C467-2705-E24B7F4FB5C4}"/>
              </a:ext>
            </a:extLst>
          </p:cNvPr>
          <p:cNvPicPr>
            <a:picLocks noGrp="1" noChangeAspect="1"/>
          </p:cNvPicPr>
          <p:nvPr>
            <p:ph idx="1"/>
          </p:nvPr>
        </p:nvPicPr>
        <p:blipFill>
          <a:blip r:embed="rId2"/>
          <a:stretch>
            <a:fillRect/>
          </a:stretch>
        </p:blipFill>
        <p:spPr>
          <a:xfrm>
            <a:off x="3122900" y="1382051"/>
            <a:ext cx="5946200" cy="5475949"/>
          </a:xfrm>
        </p:spPr>
      </p:pic>
    </p:spTree>
    <p:extLst>
      <p:ext uri="{BB962C8B-B14F-4D97-AF65-F5344CB8AC3E}">
        <p14:creationId xmlns:p14="http://schemas.microsoft.com/office/powerpoint/2010/main" val="493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9DE21B-AB14-4041-AB84-B5D67C93924B}"/>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sz="3200" kern="1200">
                <a:solidFill>
                  <a:schemeClr val="tx1"/>
                </a:solidFill>
                <a:effectLst/>
                <a:latin typeface="+mj-lt"/>
                <a:ea typeface="+mj-ea"/>
                <a:cs typeface="+mj-cs"/>
              </a:rPr>
              <a:t>The center or “average”: Mean, median, mode</a:t>
            </a:r>
            <a:endParaRPr lang="en-US" sz="3200" kern="120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158703CD-74E9-3828-AD4B-6DF1B5B1B23E}"/>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highlight>
                  <a:srgbClr val="00FFFF"/>
                </a:highlight>
              </a:rPr>
              <a:t>See the appendix for examples of skewness and kurtosis.</a:t>
            </a:r>
            <a:endParaRPr lang="en-US">
              <a:highlight>
                <a:srgbClr val="00FFFF"/>
              </a:highlight>
            </a:endParaRPr>
          </a:p>
        </p:txBody>
      </p:sp>
      <p:pic>
        <p:nvPicPr>
          <p:cNvPr id="4" name="Content Placeholder 3">
            <a:extLst>
              <a:ext uri="{FF2B5EF4-FFF2-40B4-BE49-F238E27FC236}">
                <a16:creationId xmlns:a16="http://schemas.microsoft.com/office/drawing/2014/main" id="{CA9724DE-4327-4AE6-A6C2-2F70FCDD943C}"/>
              </a:ext>
            </a:extLst>
          </p:cNvPr>
          <p:cNvPicPr>
            <a:picLocks noGrp="1"/>
          </p:cNvPicPr>
          <p:nvPr>
            <p:ph idx="1"/>
          </p:nvPr>
        </p:nvPicPr>
        <p:blipFill>
          <a:blip r:embed="rId2"/>
          <a:stretch>
            <a:fillRect/>
          </a:stretch>
        </p:blipFill>
        <p:spPr>
          <a:xfrm>
            <a:off x="1785367" y="2734056"/>
            <a:ext cx="8709658" cy="3483864"/>
          </a:xfrm>
          <a:prstGeom prst="rect">
            <a:avLst/>
          </a:prstGeom>
        </p:spPr>
      </p:pic>
    </p:spTree>
    <p:extLst>
      <p:ext uri="{BB962C8B-B14F-4D97-AF65-F5344CB8AC3E}">
        <p14:creationId xmlns:p14="http://schemas.microsoft.com/office/powerpoint/2010/main" val="366626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C307E8-EE59-9ABE-D858-9BB0E95E137C}"/>
              </a:ext>
            </a:extLst>
          </p:cNvPr>
          <p:cNvPicPr>
            <a:picLocks noChangeAspect="1"/>
          </p:cNvPicPr>
          <p:nvPr/>
        </p:nvPicPr>
        <p:blipFill rotWithShape="1">
          <a:blip r:embed="rId2">
            <a:duotone>
              <a:schemeClr val="bg2">
                <a:shade val="45000"/>
                <a:satMod val="135000"/>
              </a:schemeClr>
              <a:prstClr val="white"/>
            </a:duotone>
          </a:blip>
          <a:srcRect t="6010" b="6781"/>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0445A-B400-4B98-A102-2C26C0E40C90}"/>
              </a:ext>
            </a:extLst>
          </p:cNvPr>
          <p:cNvSpPr>
            <a:spLocks noGrp="1"/>
          </p:cNvSpPr>
          <p:nvPr>
            <p:ph type="title"/>
          </p:nvPr>
        </p:nvSpPr>
        <p:spPr>
          <a:xfrm>
            <a:off x="838200" y="365125"/>
            <a:ext cx="10515600" cy="1325563"/>
          </a:xfrm>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Measures of variability (Support data hospital stay charges $)</a:t>
            </a:r>
            <a:endParaRPr lang="en-US" dirty="0"/>
          </a:p>
        </p:txBody>
      </p:sp>
      <p:graphicFrame>
        <p:nvGraphicFramePr>
          <p:cNvPr id="12" name="Content Placeholder 2">
            <a:extLst>
              <a:ext uri="{FF2B5EF4-FFF2-40B4-BE49-F238E27FC236}">
                <a16:creationId xmlns:a16="http://schemas.microsoft.com/office/drawing/2014/main" id="{CEBD0933-BA4B-E64E-8263-140B592DD6F9}"/>
              </a:ext>
            </a:extLst>
          </p:cNvPr>
          <p:cNvGraphicFramePr>
            <a:graphicFrameLocks noGrp="1"/>
          </p:cNvGraphicFramePr>
          <p:nvPr>
            <p:ph idx="1"/>
            <p:extLst>
              <p:ext uri="{D42A27DB-BD31-4B8C-83A1-F6EECF244321}">
                <p14:modId xmlns:p14="http://schemas.microsoft.com/office/powerpoint/2010/main" val="876920497"/>
              </p:ext>
            </p:extLst>
          </p:nvPr>
        </p:nvGraphicFramePr>
        <p:xfrm>
          <a:off x="506963" y="1858639"/>
          <a:ext cx="11178073"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122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DF3701-A7A8-439D-9044-02319B795742}"/>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5100" kern="1200">
                <a:solidFill>
                  <a:srgbClr val="FFFFFF"/>
                </a:solidFill>
                <a:latin typeface="+mj-lt"/>
                <a:ea typeface="+mj-ea"/>
                <a:cs typeface="+mj-cs"/>
              </a:rPr>
              <a:t>Proportion of data within 1 and 2 standard deviations of the mean.</a:t>
            </a:r>
          </a:p>
        </p:txBody>
      </p:sp>
      <p:sp>
        <p:nvSpPr>
          <p:cNvPr id="6" name="TextBox 5">
            <a:extLst>
              <a:ext uri="{FF2B5EF4-FFF2-40B4-BE49-F238E27FC236}">
                <a16:creationId xmlns:a16="http://schemas.microsoft.com/office/drawing/2014/main" id="{16FCC77C-57F4-4745-B545-FFE4F8AEFAAF}"/>
              </a:ext>
            </a:extLst>
          </p:cNvPr>
          <p:cNvSpPr txBox="1"/>
          <p:nvPr/>
        </p:nvSpPr>
        <p:spPr>
          <a:xfrm>
            <a:off x="2895601" y="1900826"/>
            <a:ext cx="6396204" cy="662542"/>
          </a:xfrm>
          <a:prstGeom prst="rect">
            <a:avLst/>
          </a:prstGeom>
        </p:spPr>
        <p:txBody>
          <a:bodyPr vert="horz" lIns="91440" tIns="45720" rIns="91440" bIns="45720" rtlCol="0" anchor="ctr">
            <a:normAutofit/>
          </a:bodyPr>
          <a:lstStyle/>
          <a:p>
            <a:pPr algn="ctr">
              <a:lnSpc>
                <a:spcPct val="90000"/>
              </a:lnSpc>
              <a:spcBef>
                <a:spcPts val="1000"/>
              </a:spcBef>
            </a:pPr>
            <a:r>
              <a:rPr lang="en-US" sz="2400" kern="1200">
                <a:solidFill>
                  <a:srgbClr val="FFFFFF"/>
                </a:solidFill>
                <a:latin typeface="+mn-lt"/>
                <a:ea typeface="+mn-ea"/>
                <a:cs typeface="+mn-cs"/>
              </a:rPr>
              <a:t>68 - 95 - 99.7 rule for 1-2-3 SDs</a:t>
            </a:r>
          </a:p>
        </p:txBody>
      </p:sp>
      <p:sp>
        <p:nvSpPr>
          <p:cNvPr id="15"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DECF8FF-0CB1-4D23-9D19-991AA15D5FE2}"/>
              </a:ext>
            </a:extLst>
          </p:cNvPr>
          <p:cNvPicPr>
            <a:picLocks noGrp="1"/>
          </p:cNvPicPr>
          <p:nvPr>
            <p:ph idx="1"/>
          </p:nvPr>
        </p:nvPicPr>
        <p:blipFill>
          <a:blip r:embed="rId2"/>
          <a:stretch>
            <a:fillRect/>
          </a:stretch>
        </p:blipFill>
        <p:spPr>
          <a:xfrm>
            <a:off x="2419925" y="3007104"/>
            <a:ext cx="7352149" cy="3602198"/>
          </a:xfrm>
          <a:prstGeom prst="rect">
            <a:avLst/>
          </a:prstGeom>
        </p:spPr>
      </p:pic>
    </p:spTree>
    <p:extLst>
      <p:ext uri="{BB962C8B-B14F-4D97-AF65-F5344CB8AC3E}">
        <p14:creationId xmlns:p14="http://schemas.microsoft.com/office/powerpoint/2010/main" val="21342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AEE45-E84F-4EF5-A4AA-FD0DF38A50A5}"/>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4200" kern="1200" dirty="0">
                <a:solidFill>
                  <a:schemeClr val="tx1"/>
                </a:solidFill>
                <a:latin typeface="+mj-lt"/>
                <a:ea typeface="+mj-ea"/>
                <a:cs typeface="+mj-cs"/>
              </a:rPr>
              <a:t>Data with the same mean but different variability don’t look the same</a:t>
            </a:r>
          </a:p>
        </p:txBody>
      </p:sp>
      <p:sp>
        <p:nvSpPr>
          <p:cNvPr id="5" name="TextBox 4">
            <a:extLst>
              <a:ext uri="{FF2B5EF4-FFF2-40B4-BE49-F238E27FC236}">
                <a16:creationId xmlns:a16="http://schemas.microsoft.com/office/drawing/2014/main" id="{BBBADE40-ECDC-47FF-BEBA-7873293CF1C8}"/>
              </a:ext>
            </a:extLst>
          </p:cNvPr>
          <p:cNvSpPr txBox="1"/>
          <p:nvPr/>
        </p:nvSpPr>
        <p:spPr>
          <a:xfrm>
            <a:off x="599609" y="4685288"/>
            <a:ext cx="4171994" cy="1035781"/>
          </a:xfrm>
          <a:prstGeom prst="rect">
            <a:avLst/>
          </a:prstGeom>
        </p:spPr>
        <p:txBody>
          <a:bodyPr vert="horz" lIns="91440" tIns="45720" rIns="91440" bIns="45720" rtlCol="0">
            <a:normAutofit/>
          </a:bodyPr>
          <a:lstStyle/>
          <a:p>
            <a:pPr>
              <a:lnSpc>
                <a:spcPct val="90000"/>
              </a:lnSpc>
              <a:spcBef>
                <a:spcPts val="1000"/>
              </a:spcBef>
            </a:pPr>
            <a:r>
              <a:rPr lang="en-US" sz="2400" kern="1200">
                <a:solidFill>
                  <a:schemeClr val="tx1"/>
                </a:solidFill>
                <a:latin typeface="+mn-lt"/>
                <a:ea typeface="+mn-ea"/>
                <a:cs typeface="+mn-cs"/>
              </a:rPr>
              <a:t>S = standard deviation</a:t>
            </a:r>
          </a:p>
        </p:txBody>
      </p:sp>
      <p:grpSp>
        <p:nvGrpSpPr>
          <p:cNvPr id="12" name="Group 11">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3" name="Straight Connector 1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CB935A8-5E2E-4A1B-85B8-2FAA3C76220C}"/>
              </a:ext>
            </a:extLst>
          </p:cNvPr>
          <p:cNvPicPr>
            <a:picLocks noGrp="1"/>
          </p:cNvPicPr>
          <p:nvPr>
            <p:ph idx="1"/>
          </p:nvPr>
        </p:nvPicPr>
        <p:blipFill>
          <a:blip r:embed="rId2"/>
          <a:stretch>
            <a:fillRect/>
          </a:stretch>
        </p:blipFill>
        <p:spPr>
          <a:xfrm>
            <a:off x="5348993" y="1035578"/>
            <a:ext cx="6191987" cy="4786208"/>
          </a:xfrm>
          <a:prstGeom prst="rect">
            <a:avLst/>
          </a:prstGeom>
        </p:spPr>
      </p:pic>
    </p:spTree>
    <p:extLst>
      <p:ext uri="{BB962C8B-B14F-4D97-AF65-F5344CB8AC3E}">
        <p14:creationId xmlns:p14="http://schemas.microsoft.com/office/powerpoint/2010/main" val="230544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AF42-117E-4F0E-911B-780B2532F4F8}"/>
              </a:ext>
            </a:extLst>
          </p:cNvPr>
          <p:cNvSpPr>
            <a:spLocks noGrp="1"/>
          </p:cNvSpPr>
          <p:nvPr>
            <p:ph type="title"/>
          </p:nvPr>
        </p:nvSpPr>
        <p:spPr/>
        <p:txBody>
          <a:bodyPr/>
          <a:lstStyle/>
          <a:p>
            <a:r>
              <a:rPr lang="en-US" dirty="0"/>
              <a:t>Change over time</a:t>
            </a:r>
          </a:p>
        </p:txBody>
      </p:sp>
      <p:pic>
        <p:nvPicPr>
          <p:cNvPr id="4" name="Picture 3">
            <a:extLst>
              <a:ext uri="{FF2B5EF4-FFF2-40B4-BE49-F238E27FC236}">
                <a16:creationId xmlns:a16="http://schemas.microsoft.com/office/drawing/2014/main" id="{6AE79F8F-D0E1-4EDE-A3CC-31A888677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025"/>
            <a:ext cx="12192000" cy="6457950"/>
          </a:xfrm>
          <a:prstGeom prst="rect">
            <a:avLst/>
          </a:prstGeom>
        </p:spPr>
      </p:pic>
      <p:sp>
        <p:nvSpPr>
          <p:cNvPr id="3" name="TextBox 2">
            <a:extLst>
              <a:ext uri="{FF2B5EF4-FFF2-40B4-BE49-F238E27FC236}">
                <a16:creationId xmlns:a16="http://schemas.microsoft.com/office/drawing/2014/main" id="{5638106C-2FC1-461A-BF09-52DD09C54578}"/>
              </a:ext>
            </a:extLst>
          </p:cNvPr>
          <p:cNvSpPr txBox="1"/>
          <p:nvPr/>
        </p:nvSpPr>
        <p:spPr>
          <a:xfrm>
            <a:off x="9009776" y="1057013"/>
            <a:ext cx="2793534" cy="646331"/>
          </a:xfrm>
          <a:prstGeom prst="rect">
            <a:avLst/>
          </a:prstGeom>
          <a:noFill/>
        </p:spPr>
        <p:txBody>
          <a:bodyPr wrap="square" rtlCol="0">
            <a:spAutoFit/>
          </a:bodyPr>
          <a:lstStyle/>
          <a:p>
            <a:r>
              <a:rPr lang="en-US" dirty="0"/>
              <a:t>In January 2020, beds were not over-utilized in the US.</a:t>
            </a:r>
          </a:p>
        </p:txBody>
      </p:sp>
      <p:sp>
        <p:nvSpPr>
          <p:cNvPr id="5" name="TextBox 4">
            <a:extLst>
              <a:ext uri="{FF2B5EF4-FFF2-40B4-BE49-F238E27FC236}">
                <a16:creationId xmlns:a16="http://schemas.microsoft.com/office/drawing/2014/main" id="{0785C8C9-144F-44F3-B61E-403C937968ED}"/>
              </a:ext>
            </a:extLst>
          </p:cNvPr>
          <p:cNvSpPr txBox="1"/>
          <p:nvPr/>
        </p:nvSpPr>
        <p:spPr>
          <a:xfrm>
            <a:off x="9093666" y="2051021"/>
            <a:ext cx="2709644" cy="1200329"/>
          </a:xfrm>
          <a:prstGeom prst="rect">
            <a:avLst/>
          </a:prstGeom>
          <a:noFill/>
        </p:spPr>
        <p:txBody>
          <a:bodyPr wrap="square" rtlCol="0">
            <a:spAutoFit/>
          </a:bodyPr>
          <a:lstStyle/>
          <a:p>
            <a:r>
              <a:rPr lang="en-US" dirty="0"/>
              <a:t>As covid spread in the next 1 ½ years, bed use increased consistently across the country.</a:t>
            </a:r>
          </a:p>
        </p:txBody>
      </p:sp>
    </p:spTree>
    <p:extLst>
      <p:ext uri="{BB962C8B-B14F-4D97-AF65-F5344CB8AC3E}">
        <p14:creationId xmlns:p14="http://schemas.microsoft.com/office/powerpoint/2010/main" val="425685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087ED4D-FB8B-44CF-98FA-831F6684395D}"/>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Special considerations</a:t>
            </a:r>
          </a:p>
        </p:txBody>
      </p:sp>
      <p:graphicFrame>
        <p:nvGraphicFramePr>
          <p:cNvPr id="26" name="Content Placeholder 2">
            <a:extLst>
              <a:ext uri="{FF2B5EF4-FFF2-40B4-BE49-F238E27FC236}">
                <a16:creationId xmlns:a16="http://schemas.microsoft.com/office/drawing/2014/main" id="{F7AAF58F-B01B-F29E-0196-B30AA76D0632}"/>
              </a:ext>
            </a:extLst>
          </p:cNvPr>
          <p:cNvGraphicFramePr>
            <a:graphicFrameLocks noGrp="1"/>
          </p:cNvGraphicFramePr>
          <p:nvPr>
            <p:ph idx="1"/>
            <p:extLst>
              <p:ext uri="{D42A27DB-BD31-4B8C-83A1-F6EECF244321}">
                <p14:modId xmlns:p14="http://schemas.microsoft.com/office/powerpoint/2010/main" val="394650614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567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26B59EEA0D914693086788C205514A" ma:contentTypeVersion="14" ma:contentTypeDescription="Create a new document." ma:contentTypeScope="" ma:versionID="765e1b31a43bbd0bf74d0969e923d0b9">
  <xsd:schema xmlns:xsd="http://www.w3.org/2001/XMLSchema" xmlns:xs="http://www.w3.org/2001/XMLSchema" xmlns:p="http://schemas.microsoft.com/office/2006/metadata/properties" xmlns:ns2="aba761fe-1b97-423a-8ab9-448158a982e8" xmlns:ns3="2119bc4f-6d5d-454a-b490-5d5b94df6c7c" targetNamespace="http://schemas.microsoft.com/office/2006/metadata/properties" ma:root="true" ma:fieldsID="520027c1ff7faf591374388654e07c76" ns2:_="" ns3:_="">
    <xsd:import namespace="aba761fe-1b97-423a-8ab9-448158a982e8"/>
    <xsd:import namespace="2119bc4f-6d5d-454a-b490-5d5b94df6c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761fe-1b97-423a-8ab9-448158a982e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112196-7e5b-431e-8fea-f50fb91bcef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19bc4f-6d5d-454a-b490-5d5b94df6c7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18" nillable="true" ma:displayName="Taxonomy Catch All Column" ma:hidden="true" ma:list="{3294b277-f636-448a-964a-f970df8edc12}" ma:internalName="TaxCatchAll" ma:showField="CatchAllData" ma:web="2119bc4f-6d5d-454a-b490-5d5b94df6c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119bc4f-6d5d-454a-b490-5d5b94df6c7c" xsi:nil="true"/>
    <lcf76f155ced4ddcb4097134ff3c332f xmlns="aba761fe-1b97-423a-8ab9-448158a982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DE94CD-E5E8-4710-B3BB-B5737067238D}"/>
</file>

<file path=customXml/itemProps2.xml><?xml version="1.0" encoding="utf-8"?>
<ds:datastoreItem xmlns:ds="http://schemas.openxmlformats.org/officeDocument/2006/customXml" ds:itemID="{9EFE052C-E0ED-40D2-A680-B6F58650C191}"/>
</file>

<file path=customXml/itemProps3.xml><?xml version="1.0" encoding="utf-8"?>
<ds:datastoreItem xmlns:ds="http://schemas.openxmlformats.org/officeDocument/2006/customXml" ds:itemID="{2C82B0E5-1113-4976-9497-514C95E56D9C}"/>
</file>

<file path=docProps/app.xml><?xml version="1.0" encoding="utf-8"?>
<Properties xmlns="http://schemas.openxmlformats.org/officeDocument/2006/extended-properties" xmlns:vt="http://schemas.openxmlformats.org/officeDocument/2006/docPropsVTypes">
  <TotalTime>1575</TotalTime>
  <Words>1486</Words>
  <Application>Microsoft Office PowerPoint</Application>
  <PresentationFormat>Widescreen</PresentationFormat>
  <Paragraphs>127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Calibri</vt:lpstr>
      <vt:lpstr>Calibri Light</vt:lpstr>
      <vt:lpstr>Office Theme</vt:lpstr>
      <vt:lpstr>Research and Statistics</vt:lpstr>
      <vt:lpstr>Distributions</vt:lpstr>
      <vt:lpstr>Normal distribution: Curve and histogram</vt:lpstr>
      <vt:lpstr>The center or “average”: Mean, median, mode</vt:lpstr>
      <vt:lpstr>Measures of variability (Support data hospital stay charges $)</vt:lpstr>
      <vt:lpstr>Proportion of data within 1 and 2 standard deviations of the mean.</vt:lpstr>
      <vt:lpstr>Data with the same mean but different variability don’t look the same</vt:lpstr>
      <vt:lpstr>Change over time</vt:lpstr>
      <vt:lpstr>Special considerations</vt:lpstr>
      <vt:lpstr>Examples of other distributions</vt:lpstr>
      <vt:lpstr>Study to Understand Prognoses and Preferences for Outcomes and Risks of Treatments (SUPPORT)</vt:lpstr>
      <vt:lpstr>PowerPoint Presentation</vt:lpstr>
      <vt:lpstr>PowerPoint Presentation</vt:lpstr>
      <vt:lpstr>Results</vt:lpstr>
      <vt:lpstr>Summary</vt:lpstr>
      <vt:lpstr>Post-Knowledge check</vt:lpstr>
      <vt:lpstr>Knowledge check-- Answers</vt:lpstr>
      <vt:lpstr>Appendix A</vt:lpstr>
      <vt:lpstr>Levels of measurement</vt:lpstr>
      <vt:lpstr>Normal distribution with a slight left tail (Mesokurtic with a slight negative skew)</vt:lpstr>
      <vt:lpstr>Right tail (Positive skew)</vt:lpstr>
      <vt:lpstr>Wide spread distribution and heavier tails (Platykurtic, almost a “uniform distribution”)</vt:lpstr>
      <vt:lpstr>Narrow distribution with a right tail (Leptokurtic and positive skew)</vt:lpstr>
      <vt:lpstr>How to make histograms for hospital charges</vt:lpstr>
      <vt:lpstr>Then select the variable “charges” and “panel by” disease groups</vt:lpstr>
      <vt:lpstr>Histograms for the 8 disease groups</vt:lpstr>
      <vt:lpstr>How to get descriptive statistics by disease group</vt:lpstr>
      <vt:lpstr>Select the factor to compare output by disease groups</vt:lpstr>
      <vt:lpstr>Get Descriptive Statistics</vt:lpstr>
      <vt:lpstr>Select additional statistics in “Options” (e.g., skewness and kurtosis of the distribution)</vt:lpstr>
      <vt:lpstr>The output will have the standard set of descriptives with measures on skewness and kurtosis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Statistics</dc:title>
  <dc:creator>Stephen Zuniga</dc:creator>
  <cp:lastModifiedBy>Quincyann D Tsai</cp:lastModifiedBy>
  <cp:revision>116</cp:revision>
  <dcterms:created xsi:type="dcterms:W3CDTF">2024-02-05T17:36:21Z</dcterms:created>
  <dcterms:modified xsi:type="dcterms:W3CDTF">2024-03-25T17:59:02Z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0x0101007C26B59EEA0D914693086788C205514A</vt:lpwstr>
  </property>
</Properties>
</file>