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2" r:id="rId6"/>
    <p:sldId id="257" r:id="rId7"/>
    <p:sldId id="258" r:id="rId8"/>
    <p:sldId id="262" r:id="rId9"/>
    <p:sldId id="263" r:id="rId10"/>
    <p:sldId id="260" r:id="rId11"/>
    <p:sldId id="264" r:id="rId12"/>
    <p:sldId id="265" r:id="rId13"/>
    <p:sldId id="266" r:id="rId14"/>
    <p:sldId id="267" r:id="rId15"/>
    <p:sldId id="269" r:id="rId16"/>
    <p:sldId id="271" r:id="rId17"/>
    <p:sldId id="274" r:id="rId18"/>
    <p:sldId id="273" r:id="rId19"/>
    <p:sldId id="279" r:id="rId20"/>
    <p:sldId id="281" r:id="rId21"/>
    <p:sldId id="272" r:id="rId22"/>
    <p:sldId id="275"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72"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EBA25A-FEFC-4CE6-A548-C3BB5791369A}"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A84E3303-15F6-4C2D-893D-38EE2EE2114C}">
      <dgm:prSet/>
      <dgm:spPr/>
      <dgm:t>
        <a:bodyPr/>
        <a:lstStyle/>
        <a:p>
          <a:r>
            <a:rPr lang="en-US" dirty="0"/>
            <a:t>In this session, we’ll cover research design and statistics.</a:t>
          </a:r>
        </a:p>
      </dgm:t>
    </dgm:pt>
    <dgm:pt modelId="{F8DD4B47-C92E-48BC-AA97-44DCE1384395}" type="parTrans" cxnId="{E08A430C-F314-43D2-BF11-79EE089D44E0}">
      <dgm:prSet/>
      <dgm:spPr/>
      <dgm:t>
        <a:bodyPr/>
        <a:lstStyle/>
        <a:p>
          <a:endParaRPr lang="en-US"/>
        </a:p>
      </dgm:t>
    </dgm:pt>
    <dgm:pt modelId="{8A4965DD-92FB-44D0-BA0B-C0F689DACD15}" type="sibTrans" cxnId="{E08A430C-F314-43D2-BF11-79EE089D44E0}">
      <dgm:prSet/>
      <dgm:spPr/>
      <dgm:t>
        <a:bodyPr/>
        <a:lstStyle/>
        <a:p>
          <a:endParaRPr lang="en-US"/>
        </a:p>
      </dgm:t>
    </dgm:pt>
    <dgm:pt modelId="{B7DDE13B-6345-49C8-8BDE-459F4BC66DF1}">
      <dgm:prSet/>
      <dgm:spPr/>
      <dgm:t>
        <a:bodyPr/>
        <a:lstStyle/>
        <a:p>
          <a:r>
            <a:rPr lang="en-US" dirty="0"/>
            <a:t>More formally, we describe statistics in terms of “research methods”.</a:t>
          </a:r>
        </a:p>
      </dgm:t>
    </dgm:pt>
    <dgm:pt modelId="{7751ADDD-99BB-4872-A815-76CE465F9F9C}" type="parTrans" cxnId="{D34ED451-1E70-4347-BC11-32E312088420}">
      <dgm:prSet/>
      <dgm:spPr/>
      <dgm:t>
        <a:bodyPr/>
        <a:lstStyle/>
        <a:p>
          <a:endParaRPr lang="en-US"/>
        </a:p>
      </dgm:t>
    </dgm:pt>
    <dgm:pt modelId="{BA70048E-0062-4B80-9FEE-BFAB5D92C19B}" type="sibTrans" cxnId="{D34ED451-1E70-4347-BC11-32E312088420}">
      <dgm:prSet/>
      <dgm:spPr/>
      <dgm:t>
        <a:bodyPr/>
        <a:lstStyle/>
        <a:p>
          <a:endParaRPr lang="en-US"/>
        </a:p>
      </dgm:t>
    </dgm:pt>
    <dgm:pt modelId="{A9317DE5-A591-4D6F-8CD4-97CCA61312F5}" type="pres">
      <dgm:prSet presAssocID="{EAEBA25A-FEFC-4CE6-A548-C3BB5791369A}" presName="hierChild1" presStyleCnt="0">
        <dgm:presLayoutVars>
          <dgm:chPref val="1"/>
          <dgm:dir/>
          <dgm:animOne val="branch"/>
          <dgm:animLvl val="lvl"/>
          <dgm:resizeHandles/>
        </dgm:presLayoutVars>
      </dgm:prSet>
      <dgm:spPr/>
    </dgm:pt>
    <dgm:pt modelId="{8851863F-8297-40EE-9B5E-8C0B1F67903F}" type="pres">
      <dgm:prSet presAssocID="{A84E3303-15F6-4C2D-893D-38EE2EE2114C}" presName="hierRoot1" presStyleCnt="0"/>
      <dgm:spPr/>
    </dgm:pt>
    <dgm:pt modelId="{94B254BE-9B90-4B67-860D-F1585930074E}" type="pres">
      <dgm:prSet presAssocID="{A84E3303-15F6-4C2D-893D-38EE2EE2114C}" presName="composite" presStyleCnt="0"/>
      <dgm:spPr/>
    </dgm:pt>
    <dgm:pt modelId="{0FD90EA5-81FF-4FF8-A7D9-7B24D1CF1D59}" type="pres">
      <dgm:prSet presAssocID="{A84E3303-15F6-4C2D-893D-38EE2EE2114C}" presName="background" presStyleLbl="node0" presStyleIdx="0" presStyleCnt="2"/>
      <dgm:spPr/>
    </dgm:pt>
    <dgm:pt modelId="{516F32FC-CB51-4649-BA8B-E680B2B5400C}" type="pres">
      <dgm:prSet presAssocID="{A84E3303-15F6-4C2D-893D-38EE2EE2114C}" presName="text" presStyleLbl="fgAcc0" presStyleIdx="0" presStyleCnt="2">
        <dgm:presLayoutVars>
          <dgm:chPref val="3"/>
        </dgm:presLayoutVars>
      </dgm:prSet>
      <dgm:spPr/>
    </dgm:pt>
    <dgm:pt modelId="{0BC13B79-5680-4FC8-8B0E-7886DDAE34B0}" type="pres">
      <dgm:prSet presAssocID="{A84E3303-15F6-4C2D-893D-38EE2EE2114C}" presName="hierChild2" presStyleCnt="0"/>
      <dgm:spPr/>
    </dgm:pt>
    <dgm:pt modelId="{D94E258B-9A8E-4052-886E-C42B76510A31}" type="pres">
      <dgm:prSet presAssocID="{B7DDE13B-6345-49C8-8BDE-459F4BC66DF1}" presName="hierRoot1" presStyleCnt="0"/>
      <dgm:spPr/>
    </dgm:pt>
    <dgm:pt modelId="{77353175-AD51-4662-9509-2B22E863A794}" type="pres">
      <dgm:prSet presAssocID="{B7DDE13B-6345-49C8-8BDE-459F4BC66DF1}" presName="composite" presStyleCnt="0"/>
      <dgm:spPr/>
    </dgm:pt>
    <dgm:pt modelId="{8AC650F8-318C-496A-96BB-567059CC7630}" type="pres">
      <dgm:prSet presAssocID="{B7DDE13B-6345-49C8-8BDE-459F4BC66DF1}" presName="background" presStyleLbl="node0" presStyleIdx="1" presStyleCnt="2"/>
      <dgm:spPr/>
    </dgm:pt>
    <dgm:pt modelId="{AB20956A-F8F0-41F9-8221-E298D536F5F4}" type="pres">
      <dgm:prSet presAssocID="{B7DDE13B-6345-49C8-8BDE-459F4BC66DF1}" presName="text" presStyleLbl="fgAcc0" presStyleIdx="1" presStyleCnt="2">
        <dgm:presLayoutVars>
          <dgm:chPref val="3"/>
        </dgm:presLayoutVars>
      </dgm:prSet>
      <dgm:spPr/>
    </dgm:pt>
    <dgm:pt modelId="{B301590F-8BBB-4A47-AE29-9B2275D91714}" type="pres">
      <dgm:prSet presAssocID="{B7DDE13B-6345-49C8-8BDE-459F4BC66DF1}" presName="hierChild2" presStyleCnt="0"/>
      <dgm:spPr/>
    </dgm:pt>
  </dgm:ptLst>
  <dgm:cxnLst>
    <dgm:cxn modelId="{E08A430C-F314-43D2-BF11-79EE089D44E0}" srcId="{EAEBA25A-FEFC-4CE6-A548-C3BB5791369A}" destId="{A84E3303-15F6-4C2D-893D-38EE2EE2114C}" srcOrd="0" destOrd="0" parTransId="{F8DD4B47-C92E-48BC-AA97-44DCE1384395}" sibTransId="{8A4965DD-92FB-44D0-BA0B-C0F689DACD15}"/>
    <dgm:cxn modelId="{239F4E64-AD66-45B0-A3BD-2E4275824C9A}" type="presOf" srcId="{A84E3303-15F6-4C2D-893D-38EE2EE2114C}" destId="{516F32FC-CB51-4649-BA8B-E680B2B5400C}" srcOrd="0" destOrd="0" presId="urn:microsoft.com/office/officeart/2005/8/layout/hierarchy1"/>
    <dgm:cxn modelId="{D34ED451-1E70-4347-BC11-32E312088420}" srcId="{EAEBA25A-FEFC-4CE6-A548-C3BB5791369A}" destId="{B7DDE13B-6345-49C8-8BDE-459F4BC66DF1}" srcOrd="1" destOrd="0" parTransId="{7751ADDD-99BB-4872-A815-76CE465F9F9C}" sibTransId="{BA70048E-0062-4B80-9FEE-BFAB5D92C19B}"/>
    <dgm:cxn modelId="{20115DB2-D507-47AC-8B1F-372D345A073F}" type="presOf" srcId="{EAEBA25A-FEFC-4CE6-A548-C3BB5791369A}" destId="{A9317DE5-A591-4D6F-8CD4-97CCA61312F5}" srcOrd="0" destOrd="0" presId="urn:microsoft.com/office/officeart/2005/8/layout/hierarchy1"/>
    <dgm:cxn modelId="{A32EE5C9-2360-4CA0-928B-FC9FB280F079}" type="presOf" srcId="{B7DDE13B-6345-49C8-8BDE-459F4BC66DF1}" destId="{AB20956A-F8F0-41F9-8221-E298D536F5F4}" srcOrd="0" destOrd="0" presId="urn:microsoft.com/office/officeart/2005/8/layout/hierarchy1"/>
    <dgm:cxn modelId="{E2599931-27D6-4332-B707-3BF19EB8FB20}" type="presParOf" srcId="{A9317DE5-A591-4D6F-8CD4-97CCA61312F5}" destId="{8851863F-8297-40EE-9B5E-8C0B1F67903F}" srcOrd="0" destOrd="0" presId="urn:microsoft.com/office/officeart/2005/8/layout/hierarchy1"/>
    <dgm:cxn modelId="{EF32106E-4216-4881-B536-7D67AADAD42A}" type="presParOf" srcId="{8851863F-8297-40EE-9B5E-8C0B1F67903F}" destId="{94B254BE-9B90-4B67-860D-F1585930074E}" srcOrd="0" destOrd="0" presId="urn:microsoft.com/office/officeart/2005/8/layout/hierarchy1"/>
    <dgm:cxn modelId="{8B53B60D-BFBC-40B4-8C1A-449DB336CD67}" type="presParOf" srcId="{94B254BE-9B90-4B67-860D-F1585930074E}" destId="{0FD90EA5-81FF-4FF8-A7D9-7B24D1CF1D59}" srcOrd="0" destOrd="0" presId="urn:microsoft.com/office/officeart/2005/8/layout/hierarchy1"/>
    <dgm:cxn modelId="{088C3DD2-0341-4CC0-A3A4-476E82E623F5}" type="presParOf" srcId="{94B254BE-9B90-4B67-860D-F1585930074E}" destId="{516F32FC-CB51-4649-BA8B-E680B2B5400C}" srcOrd="1" destOrd="0" presId="urn:microsoft.com/office/officeart/2005/8/layout/hierarchy1"/>
    <dgm:cxn modelId="{F5FD16D1-03A5-4213-817B-0217F4B4A517}" type="presParOf" srcId="{8851863F-8297-40EE-9B5E-8C0B1F67903F}" destId="{0BC13B79-5680-4FC8-8B0E-7886DDAE34B0}" srcOrd="1" destOrd="0" presId="urn:microsoft.com/office/officeart/2005/8/layout/hierarchy1"/>
    <dgm:cxn modelId="{31F1158C-8E69-4577-ADF3-F590C86E1B16}" type="presParOf" srcId="{A9317DE5-A591-4D6F-8CD4-97CCA61312F5}" destId="{D94E258B-9A8E-4052-886E-C42B76510A31}" srcOrd="1" destOrd="0" presId="urn:microsoft.com/office/officeart/2005/8/layout/hierarchy1"/>
    <dgm:cxn modelId="{160410B5-8EE4-42C3-AF41-187EC98382DB}" type="presParOf" srcId="{D94E258B-9A8E-4052-886E-C42B76510A31}" destId="{77353175-AD51-4662-9509-2B22E863A794}" srcOrd="0" destOrd="0" presId="urn:microsoft.com/office/officeart/2005/8/layout/hierarchy1"/>
    <dgm:cxn modelId="{7510092C-091C-49E3-93C1-BE5DCD99E875}" type="presParOf" srcId="{77353175-AD51-4662-9509-2B22E863A794}" destId="{8AC650F8-318C-496A-96BB-567059CC7630}" srcOrd="0" destOrd="0" presId="urn:microsoft.com/office/officeart/2005/8/layout/hierarchy1"/>
    <dgm:cxn modelId="{68AC29C2-866C-49EC-8793-97D635A9903A}" type="presParOf" srcId="{77353175-AD51-4662-9509-2B22E863A794}" destId="{AB20956A-F8F0-41F9-8221-E298D536F5F4}" srcOrd="1" destOrd="0" presId="urn:microsoft.com/office/officeart/2005/8/layout/hierarchy1"/>
    <dgm:cxn modelId="{A3406AB3-8762-48D7-906C-4C159CF1B130}" type="presParOf" srcId="{D94E258B-9A8E-4052-886E-C42B76510A31}" destId="{B301590F-8BBB-4A47-AE29-9B2275D9171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9461D-FF64-42DB-AD4D-101C558F272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B54F1B-40D6-4C24-ACF9-23D938C21FC9}">
      <dgm:prSet/>
      <dgm:spPr/>
      <dgm:t>
        <a:bodyPr/>
        <a:lstStyle/>
        <a:p>
          <a:r>
            <a:rPr lang="en-US" dirty="0"/>
            <a:t>We generally have 2 types of research methods. </a:t>
          </a:r>
        </a:p>
      </dgm:t>
    </dgm:pt>
    <dgm:pt modelId="{8EDDEDEA-D35B-4D36-9D76-E12CBB20AAF7}" type="parTrans" cxnId="{E2690EF3-9767-4A9F-8A12-ED31A1C09DF5}">
      <dgm:prSet/>
      <dgm:spPr/>
      <dgm:t>
        <a:bodyPr/>
        <a:lstStyle/>
        <a:p>
          <a:endParaRPr lang="en-US"/>
        </a:p>
      </dgm:t>
    </dgm:pt>
    <dgm:pt modelId="{648D134A-A979-4023-99EF-416B8120A819}" type="sibTrans" cxnId="{E2690EF3-9767-4A9F-8A12-ED31A1C09DF5}">
      <dgm:prSet/>
      <dgm:spPr/>
      <dgm:t>
        <a:bodyPr/>
        <a:lstStyle/>
        <a:p>
          <a:endParaRPr lang="en-US"/>
        </a:p>
      </dgm:t>
    </dgm:pt>
    <dgm:pt modelId="{FDEF2577-F3D5-4DF0-AC91-D4DCACE84958}">
      <dgm:prSet/>
      <dgm:spPr/>
      <dgm:t>
        <a:bodyPr/>
        <a:lstStyle/>
        <a:p>
          <a:r>
            <a:rPr lang="en-US" dirty="0">
              <a:solidFill>
                <a:srgbClr val="FF0000"/>
              </a:solidFill>
            </a:rPr>
            <a:t>Qualitative</a:t>
          </a:r>
          <a:r>
            <a:rPr lang="en-US" dirty="0"/>
            <a:t>: Data reduction (themes based on reviewing text, interviews or surveys). We do have survey research methods that are quantitative. But in the qualitative sense, we form themes based on trends in survey responses. </a:t>
          </a:r>
        </a:p>
      </dgm:t>
    </dgm:pt>
    <dgm:pt modelId="{B1DF152F-6350-4F85-821A-B600ECC2069B}" type="parTrans" cxnId="{82689730-5ACB-40A1-A5C7-67B6329D781E}">
      <dgm:prSet/>
      <dgm:spPr/>
      <dgm:t>
        <a:bodyPr/>
        <a:lstStyle/>
        <a:p>
          <a:endParaRPr lang="en-US"/>
        </a:p>
      </dgm:t>
    </dgm:pt>
    <dgm:pt modelId="{8FBE7FA4-F48C-4EA3-88FC-9378D1D17D0C}" type="sibTrans" cxnId="{82689730-5ACB-40A1-A5C7-67B6329D781E}">
      <dgm:prSet/>
      <dgm:spPr/>
      <dgm:t>
        <a:bodyPr/>
        <a:lstStyle/>
        <a:p>
          <a:endParaRPr lang="en-US"/>
        </a:p>
      </dgm:t>
    </dgm:pt>
    <dgm:pt modelId="{43DB3130-85BA-42C6-A65E-5BA525C55759}">
      <dgm:prSet/>
      <dgm:spPr/>
      <dgm:t>
        <a:bodyPr/>
        <a:lstStyle/>
        <a:p>
          <a:r>
            <a:rPr lang="en-US" dirty="0">
              <a:solidFill>
                <a:srgbClr val="FF0000"/>
              </a:solidFill>
            </a:rPr>
            <a:t>Quantitative</a:t>
          </a:r>
          <a:r>
            <a:rPr lang="en-US" dirty="0"/>
            <a:t>: Statistics.</a:t>
          </a:r>
        </a:p>
      </dgm:t>
    </dgm:pt>
    <dgm:pt modelId="{711CA85C-781F-4302-A2B1-6CC58552FBC4}" type="parTrans" cxnId="{18AE5726-1D21-4E31-9F74-56F23EECA9D1}">
      <dgm:prSet/>
      <dgm:spPr/>
      <dgm:t>
        <a:bodyPr/>
        <a:lstStyle/>
        <a:p>
          <a:endParaRPr lang="en-US"/>
        </a:p>
      </dgm:t>
    </dgm:pt>
    <dgm:pt modelId="{28590EF4-0F55-4150-9249-D6EB614A5C96}" type="sibTrans" cxnId="{18AE5726-1D21-4E31-9F74-56F23EECA9D1}">
      <dgm:prSet/>
      <dgm:spPr/>
      <dgm:t>
        <a:bodyPr/>
        <a:lstStyle/>
        <a:p>
          <a:endParaRPr lang="en-US"/>
        </a:p>
      </dgm:t>
    </dgm:pt>
    <dgm:pt modelId="{8E30B827-F7E1-42EB-B8A1-48D515B139FC}" type="pres">
      <dgm:prSet presAssocID="{F1D9461D-FF64-42DB-AD4D-101C558F272B}" presName="linear" presStyleCnt="0">
        <dgm:presLayoutVars>
          <dgm:animLvl val="lvl"/>
          <dgm:resizeHandles val="exact"/>
        </dgm:presLayoutVars>
      </dgm:prSet>
      <dgm:spPr/>
    </dgm:pt>
    <dgm:pt modelId="{81CBCAF9-A1EF-4A12-BEC5-F4BABDBB7FDD}" type="pres">
      <dgm:prSet presAssocID="{4AB54F1B-40D6-4C24-ACF9-23D938C21FC9}" presName="parentText" presStyleLbl="node1" presStyleIdx="0" presStyleCnt="1">
        <dgm:presLayoutVars>
          <dgm:chMax val="0"/>
          <dgm:bulletEnabled val="1"/>
        </dgm:presLayoutVars>
      </dgm:prSet>
      <dgm:spPr/>
    </dgm:pt>
    <dgm:pt modelId="{6E6FA4AF-FC78-429F-9035-9FC1A6CF3C51}" type="pres">
      <dgm:prSet presAssocID="{4AB54F1B-40D6-4C24-ACF9-23D938C21FC9}" presName="childText" presStyleLbl="revTx" presStyleIdx="0" presStyleCnt="1">
        <dgm:presLayoutVars>
          <dgm:bulletEnabled val="1"/>
        </dgm:presLayoutVars>
      </dgm:prSet>
      <dgm:spPr/>
    </dgm:pt>
  </dgm:ptLst>
  <dgm:cxnLst>
    <dgm:cxn modelId="{4E40B101-F7A2-4BCD-9665-320E836DE22F}" type="presOf" srcId="{4AB54F1B-40D6-4C24-ACF9-23D938C21FC9}" destId="{81CBCAF9-A1EF-4A12-BEC5-F4BABDBB7FDD}" srcOrd="0" destOrd="0" presId="urn:microsoft.com/office/officeart/2005/8/layout/vList2"/>
    <dgm:cxn modelId="{C3E8001C-6EB9-4C22-BE13-6D3C2025B588}" type="presOf" srcId="{F1D9461D-FF64-42DB-AD4D-101C558F272B}" destId="{8E30B827-F7E1-42EB-B8A1-48D515B139FC}" srcOrd="0" destOrd="0" presId="urn:microsoft.com/office/officeart/2005/8/layout/vList2"/>
    <dgm:cxn modelId="{18AE5726-1D21-4E31-9F74-56F23EECA9D1}" srcId="{4AB54F1B-40D6-4C24-ACF9-23D938C21FC9}" destId="{43DB3130-85BA-42C6-A65E-5BA525C55759}" srcOrd="1" destOrd="0" parTransId="{711CA85C-781F-4302-A2B1-6CC58552FBC4}" sibTransId="{28590EF4-0F55-4150-9249-D6EB614A5C96}"/>
    <dgm:cxn modelId="{82689730-5ACB-40A1-A5C7-67B6329D781E}" srcId="{4AB54F1B-40D6-4C24-ACF9-23D938C21FC9}" destId="{FDEF2577-F3D5-4DF0-AC91-D4DCACE84958}" srcOrd="0" destOrd="0" parTransId="{B1DF152F-6350-4F85-821A-B600ECC2069B}" sibTransId="{8FBE7FA4-F48C-4EA3-88FC-9378D1D17D0C}"/>
    <dgm:cxn modelId="{351C7A51-9F9A-4FE9-A258-12D7D09619AA}" type="presOf" srcId="{FDEF2577-F3D5-4DF0-AC91-D4DCACE84958}" destId="{6E6FA4AF-FC78-429F-9035-9FC1A6CF3C51}" srcOrd="0" destOrd="0" presId="urn:microsoft.com/office/officeart/2005/8/layout/vList2"/>
    <dgm:cxn modelId="{5C23A390-ADF8-4A38-91F4-23B28F167E3B}" type="presOf" srcId="{43DB3130-85BA-42C6-A65E-5BA525C55759}" destId="{6E6FA4AF-FC78-429F-9035-9FC1A6CF3C51}" srcOrd="0" destOrd="1" presId="urn:microsoft.com/office/officeart/2005/8/layout/vList2"/>
    <dgm:cxn modelId="{E2690EF3-9767-4A9F-8A12-ED31A1C09DF5}" srcId="{F1D9461D-FF64-42DB-AD4D-101C558F272B}" destId="{4AB54F1B-40D6-4C24-ACF9-23D938C21FC9}" srcOrd="0" destOrd="0" parTransId="{8EDDEDEA-D35B-4D36-9D76-E12CBB20AAF7}" sibTransId="{648D134A-A979-4023-99EF-416B8120A819}"/>
    <dgm:cxn modelId="{4CE17A99-253E-41BE-B383-21A9D54A573C}" type="presParOf" srcId="{8E30B827-F7E1-42EB-B8A1-48D515B139FC}" destId="{81CBCAF9-A1EF-4A12-BEC5-F4BABDBB7FDD}" srcOrd="0" destOrd="0" presId="urn:microsoft.com/office/officeart/2005/8/layout/vList2"/>
    <dgm:cxn modelId="{85A68451-2A72-4F3C-B0BC-B9DEA60277ED}" type="presParOf" srcId="{8E30B827-F7E1-42EB-B8A1-48D515B139FC}" destId="{6E6FA4AF-FC78-429F-9035-9FC1A6CF3C5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789703-FE52-4874-A4F7-39D1891E742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05FD04-4955-42FC-969E-E7C11AFEB143}">
      <dgm:prSet/>
      <dgm:spPr/>
      <dgm:t>
        <a:bodyPr/>
        <a:lstStyle/>
        <a:p>
          <a:r>
            <a:rPr lang="en-US" dirty="0"/>
            <a:t>Research and Evaluation, this is traditionally where the two methods are applied differently.</a:t>
          </a:r>
        </a:p>
      </dgm:t>
    </dgm:pt>
    <dgm:pt modelId="{B6EE5CD2-BFBB-43FF-AC54-B788270B2B7A}" type="parTrans" cxnId="{CFC9D8CD-C65A-487A-B101-7B50F44B0171}">
      <dgm:prSet/>
      <dgm:spPr/>
      <dgm:t>
        <a:bodyPr/>
        <a:lstStyle/>
        <a:p>
          <a:endParaRPr lang="en-US"/>
        </a:p>
      </dgm:t>
    </dgm:pt>
    <dgm:pt modelId="{D34A6F82-9A14-43DD-A56D-B2049789DF38}" type="sibTrans" cxnId="{CFC9D8CD-C65A-487A-B101-7B50F44B0171}">
      <dgm:prSet/>
      <dgm:spPr/>
      <dgm:t>
        <a:bodyPr/>
        <a:lstStyle/>
        <a:p>
          <a:endParaRPr lang="en-US"/>
        </a:p>
      </dgm:t>
    </dgm:pt>
    <dgm:pt modelId="{F2C9E2AD-7226-4957-80D6-DD62FCE1F75C}">
      <dgm:prSet/>
      <dgm:spPr/>
      <dgm:t>
        <a:bodyPr/>
        <a:lstStyle/>
        <a:p>
          <a:r>
            <a:rPr lang="en-US" dirty="0"/>
            <a:t>Quantitative methods are primarily used in research while qualitative methods are used in evaluation.</a:t>
          </a:r>
        </a:p>
      </dgm:t>
    </dgm:pt>
    <dgm:pt modelId="{E12CDEE0-21E8-4989-BF36-814109A75A87}" type="parTrans" cxnId="{3DA1D7DB-0FAC-4724-9B5C-5A4EF0924CBC}">
      <dgm:prSet/>
      <dgm:spPr/>
      <dgm:t>
        <a:bodyPr/>
        <a:lstStyle/>
        <a:p>
          <a:endParaRPr lang="en-US"/>
        </a:p>
      </dgm:t>
    </dgm:pt>
    <dgm:pt modelId="{AE1621D5-BC08-4A35-A2AD-578C64CFF97B}" type="sibTrans" cxnId="{3DA1D7DB-0FAC-4724-9B5C-5A4EF0924CBC}">
      <dgm:prSet/>
      <dgm:spPr/>
      <dgm:t>
        <a:bodyPr/>
        <a:lstStyle/>
        <a:p>
          <a:endParaRPr lang="en-US"/>
        </a:p>
      </dgm:t>
    </dgm:pt>
    <dgm:pt modelId="{2FC23528-7EFE-4F06-AAA4-F66DD28333C8}">
      <dgm:prSet/>
      <dgm:spPr/>
      <dgm:t>
        <a:bodyPr/>
        <a:lstStyle/>
        <a:p>
          <a:r>
            <a:rPr lang="en-US" dirty="0"/>
            <a:t>The main difference between research and evaluation is “generalizability”.</a:t>
          </a:r>
        </a:p>
      </dgm:t>
    </dgm:pt>
    <dgm:pt modelId="{5441CF9A-FF77-4F6F-8F79-A31289847309}" type="parTrans" cxnId="{8BAD00A5-9A36-4381-BA18-1A0037BC9FAB}">
      <dgm:prSet/>
      <dgm:spPr/>
      <dgm:t>
        <a:bodyPr/>
        <a:lstStyle/>
        <a:p>
          <a:endParaRPr lang="en-US"/>
        </a:p>
      </dgm:t>
    </dgm:pt>
    <dgm:pt modelId="{030B4DDC-24F7-4276-929E-0628239EDC38}" type="sibTrans" cxnId="{8BAD00A5-9A36-4381-BA18-1A0037BC9FAB}">
      <dgm:prSet/>
      <dgm:spPr/>
      <dgm:t>
        <a:bodyPr/>
        <a:lstStyle/>
        <a:p>
          <a:endParaRPr lang="en-US"/>
        </a:p>
      </dgm:t>
    </dgm:pt>
    <dgm:pt modelId="{150CDBF7-9CD0-4D64-80A9-4EDF0FA7D328}" type="pres">
      <dgm:prSet presAssocID="{AE789703-FE52-4874-A4F7-39D1891E7425}" presName="linear" presStyleCnt="0">
        <dgm:presLayoutVars>
          <dgm:animLvl val="lvl"/>
          <dgm:resizeHandles val="exact"/>
        </dgm:presLayoutVars>
      </dgm:prSet>
      <dgm:spPr/>
    </dgm:pt>
    <dgm:pt modelId="{73A561E7-88D9-47C2-9321-C388FB2B8665}" type="pres">
      <dgm:prSet presAssocID="{5205FD04-4955-42FC-969E-E7C11AFEB143}" presName="parentText" presStyleLbl="node1" presStyleIdx="0" presStyleCnt="3">
        <dgm:presLayoutVars>
          <dgm:chMax val="0"/>
          <dgm:bulletEnabled val="1"/>
        </dgm:presLayoutVars>
      </dgm:prSet>
      <dgm:spPr/>
    </dgm:pt>
    <dgm:pt modelId="{D3D73C12-2A87-4CE0-967C-82CE5A6DA309}" type="pres">
      <dgm:prSet presAssocID="{D34A6F82-9A14-43DD-A56D-B2049789DF38}" presName="spacer" presStyleCnt="0"/>
      <dgm:spPr/>
    </dgm:pt>
    <dgm:pt modelId="{A6081E8E-24D0-48C2-847F-58C48F54DE01}" type="pres">
      <dgm:prSet presAssocID="{F2C9E2AD-7226-4957-80D6-DD62FCE1F75C}" presName="parentText" presStyleLbl="node1" presStyleIdx="1" presStyleCnt="3">
        <dgm:presLayoutVars>
          <dgm:chMax val="0"/>
          <dgm:bulletEnabled val="1"/>
        </dgm:presLayoutVars>
      </dgm:prSet>
      <dgm:spPr/>
    </dgm:pt>
    <dgm:pt modelId="{AE9E661E-99BD-4CAA-9359-69C00FCC5C65}" type="pres">
      <dgm:prSet presAssocID="{AE1621D5-BC08-4A35-A2AD-578C64CFF97B}" presName="spacer" presStyleCnt="0"/>
      <dgm:spPr/>
    </dgm:pt>
    <dgm:pt modelId="{EDAB30F2-066B-485B-8B59-399853D6D040}" type="pres">
      <dgm:prSet presAssocID="{2FC23528-7EFE-4F06-AAA4-F66DD28333C8}" presName="parentText" presStyleLbl="node1" presStyleIdx="2" presStyleCnt="3">
        <dgm:presLayoutVars>
          <dgm:chMax val="0"/>
          <dgm:bulletEnabled val="1"/>
        </dgm:presLayoutVars>
      </dgm:prSet>
      <dgm:spPr/>
    </dgm:pt>
  </dgm:ptLst>
  <dgm:cxnLst>
    <dgm:cxn modelId="{57A38A16-5504-4156-B8EE-586BD436E325}" type="presOf" srcId="{F2C9E2AD-7226-4957-80D6-DD62FCE1F75C}" destId="{A6081E8E-24D0-48C2-847F-58C48F54DE01}" srcOrd="0" destOrd="0" presId="urn:microsoft.com/office/officeart/2005/8/layout/vList2"/>
    <dgm:cxn modelId="{5FF36D21-2602-4B59-8DCE-9DE2D7B6F4A3}" type="presOf" srcId="{AE789703-FE52-4874-A4F7-39D1891E7425}" destId="{150CDBF7-9CD0-4D64-80A9-4EDF0FA7D328}" srcOrd="0" destOrd="0" presId="urn:microsoft.com/office/officeart/2005/8/layout/vList2"/>
    <dgm:cxn modelId="{22867E52-FC6D-4B60-BBDD-0D570C80B452}" type="presOf" srcId="{2FC23528-7EFE-4F06-AAA4-F66DD28333C8}" destId="{EDAB30F2-066B-485B-8B59-399853D6D040}" srcOrd="0" destOrd="0" presId="urn:microsoft.com/office/officeart/2005/8/layout/vList2"/>
    <dgm:cxn modelId="{8BAD00A5-9A36-4381-BA18-1A0037BC9FAB}" srcId="{AE789703-FE52-4874-A4F7-39D1891E7425}" destId="{2FC23528-7EFE-4F06-AAA4-F66DD28333C8}" srcOrd="2" destOrd="0" parTransId="{5441CF9A-FF77-4F6F-8F79-A31289847309}" sibTransId="{030B4DDC-24F7-4276-929E-0628239EDC38}"/>
    <dgm:cxn modelId="{AB2A98B3-8C03-4837-8063-24F04C0FD0B0}" type="presOf" srcId="{5205FD04-4955-42FC-969E-E7C11AFEB143}" destId="{73A561E7-88D9-47C2-9321-C388FB2B8665}" srcOrd="0" destOrd="0" presId="urn:microsoft.com/office/officeart/2005/8/layout/vList2"/>
    <dgm:cxn modelId="{CFC9D8CD-C65A-487A-B101-7B50F44B0171}" srcId="{AE789703-FE52-4874-A4F7-39D1891E7425}" destId="{5205FD04-4955-42FC-969E-E7C11AFEB143}" srcOrd="0" destOrd="0" parTransId="{B6EE5CD2-BFBB-43FF-AC54-B788270B2B7A}" sibTransId="{D34A6F82-9A14-43DD-A56D-B2049789DF38}"/>
    <dgm:cxn modelId="{3DA1D7DB-0FAC-4724-9B5C-5A4EF0924CBC}" srcId="{AE789703-FE52-4874-A4F7-39D1891E7425}" destId="{F2C9E2AD-7226-4957-80D6-DD62FCE1F75C}" srcOrd="1" destOrd="0" parTransId="{E12CDEE0-21E8-4989-BF36-814109A75A87}" sibTransId="{AE1621D5-BC08-4A35-A2AD-578C64CFF97B}"/>
    <dgm:cxn modelId="{5A00728E-3E3F-4D99-82D9-59E1BF9D6209}" type="presParOf" srcId="{150CDBF7-9CD0-4D64-80A9-4EDF0FA7D328}" destId="{73A561E7-88D9-47C2-9321-C388FB2B8665}" srcOrd="0" destOrd="0" presId="urn:microsoft.com/office/officeart/2005/8/layout/vList2"/>
    <dgm:cxn modelId="{C847593F-848E-4DED-97D9-87BEE3F87194}" type="presParOf" srcId="{150CDBF7-9CD0-4D64-80A9-4EDF0FA7D328}" destId="{D3D73C12-2A87-4CE0-967C-82CE5A6DA309}" srcOrd="1" destOrd="0" presId="urn:microsoft.com/office/officeart/2005/8/layout/vList2"/>
    <dgm:cxn modelId="{239DAA77-C62A-48BA-BFED-E6615E0C02A5}" type="presParOf" srcId="{150CDBF7-9CD0-4D64-80A9-4EDF0FA7D328}" destId="{A6081E8E-24D0-48C2-847F-58C48F54DE01}" srcOrd="2" destOrd="0" presId="urn:microsoft.com/office/officeart/2005/8/layout/vList2"/>
    <dgm:cxn modelId="{11D4440B-1078-4532-BC28-3A003517CF44}" type="presParOf" srcId="{150CDBF7-9CD0-4D64-80A9-4EDF0FA7D328}" destId="{AE9E661E-99BD-4CAA-9359-69C00FCC5C65}" srcOrd="3" destOrd="0" presId="urn:microsoft.com/office/officeart/2005/8/layout/vList2"/>
    <dgm:cxn modelId="{04AEFAB0-EFA7-4036-A170-0C9306403054}" type="presParOf" srcId="{150CDBF7-9CD0-4D64-80A9-4EDF0FA7D328}" destId="{EDAB30F2-066B-485B-8B59-399853D6D04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A9E017-3034-43C0-B95F-CA821A8CE4DB}"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09AF8A32-84E3-4697-93E7-DC6F76018CFF}">
      <dgm:prSet/>
      <dgm:spPr/>
      <dgm:t>
        <a:bodyPr/>
        <a:lstStyle/>
        <a:p>
          <a:r>
            <a:rPr lang="en-US" dirty="0"/>
            <a:t>Generalizability is making an inference from your sample data to the larger population.</a:t>
          </a:r>
        </a:p>
      </dgm:t>
    </dgm:pt>
    <dgm:pt modelId="{89275067-E9C0-4659-8A2A-B71D024B25FD}" type="parTrans" cxnId="{FC47B762-D690-41D3-9277-518ACB47072E}">
      <dgm:prSet/>
      <dgm:spPr/>
      <dgm:t>
        <a:bodyPr/>
        <a:lstStyle/>
        <a:p>
          <a:endParaRPr lang="en-US"/>
        </a:p>
      </dgm:t>
    </dgm:pt>
    <dgm:pt modelId="{176FE42D-6742-44B1-8E9F-A0488697CCAD}" type="sibTrans" cxnId="{FC47B762-D690-41D3-9277-518ACB47072E}">
      <dgm:prSet/>
      <dgm:spPr/>
      <dgm:t>
        <a:bodyPr/>
        <a:lstStyle/>
        <a:p>
          <a:endParaRPr lang="en-US"/>
        </a:p>
      </dgm:t>
    </dgm:pt>
    <dgm:pt modelId="{68951D52-40CD-41CB-B816-0367E3CAAD1D}">
      <dgm:prSet/>
      <dgm:spPr/>
      <dgm:t>
        <a:bodyPr/>
        <a:lstStyle/>
        <a:p>
          <a:r>
            <a:rPr lang="en-US" dirty="0"/>
            <a:t>Generalizability is usually not a concern in evaluation which focuses on site-specific characteristics, therefore not requiring inferential statistics (e.g., if you had a high missed appointment rate in your department, the solution might be to offer rides rather than use a statewide program).</a:t>
          </a:r>
        </a:p>
      </dgm:t>
    </dgm:pt>
    <dgm:pt modelId="{51EAE46F-5B11-4991-B235-D8D7E18F4548}" type="parTrans" cxnId="{C0283016-90E3-4535-A1DA-416BBF5C2781}">
      <dgm:prSet/>
      <dgm:spPr/>
      <dgm:t>
        <a:bodyPr/>
        <a:lstStyle/>
        <a:p>
          <a:endParaRPr lang="en-US"/>
        </a:p>
      </dgm:t>
    </dgm:pt>
    <dgm:pt modelId="{137F945A-A628-4A85-908A-C3CA8AE51AF6}" type="sibTrans" cxnId="{C0283016-90E3-4535-A1DA-416BBF5C2781}">
      <dgm:prSet/>
      <dgm:spPr/>
      <dgm:t>
        <a:bodyPr/>
        <a:lstStyle/>
        <a:p>
          <a:endParaRPr lang="en-US"/>
        </a:p>
      </dgm:t>
    </dgm:pt>
    <dgm:pt modelId="{BA30C866-A74C-4192-934F-C8A29B3F3324}" type="pres">
      <dgm:prSet presAssocID="{1CA9E017-3034-43C0-B95F-CA821A8CE4DB}" presName="hierChild1" presStyleCnt="0">
        <dgm:presLayoutVars>
          <dgm:chPref val="1"/>
          <dgm:dir/>
          <dgm:animOne val="branch"/>
          <dgm:animLvl val="lvl"/>
          <dgm:resizeHandles/>
        </dgm:presLayoutVars>
      </dgm:prSet>
      <dgm:spPr/>
    </dgm:pt>
    <dgm:pt modelId="{1C01C19D-84D8-4916-90C3-7F839F38E216}" type="pres">
      <dgm:prSet presAssocID="{09AF8A32-84E3-4697-93E7-DC6F76018CFF}" presName="hierRoot1" presStyleCnt="0"/>
      <dgm:spPr/>
    </dgm:pt>
    <dgm:pt modelId="{5091358D-7087-4D4C-950A-6D025E98AD09}" type="pres">
      <dgm:prSet presAssocID="{09AF8A32-84E3-4697-93E7-DC6F76018CFF}" presName="composite" presStyleCnt="0"/>
      <dgm:spPr/>
    </dgm:pt>
    <dgm:pt modelId="{AF49B28A-3A5F-409C-9538-D3E5D15BB3A5}" type="pres">
      <dgm:prSet presAssocID="{09AF8A32-84E3-4697-93E7-DC6F76018CFF}" presName="background" presStyleLbl="node0" presStyleIdx="0" presStyleCnt="2"/>
      <dgm:spPr/>
    </dgm:pt>
    <dgm:pt modelId="{E0DB7F94-0413-4111-93F3-79554586C904}" type="pres">
      <dgm:prSet presAssocID="{09AF8A32-84E3-4697-93E7-DC6F76018CFF}" presName="text" presStyleLbl="fgAcc0" presStyleIdx="0" presStyleCnt="2">
        <dgm:presLayoutVars>
          <dgm:chPref val="3"/>
        </dgm:presLayoutVars>
      </dgm:prSet>
      <dgm:spPr/>
    </dgm:pt>
    <dgm:pt modelId="{6A22178D-C86E-41C9-818B-9CD1B9D75E53}" type="pres">
      <dgm:prSet presAssocID="{09AF8A32-84E3-4697-93E7-DC6F76018CFF}" presName="hierChild2" presStyleCnt="0"/>
      <dgm:spPr/>
    </dgm:pt>
    <dgm:pt modelId="{707BBFFE-E703-4057-B9EB-1B63285C82D9}" type="pres">
      <dgm:prSet presAssocID="{68951D52-40CD-41CB-B816-0367E3CAAD1D}" presName="hierRoot1" presStyleCnt="0"/>
      <dgm:spPr/>
    </dgm:pt>
    <dgm:pt modelId="{69CAC316-64F0-4C2C-9935-35DAF77FBCEF}" type="pres">
      <dgm:prSet presAssocID="{68951D52-40CD-41CB-B816-0367E3CAAD1D}" presName="composite" presStyleCnt="0"/>
      <dgm:spPr/>
    </dgm:pt>
    <dgm:pt modelId="{14294FFB-A820-4DAC-99CB-0FF955FAC6F4}" type="pres">
      <dgm:prSet presAssocID="{68951D52-40CD-41CB-B816-0367E3CAAD1D}" presName="background" presStyleLbl="node0" presStyleIdx="1" presStyleCnt="2"/>
      <dgm:spPr/>
    </dgm:pt>
    <dgm:pt modelId="{1944B677-A8AB-411A-919E-6E5B7D9F8A0C}" type="pres">
      <dgm:prSet presAssocID="{68951D52-40CD-41CB-B816-0367E3CAAD1D}" presName="text" presStyleLbl="fgAcc0" presStyleIdx="1" presStyleCnt="2">
        <dgm:presLayoutVars>
          <dgm:chPref val="3"/>
        </dgm:presLayoutVars>
      </dgm:prSet>
      <dgm:spPr/>
    </dgm:pt>
    <dgm:pt modelId="{5B04E4CA-837C-440F-A744-0291B56980EF}" type="pres">
      <dgm:prSet presAssocID="{68951D52-40CD-41CB-B816-0367E3CAAD1D}" presName="hierChild2" presStyleCnt="0"/>
      <dgm:spPr/>
    </dgm:pt>
  </dgm:ptLst>
  <dgm:cxnLst>
    <dgm:cxn modelId="{C0283016-90E3-4535-A1DA-416BBF5C2781}" srcId="{1CA9E017-3034-43C0-B95F-CA821A8CE4DB}" destId="{68951D52-40CD-41CB-B816-0367E3CAAD1D}" srcOrd="1" destOrd="0" parTransId="{51EAE46F-5B11-4991-B235-D8D7E18F4548}" sibTransId="{137F945A-A628-4A85-908A-C3CA8AE51AF6}"/>
    <dgm:cxn modelId="{93644516-B89D-41B4-9C8A-45CEDD2A43E2}" type="presOf" srcId="{68951D52-40CD-41CB-B816-0367E3CAAD1D}" destId="{1944B677-A8AB-411A-919E-6E5B7D9F8A0C}" srcOrd="0" destOrd="0" presId="urn:microsoft.com/office/officeart/2005/8/layout/hierarchy1"/>
    <dgm:cxn modelId="{BF383D29-FC45-421B-92EB-2D1904CB316A}" type="presOf" srcId="{1CA9E017-3034-43C0-B95F-CA821A8CE4DB}" destId="{BA30C866-A74C-4192-934F-C8A29B3F3324}" srcOrd="0" destOrd="0" presId="urn:microsoft.com/office/officeart/2005/8/layout/hierarchy1"/>
    <dgm:cxn modelId="{FC47B762-D690-41D3-9277-518ACB47072E}" srcId="{1CA9E017-3034-43C0-B95F-CA821A8CE4DB}" destId="{09AF8A32-84E3-4697-93E7-DC6F76018CFF}" srcOrd="0" destOrd="0" parTransId="{89275067-E9C0-4659-8A2A-B71D024B25FD}" sibTransId="{176FE42D-6742-44B1-8E9F-A0488697CCAD}"/>
    <dgm:cxn modelId="{9048127F-1BF5-4534-8F13-AED2639159B5}" type="presOf" srcId="{09AF8A32-84E3-4697-93E7-DC6F76018CFF}" destId="{E0DB7F94-0413-4111-93F3-79554586C904}" srcOrd="0" destOrd="0" presId="urn:microsoft.com/office/officeart/2005/8/layout/hierarchy1"/>
    <dgm:cxn modelId="{9DC9EE39-4F74-4CEF-B010-8D803EFB52D4}" type="presParOf" srcId="{BA30C866-A74C-4192-934F-C8A29B3F3324}" destId="{1C01C19D-84D8-4916-90C3-7F839F38E216}" srcOrd="0" destOrd="0" presId="urn:microsoft.com/office/officeart/2005/8/layout/hierarchy1"/>
    <dgm:cxn modelId="{62AD7347-2C9D-42C9-BFB5-5D385FB914F4}" type="presParOf" srcId="{1C01C19D-84D8-4916-90C3-7F839F38E216}" destId="{5091358D-7087-4D4C-950A-6D025E98AD09}" srcOrd="0" destOrd="0" presId="urn:microsoft.com/office/officeart/2005/8/layout/hierarchy1"/>
    <dgm:cxn modelId="{64C23F3F-355C-4104-8EDB-E410CF087D40}" type="presParOf" srcId="{5091358D-7087-4D4C-950A-6D025E98AD09}" destId="{AF49B28A-3A5F-409C-9538-D3E5D15BB3A5}" srcOrd="0" destOrd="0" presId="urn:microsoft.com/office/officeart/2005/8/layout/hierarchy1"/>
    <dgm:cxn modelId="{38BB67EB-528F-4A99-8D41-527540688B2E}" type="presParOf" srcId="{5091358D-7087-4D4C-950A-6D025E98AD09}" destId="{E0DB7F94-0413-4111-93F3-79554586C904}" srcOrd="1" destOrd="0" presId="urn:microsoft.com/office/officeart/2005/8/layout/hierarchy1"/>
    <dgm:cxn modelId="{638D8A69-2441-4108-9F28-80F8BDCBB478}" type="presParOf" srcId="{1C01C19D-84D8-4916-90C3-7F839F38E216}" destId="{6A22178D-C86E-41C9-818B-9CD1B9D75E53}" srcOrd="1" destOrd="0" presId="urn:microsoft.com/office/officeart/2005/8/layout/hierarchy1"/>
    <dgm:cxn modelId="{F5FDD6B1-8D8D-4631-85FF-78B1702E41F3}" type="presParOf" srcId="{BA30C866-A74C-4192-934F-C8A29B3F3324}" destId="{707BBFFE-E703-4057-B9EB-1B63285C82D9}" srcOrd="1" destOrd="0" presId="urn:microsoft.com/office/officeart/2005/8/layout/hierarchy1"/>
    <dgm:cxn modelId="{07CEDD02-BB73-4A24-83EC-BBF42088EBD1}" type="presParOf" srcId="{707BBFFE-E703-4057-B9EB-1B63285C82D9}" destId="{69CAC316-64F0-4C2C-9935-35DAF77FBCEF}" srcOrd="0" destOrd="0" presId="urn:microsoft.com/office/officeart/2005/8/layout/hierarchy1"/>
    <dgm:cxn modelId="{80999B1A-52D5-4784-AE28-97FD94F9D4BE}" type="presParOf" srcId="{69CAC316-64F0-4C2C-9935-35DAF77FBCEF}" destId="{14294FFB-A820-4DAC-99CB-0FF955FAC6F4}" srcOrd="0" destOrd="0" presId="urn:microsoft.com/office/officeart/2005/8/layout/hierarchy1"/>
    <dgm:cxn modelId="{FB262843-4879-48DA-B719-BB6CF2E87EF5}" type="presParOf" srcId="{69CAC316-64F0-4C2C-9935-35DAF77FBCEF}" destId="{1944B677-A8AB-411A-919E-6E5B7D9F8A0C}" srcOrd="1" destOrd="0" presId="urn:microsoft.com/office/officeart/2005/8/layout/hierarchy1"/>
    <dgm:cxn modelId="{503748F0-1C91-4EE6-96D5-2A33308A6DD3}" type="presParOf" srcId="{707BBFFE-E703-4057-B9EB-1B63285C82D9}" destId="{5B04E4CA-837C-440F-A744-0291B56980E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90455C-F9CE-4054-9F7C-C230C838274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CD5B66B6-5BAB-45D5-9081-517783D7240E}">
      <dgm:prSet/>
      <dgm:spPr/>
      <dgm:t>
        <a:bodyPr/>
        <a:lstStyle/>
        <a:p>
          <a:r>
            <a:rPr lang="en-US" dirty="0"/>
            <a:t>We often discuss research and statistics as being part of the same process. But they began as two separate fields.</a:t>
          </a:r>
        </a:p>
      </dgm:t>
    </dgm:pt>
    <dgm:pt modelId="{8644C867-E161-4E7A-8375-798DEE777596}" type="parTrans" cxnId="{F1ABC465-EA1F-49C9-8AE9-8D3B7F04789F}">
      <dgm:prSet/>
      <dgm:spPr/>
      <dgm:t>
        <a:bodyPr/>
        <a:lstStyle/>
        <a:p>
          <a:endParaRPr lang="en-US"/>
        </a:p>
      </dgm:t>
    </dgm:pt>
    <dgm:pt modelId="{354F2000-2E89-49BA-A85A-557E38CEE8C5}" type="sibTrans" cxnId="{F1ABC465-EA1F-49C9-8AE9-8D3B7F04789F}">
      <dgm:prSet/>
      <dgm:spPr/>
      <dgm:t>
        <a:bodyPr/>
        <a:lstStyle/>
        <a:p>
          <a:endParaRPr lang="en-US"/>
        </a:p>
      </dgm:t>
    </dgm:pt>
    <dgm:pt modelId="{B5FB01C4-96FE-4F21-A364-53AB94D6D542}">
      <dgm:prSet/>
      <dgm:spPr/>
      <dgm:t>
        <a:bodyPr/>
        <a:lstStyle/>
        <a:p>
          <a:r>
            <a:rPr lang="en-US" dirty="0"/>
            <a:t>However, there is a natural fit with research and statistics. For example, we can use a t-test to assess the hypothesis that the LOS for Time 1 and Time 2 are equal.</a:t>
          </a:r>
        </a:p>
      </dgm:t>
    </dgm:pt>
    <dgm:pt modelId="{5856583D-E648-4785-AAD1-F386111E1FE8}" type="parTrans" cxnId="{CCC23D02-AFB7-4946-BDA8-A976600DF14D}">
      <dgm:prSet/>
      <dgm:spPr/>
      <dgm:t>
        <a:bodyPr/>
        <a:lstStyle/>
        <a:p>
          <a:endParaRPr lang="en-US"/>
        </a:p>
      </dgm:t>
    </dgm:pt>
    <dgm:pt modelId="{A10FCF95-842A-466A-915E-5D47DBA35946}" type="sibTrans" cxnId="{CCC23D02-AFB7-4946-BDA8-A976600DF14D}">
      <dgm:prSet/>
      <dgm:spPr/>
      <dgm:t>
        <a:bodyPr/>
        <a:lstStyle/>
        <a:p>
          <a:endParaRPr lang="en-US"/>
        </a:p>
      </dgm:t>
    </dgm:pt>
    <dgm:pt modelId="{2A1C1A66-9608-422F-A049-67E30C484146}" type="pres">
      <dgm:prSet presAssocID="{0690455C-F9CE-4054-9F7C-C230C838274F}" presName="hierChild1" presStyleCnt="0">
        <dgm:presLayoutVars>
          <dgm:chPref val="1"/>
          <dgm:dir/>
          <dgm:animOne val="branch"/>
          <dgm:animLvl val="lvl"/>
          <dgm:resizeHandles/>
        </dgm:presLayoutVars>
      </dgm:prSet>
      <dgm:spPr/>
    </dgm:pt>
    <dgm:pt modelId="{64BBD827-6EF9-4165-9018-59E534AE502D}" type="pres">
      <dgm:prSet presAssocID="{CD5B66B6-5BAB-45D5-9081-517783D7240E}" presName="hierRoot1" presStyleCnt="0"/>
      <dgm:spPr/>
    </dgm:pt>
    <dgm:pt modelId="{10D297AF-3913-43D7-9578-A6A29A1B3CF7}" type="pres">
      <dgm:prSet presAssocID="{CD5B66B6-5BAB-45D5-9081-517783D7240E}" presName="composite" presStyleCnt="0"/>
      <dgm:spPr/>
    </dgm:pt>
    <dgm:pt modelId="{6E55FA87-8DCA-4ADA-B1AD-398A68871135}" type="pres">
      <dgm:prSet presAssocID="{CD5B66B6-5BAB-45D5-9081-517783D7240E}" presName="background" presStyleLbl="node0" presStyleIdx="0" presStyleCnt="2"/>
      <dgm:spPr/>
    </dgm:pt>
    <dgm:pt modelId="{9BE119EE-6A8D-4327-A261-E4E6F70ABAA2}" type="pres">
      <dgm:prSet presAssocID="{CD5B66B6-5BAB-45D5-9081-517783D7240E}" presName="text" presStyleLbl="fgAcc0" presStyleIdx="0" presStyleCnt="2">
        <dgm:presLayoutVars>
          <dgm:chPref val="3"/>
        </dgm:presLayoutVars>
      </dgm:prSet>
      <dgm:spPr/>
    </dgm:pt>
    <dgm:pt modelId="{AC76425F-313C-411C-8268-950D5BA436EC}" type="pres">
      <dgm:prSet presAssocID="{CD5B66B6-5BAB-45D5-9081-517783D7240E}" presName="hierChild2" presStyleCnt="0"/>
      <dgm:spPr/>
    </dgm:pt>
    <dgm:pt modelId="{FBA7922A-ABF0-4E1A-88DB-017A7EEAF5B1}" type="pres">
      <dgm:prSet presAssocID="{B5FB01C4-96FE-4F21-A364-53AB94D6D542}" presName="hierRoot1" presStyleCnt="0"/>
      <dgm:spPr/>
    </dgm:pt>
    <dgm:pt modelId="{B5F6BA81-277B-43A8-9B61-377B3DD76D0C}" type="pres">
      <dgm:prSet presAssocID="{B5FB01C4-96FE-4F21-A364-53AB94D6D542}" presName="composite" presStyleCnt="0"/>
      <dgm:spPr/>
    </dgm:pt>
    <dgm:pt modelId="{394A6521-C9D7-461D-824C-1D395FF8E5D4}" type="pres">
      <dgm:prSet presAssocID="{B5FB01C4-96FE-4F21-A364-53AB94D6D542}" presName="background" presStyleLbl="node0" presStyleIdx="1" presStyleCnt="2"/>
      <dgm:spPr/>
    </dgm:pt>
    <dgm:pt modelId="{3B372C68-412E-4AA4-972A-797A227A5361}" type="pres">
      <dgm:prSet presAssocID="{B5FB01C4-96FE-4F21-A364-53AB94D6D542}" presName="text" presStyleLbl="fgAcc0" presStyleIdx="1" presStyleCnt="2">
        <dgm:presLayoutVars>
          <dgm:chPref val="3"/>
        </dgm:presLayoutVars>
      </dgm:prSet>
      <dgm:spPr/>
    </dgm:pt>
    <dgm:pt modelId="{E24AB204-851C-4490-A994-A453AB875BC7}" type="pres">
      <dgm:prSet presAssocID="{B5FB01C4-96FE-4F21-A364-53AB94D6D542}" presName="hierChild2" presStyleCnt="0"/>
      <dgm:spPr/>
    </dgm:pt>
  </dgm:ptLst>
  <dgm:cxnLst>
    <dgm:cxn modelId="{CCC23D02-AFB7-4946-BDA8-A976600DF14D}" srcId="{0690455C-F9CE-4054-9F7C-C230C838274F}" destId="{B5FB01C4-96FE-4F21-A364-53AB94D6D542}" srcOrd="1" destOrd="0" parTransId="{5856583D-E648-4785-AAD1-F386111E1FE8}" sibTransId="{A10FCF95-842A-466A-915E-5D47DBA35946}"/>
    <dgm:cxn modelId="{F1ABC465-EA1F-49C9-8AE9-8D3B7F04789F}" srcId="{0690455C-F9CE-4054-9F7C-C230C838274F}" destId="{CD5B66B6-5BAB-45D5-9081-517783D7240E}" srcOrd="0" destOrd="0" parTransId="{8644C867-E161-4E7A-8375-798DEE777596}" sibTransId="{354F2000-2E89-49BA-A85A-557E38CEE8C5}"/>
    <dgm:cxn modelId="{E091F389-8B9A-4D5F-B655-59EFF3F3660A}" type="presOf" srcId="{B5FB01C4-96FE-4F21-A364-53AB94D6D542}" destId="{3B372C68-412E-4AA4-972A-797A227A5361}" srcOrd="0" destOrd="0" presId="urn:microsoft.com/office/officeart/2005/8/layout/hierarchy1"/>
    <dgm:cxn modelId="{704A6F95-F357-4B49-9EA5-3D962C78EE0C}" type="presOf" srcId="{0690455C-F9CE-4054-9F7C-C230C838274F}" destId="{2A1C1A66-9608-422F-A049-67E30C484146}" srcOrd="0" destOrd="0" presId="urn:microsoft.com/office/officeart/2005/8/layout/hierarchy1"/>
    <dgm:cxn modelId="{13EB3BD9-1D4A-41FE-9601-CD493520C931}" type="presOf" srcId="{CD5B66B6-5BAB-45D5-9081-517783D7240E}" destId="{9BE119EE-6A8D-4327-A261-E4E6F70ABAA2}" srcOrd="0" destOrd="0" presId="urn:microsoft.com/office/officeart/2005/8/layout/hierarchy1"/>
    <dgm:cxn modelId="{A8F8F8B5-847F-4BB9-BEE7-9465CB85DC4A}" type="presParOf" srcId="{2A1C1A66-9608-422F-A049-67E30C484146}" destId="{64BBD827-6EF9-4165-9018-59E534AE502D}" srcOrd="0" destOrd="0" presId="urn:microsoft.com/office/officeart/2005/8/layout/hierarchy1"/>
    <dgm:cxn modelId="{384B64B7-C508-443F-BC87-3867BD4FB04E}" type="presParOf" srcId="{64BBD827-6EF9-4165-9018-59E534AE502D}" destId="{10D297AF-3913-43D7-9578-A6A29A1B3CF7}" srcOrd="0" destOrd="0" presId="urn:microsoft.com/office/officeart/2005/8/layout/hierarchy1"/>
    <dgm:cxn modelId="{65CBA36A-1602-4330-8148-BB48B2E20E7B}" type="presParOf" srcId="{10D297AF-3913-43D7-9578-A6A29A1B3CF7}" destId="{6E55FA87-8DCA-4ADA-B1AD-398A68871135}" srcOrd="0" destOrd="0" presId="urn:microsoft.com/office/officeart/2005/8/layout/hierarchy1"/>
    <dgm:cxn modelId="{FCA2D839-4016-4A95-B3E9-4946F7ECE79F}" type="presParOf" srcId="{10D297AF-3913-43D7-9578-A6A29A1B3CF7}" destId="{9BE119EE-6A8D-4327-A261-E4E6F70ABAA2}" srcOrd="1" destOrd="0" presId="urn:microsoft.com/office/officeart/2005/8/layout/hierarchy1"/>
    <dgm:cxn modelId="{109A5A19-9799-411E-BDBF-873A93025CFC}" type="presParOf" srcId="{64BBD827-6EF9-4165-9018-59E534AE502D}" destId="{AC76425F-313C-411C-8268-950D5BA436EC}" srcOrd="1" destOrd="0" presId="urn:microsoft.com/office/officeart/2005/8/layout/hierarchy1"/>
    <dgm:cxn modelId="{B1447EA3-06EA-4220-8822-BA4C22ABFEF1}" type="presParOf" srcId="{2A1C1A66-9608-422F-A049-67E30C484146}" destId="{FBA7922A-ABF0-4E1A-88DB-017A7EEAF5B1}" srcOrd="1" destOrd="0" presId="urn:microsoft.com/office/officeart/2005/8/layout/hierarchy1"/>
    <dgm:cxn modelId="{F90B5225-60AB-4D8D-8E85-53E0E39C0FEC}" type="presParOf" srcId="{FBA7922A-ABF0-4E1A-88DB-017A7EEAF5B1}" destId="{B5F6BA81-277B-43A8-9B61-377B3DD76D0C}" srcOrd="0" destOrd="0" presId="urn:microsoft.com/office/officeart/2005/8/layout/hierarchy1"/>
    <dgm:cxn modelId="{6EABD9D8-C090-43E0-8D04-B8D773872B92}" type="presParOf" srcId="{B5F6BA81-277B-43A8-9B61-377B3DD76D0C}" destId="{394A6521-C9D7-461D-824C-1D395FF8E5D4}" srcOrd="0" destOrd="0" presId="urn:microsoft.com/office/officeart/2005/8/layout/hierarchy1"/>
    <dgm:cxn modelId="{496DFEEB-9F76-48E5-A6BC-B999191C7B26}" type="presParOf" srcId="{B5F6BA81-277B-43A8-9B61-377B3DD76D0C}" destId="{3B372C68-412E-4AA4-972A-797A227A5361}" srcOrd="1" destOrd="0" presId="urn:microsoft.com/office/officeart/2005/8/layout/hierarchy1"/>
    <dgm:cxn modelId="{B5A8E8D1-7A09-4DE5-ABC9-1B5C17106228}" type="presParOf" srcId="{FBA7922A-ABF0-4E1A-88DB-017A7EEAF5B1}" destId="{E24AB204-851C-4490-A994-A453AB875BC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E3FCED-0BBE-4DB6-903A-FABF05B999BE}"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F21D3CA8-20F5-4E21-9A30-BF442FEC22F9}">
      <dgm:prSet/>
      <dgm:spPr/>
      <dgm:t>
        <a:bodyPr/>
        <a:lstStyle/>
        <a:p>
          <a:r>
            <a:rPr lang="en-US" dirty="0"/>
            <a:t>We often use the “quasi-experimental” research design, it isn’t the “true experiment” approach (e.g., research done in a lab). </a:t>
          </a:r>
        </a:p>
      </dgm:t>
    </dgm:pt>
    <dgm:pt modelId="{E0DFE111-BD03-413B-BBBB-3F3906614031}" type="parTrans" cxnId="{9E67A4E4-9F89-4974-BA16-F65A02306C8E}">
      <dgm:prSet/>
      <dgm:spPr/>
      <dgm:t>
        <a:bodyPr/>
        <a:lstStyle/>
        <a:p>
          <a:endParaRPr lang="en-US"/>
        </a:p>
      </dgm:t>
    </dgm:pt>
    <dgm:pt modelId="{AEA07CAE-1D54-4C62-89D7-F16A9F802CEC}" type="sibTrans" cxnId="{9E67A4E4-9F89-4974-BA16-F65A02306C8E}">
      <dgm:prSet/>
      <dgm:spPr/>
      <dgm:t>
        <a:bodyPr/>
        <a:lstStyle/>
        <a:p>
          <a:endParaRPr lang="en-US"/>
        </a:p>
      </dgm:t>
    </dgm:pt>
    <dgm:pt modelId="{7DAB301B-3B42-4771-8A7E-DA2E4F106C37}">
      <dgm:prSet/>
      <dgm:spPr/>
      <dgm:t>
        <a:bodyPr/>
        <a:lstStyle/>
        <a:p>
          <a:r>
            <a:rPr lang="en-US" dirty="0"/>
            <a:t>In health care, it can be impractical or unethical to use randomization of subjects into control or treatment groups. We instead rely on our research design to give us the most accurate results.</a:t>
          </a:r>
        </a:p>
      </dgm:t>
    </dgm:pt>
    <dgm:pt modelId="{C0459684-6DCA-4D8E-8F38-4B0AF931B726}" type="parTrans" cxnId="{CA56041D-433B-4608-820D-82A57861E89E}">
      <dgm:prSet/>
      <dgm:spPr/>
      <dgm:t>
        <a:bodyPr/>
        <a:lstStyle/>
        <a:p>
          <a:endParaRPr lang="en-US"/>
        </a:p>
      </dgm:t>
    </dgm:pt>
    <dgm:pt modelId="{67E8850C-7E07-430F-99C1-566D6B2D5844}" type="sibTrans" cxnId="{CA56041D-433B-4608-820D-82A57861E89E}">
      <dgm:prSet/>
      <dgm:spPr/>
      <dgm:t>
        <a:bodyPr/>
        <a:lstStyle/>
        <a:p>
          <a:endParaRPr lang="en-US"/>
        </a:p>
      </dgm:t>
    </dgm:pt>
    <dgm:pt modelId="{82044D89-AD45-4D47-822F-5F8FD6A078A3}" type="pres">
      <dgm:prSet presAssocID="{07E3FCED-0BBE-4DB6-903A-FABF05B999BE}" presName="hierChild1" presStyleCnt="0">
        <dgm:presLayoutVars>
          <dgm:chPref val="1"/>
          <dgm:dir/>
          <dgm:animOne val="branch"/>
          <dgm:animLvl val="lvl"/>
          <dgm:resizeHandles/>
        </dgm:presLayoutVars>
      </dgm:prSet>
      <dgm:spPr/>
    </dgm:pt>
    <dgm:pt modelId="{5D6615C9-7649-4323-BD4D-F62A653EFB95}" type="pres">
      <dgm:prSet presAssocID="{F21D3CA8-20F5-4E21-9A30-BF442FEC22F9}" presName="hierRoot1" presStyleCnt="0"/>
      <dgm:spPr/>
    </dgm:pt>
    <dgm:pt modelId="{FDA1B66A-48DD-49BC-8727-0C10F9686208}" type="pres">
      <dgm:prSet presAssocID="{F21D3CA8-20F5-4E21-9A30-BF442FEC22F9}" presName="composite" presStyleCnt="0"/>
      <dgm:spPr/>
    </dgm:pt>
    <dgm:pt modelId="{17424EC3-6C70-42DE-AA87-846C5FCAA26C}" type="pres">
      <dgm:prSet presAssocID="{F21D3CA8-20F5-4E21-9A30-BF442FEC22F9}" presName="background" presStyleLbl="node0" presStyleIdx="0" presStyleCnt="2"/>
      <dgm:spPr/>
    </dgm:pt>
    <dgm:pt modelId="{54BD50B7-96D2-4D2B-946D-43D0D665C3BD}" type="pres">
      <dgm:prSet presAssocID="{F21D3CA8-20F5-4E21-9A30-BF442FEC22F9}" presName="text" presStyleLbl="fgAcc0" presStyleIdx="0" presStyleCnt="2">
        <dgm:presLayoutVars>
          <dgm:chPref val="3"/>
        </dgm:presLayoutVars>
      </dgm:prSet>
      <dgm:spPr/>
    </dgm:pt>
    <dgm:pt modelId="{FE895581-3086-4662-B3F9-D55AFCE3241F}" type="pres">
      <dgm:prSet presAssocID="{F21D3CA8-20F5-4E21-9A30-BF442FEC22F9}" presName="hierChild2" presStyleCnt="0"/>
      <dgm:spPr/>
    </dgm:pt>
    <dgm:pt modelId="{7AE6E53F-54EE-49EC-8991-EF63770A8D91}" type="pres">
      <dgm:prSet presAssocID="{7DAB301B-3B42-4771-8A7E-DA2E4F106C37}" presName="hierRoot1" presStyleCnt="0"/>
      <dgm:spPr/>
    </dgm:pt>
    <dgm:pt modelId="{7CEB190E-6BA5-4D49-97D6-6F5706750B6B}" type="pres">
      <dgm:prSet presAssocID="{7DAB301B-3B42-4771-8A7E-DA2E4F106C37}" presName="composite" presStyleCnt="0"/>
      <dgm:spPr/>
    </dgm:pt>
    <dgm:pt modelId="{5C10A4E7-5C95-4690-80E0-E77796162C02}" type="pres">
      <dgm:prSet presAssocID="{7DAB301B-3B42-4771-8A7E-DA2E4F106C37}" presName="background" presStyleLbl="node0" presStyleIdx="1" presStyleCnt="2"/>
      <dgm:spPr/>
    </dgm:pt>
    <dgm:pt modelId="{BC4C4B5A-F6B8-4B6F-978A-DC133ECCBF72}" type="pres">
      <dgm:prSet presAssocID="{7DAB301B-3B42-4771-8A7E-DA2E4F106C37}" presName="text" presStyleLbl="fgAcc0" presStyleIdx="1" presStyleCnt="2">
        <dgm:presLayoutVars>
          <dgm:chPref val="3"/>
        </dgm:presLayoutVars>
      </dgm:prSet>
      <dgm:spPr/>
    </dgm:pt>
    <dgm:pt modelId="{4305B225-5BA8-4F2E-9988-EED2E21DBF37}" type="pres">
      <dgm:prSet presAssocID="{7DAB301B-3B42-4771-8A7E-DA2E4F106C37}" presName="hierChild2" presStyleCnt="0"/>
      <dgm:spPr/>
    </dgm:pt>
  </dgm:ptLst>
  <dgm:cxnLst>
    <dgm:cxn modelId="{CA56041D-433B-4608-820D-82A57861E89E}" srcId="{07E3FCED-0BBE-4DB6-903A-FABF05B999BE}" destId="{7DAB301B-3B42-4771-8A7E-DA2E4F106C37}" srcOrd="1" destOrd="0" parTransId="{C0459684-6DCA-4D8E-8F38-4B0AF931B726}" sibTransId="{67E8850C-7E07-430F-99C1-566D6B2D5844}"/>
    <dgm:cxn modelId="{FF5A5E3C-DFB8-4107-8B5B-D1B92561D27A}" type="presOf" srcId="{07E3FCED-0BBE-4DB6-903A-FABF05B999BE}" destId="{82044D89-AD45-4D47-822F-5F8FD6A078A3}" srcOrd="0" destOrd="0" presId="urn:microsoft.com/office/officeart/2005/8/layout/hierarchy1"/>
    <dgm:cxn modelId="{E280326B-21AF-4C5D-AAA1-DC985EACD5B3}" type="presOf" srcId="{F21D3CA8-20F5-4E21-9A30-BF442FEC22F9}" destId="{54BD50B7-96D2-4D2B-946D-43D0D665C3BD}" srcOrd="0" destOrd="0" presId="urn:microsoft.com/office/officeart/2005/8/layout/hierarchy1"/>
    <dgm:cxn modelId="{6411C8C8-117D-4D99-9B25-909AB459264A}" type="presOf" srcId="{7DAB301B-3B42-4771-8A7E-DA2E4F106C37}" destId="{BC4C4B5A-F6B8-4B6F-978A-DC133ECCBF72}" srcOrd="0" destOrd="0" presId="urn:microsoft.com/office/officeart/2005/8/layout/hierarchy1"/>
    <dgm:cxn modelId="{9E67A4E4-9F89-4974-BA16-F65A02306C8E}" srcId="{07E3FCED-0BBE-4DB6-903A-FABF05B999BE}" destId="{F21D3CA8-20F5-4E21-9A30-BF442FEC22F9}" srcOrd="0" destOrd="0" parTransId="{E0DFE111-BD03-413B-BBBB-3F3906614031}" sibTransId="{AEA07CAE-1D54-4C62-89D7-F16A9F802CEC}"/>
    <dgm:cxn modelId="{23759A3F-BA4C-4DF7-B41A-76BB445055D6}" type="presParOf" srcId="{82044D89-AD45-4D47-822F-5F8FD6A078A3}" destId="{5D6615C9-7649-4323-BD4D-F62A653EFB95}" srcOrd="0" destOrd="0" presId="urn:microsoft.com/office/officeart/2005/8/layout/hierarchy1"/>
    <dgm:cxn modelId="{BBF3AE13-85C9-444C-BF93-BB3D3F66777F}" type="presParOf" srcId="{5D6615C9-7649-4323-BD4D-F62A653EFB95}" destId="{FDA1B66A-48DD-49BC-8727-0C10F9686208}" srcOrd="0" destOrd="0" presId="urn:microsoft.com/office/officeart/2005/8/layout/hierarchy1"/>
    <dgm:cxn modelId="{05BFE920-E868-4CB3-A9DF-CE6BA8542B6C}" type="presParOf" srcId="{FDA1B66A-48DD-49BC-8727-0C10F9686208}" destId="{17424EC3-6C70-42DE-AA87-846C5FCAA26C}" srcOrd="0" destOrd="0" presId="urn:microsoft.com/office/officeart/2005/8/layout/hierarchy1"/>
    <dgm:cxn modelId="{E9317705-800F-4BD4-A04F-1A6C045B983A}" type="presParOf" srcId="{FDA1B66A-48DD-49BC-8727-0C10F9686208}" destId="{54BD50B7-96D2-4D2B-946D-43D0D665C3BD}" srcOrd="1" destOrd="0" presId="urn:microsoft.com/office/officeart/2005/8/layout/hierarchy1"/>
    <dgm:cxn modelId="{41FC8E7C-71DF-4B4E-8A8F-FBE7F5A27672}" type="presParOf" srcId="{5D6615C9-7649-4323-BD4D-F62A653EFB95}" destId="{FE895581-3086-4662-B3F9-D55AFCE3241F}" srcOrd="1" destOrd="0" presId="urn:microsoft.com/office/officeart/2005/8/layout/hierarchy1"/>
    <dgm:cxn modelId="{BD37F163-67B1-4391-B3B5-1A9DFB81AE75}" type="presParOf" srcId="{82044D89-AD45-4D47-822F-5F8FD6A078A3}" destId="{7AE6E53F-54EE-49EC-8991-EF63770A8D91}" srcOrd="1" destOrd="0" presId="urn:microsoft.com/office/officeart/2005/8/layout/hierarchy1"/>
    <dgm:cxn modelId="{36FA9E79-A515-4E79-8CE4-EADF750E2C8E}" type="presParOf" srcId="{7AE6E53F-54EE-49EC-8991-EF63770A8D91}" destId="{7CEB190E-6BA5-4D49-97D6-6F5706750B6B}" srcOrd="0" destOrd="0" presId="urn:microsoft.com/office/officeart/2005/8/layout/hierarchy1"/>
    <dgm:cxn modelId="{414D7F41-86F9-4B88-9227-F6BAFDB2C379}" type="presParOf" srcId="{7CEB190E-6BA5-4D49-97D6-6F5706750B6B}" destId="{5C10A4E7-5C95-4690-80E0-E77796162C02}" srcOrd="0" destOrd="0" presId="urn:microsoft.com/office/officeart/2005/8/layout/hierarchy1"/>
    <dgm:cxn modelId="{5497812D-0DE9-4025-96EB-68CBE1C929FB}" type="presParOf" srcId="{7CEB190E-6BA5-4D49-97D6-6F5706750B6B}" destId="{BC4C4B5A-F6B8-4B6F-978A-DC133ECCBF72}" srcOrd="1" destOrd="0" presId="urn:microsoft.com/office/officeart/2005/8/layout/hierarchy1"/>
    <dgm:cxn modelId="{8B7DA782-8DA0-4540-B90C-01F4F412241E}" type="presParOf" srcId="{7AE6E53F-54EE-49EC-8991-EF63770A8D91}" destId="{4305B225-5BA8-4F2E-9988-EED2E21DBF3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D90EA5-81FF-4FF8-A7D9-7B24D1CF1D59}">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6F32FC-CB51-4649-BA8B-E680B2B5400C}">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In this session, we’ll cover research design and statistics.</a:t>
          </a:r>
        </a:p>
      </dsp:txBody>
      <dsp:txXfrm>
        <a:off x="696297" y="538547"/>
        <a:ext cx="4171627" cy="2590157"/>
      </dsp:txXfrm>
    </dsp:sp>
    <dsp:sp modelId="{8AC650F8-318C-496A-96BB-567059CC7630}">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20956A-F8F0-41F9-8221-E298D536F5F4}">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More formally, we describe statistics in terms of “research methods”.</a:t>
          </a:r>
        </a:p>
      </dsp:txBody>
      <dsp:txXfrm>
        <a:off x="5991936" y="538547"/>
        <a:ext cx="4171627" cy="25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CBCAF9-A1EF-4A12-BEC5-F4BABDBB7FDD}">
      <dsp:nvSpPr>
        <dsp:cNvPr id="0" name=""/>
        <dsp:cNvSpPr/>
      </dsp:nvSpPr>
      <dsp:spPr>
        <a:xfrm>
          <a:off x="0" y="50673"/>
          <a:ext cx="10378440" cy="8874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We generally have 2 types of research methods. </a:t>
          </a:r>
        </a:p>
      </dsp:txBody>
      <dsp:txXfrm>
        <a:off x="43321" y="93994"/>
        <a:ext cx="10291798" cy="800803"/>
      </dsp:txXfrm>
    </dsp:sp>
    <dsp:sp modelId="{6E6FA4AF-FC78-429F-9035-9FC1A6CF3C51}">
      <dsp:nvSpPr>
        <dsp:cNvPr id="0" name=""/>
        <dsp:cNvSpPr/>
      </dsp:nvSpPr>
      <dsp:spPr>
        <a:xfrm>
          <a:off x="0" y="938118"/>
          <a:ext cx="10378440" cy="2221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515"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US" sz="2900" kern="1200" dirty="0">
              <a:solidFill>
                <a:srgbClr val="FF0000"/>
              </a:solidFill>
            </a:rPr>
            <a:t>Qualitative</a:t>
          </a:r>
          <a:r>
            <a:rPr lang="en-US" sz="2900" kern="1200" dirty="0"/>
            <a:t>: Data reduction (themes based on reviewing text, interviews or surveys). We do have survey research methods that are quantitative. But in the qualitative sense, we form themes based on trends in survey responses. </a:t>
          </a:r>
        </a:p>
        <a:p>
          <a:pPr marL="285750" lvl="1" indent="-285750" algn="l" defTabSz="1289050">
            <a:lnSpc>
              <a:spcPct val="90000"/>
            </a:lnSpc>
            <a:spcBef>
              <a:spcPct val="0"/>
            </a:spcBef>
            <a:spcAft>
              <a:spcPct val="20000"/>
            </a:spcAft>
            <a:buChar char="•"/>
          </a:pPr>
          <a:r>
            <a:rPr lang="en-US" sz="2900" kern="1200" dirty="0">
              <a:solidFill>
                <a:srgbClr val="FF0000"/>
              </a:solidFill>
            </a:rPr>
            <a:t>Quantitative</a:t>
          </a:r>
          <a:r>
            <a:rPr lang="en-US" sz="2900" kern="1200" dirty="0"/>
            <a:t>: Statistics.</a:t>
          </a:r>
        </a:p>
      </dsp:txBody>
      <dsp:txXfrm>
        <a:off x="0" y="938118"/>
        <a:ext cx="10378440" cy="2221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561E7-88D9-47C2-9321-C388FB2B8665}">
      <dsp:nvSpPr>
        <dsp:cNvPr id="0" name=""/>
        <dsp:cNvSpPr/>
      </dsp:nvSpPr>
      <dsp:spPr>
        <a:xfrm>
          <a:off x="0" y="4896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Research and Evaluation, this is traditionally where the two methods are applied differently.</a:t>
          </a:r>
        </a:p>
      </dsp:txBody>
      <dsp:txXfrm>
        <a:off x="66025" y="114994"/>
        <a:ext cx="10383550" cy="1220470"/>
      </dsp:txXfrm>
    </dsp:sp>
    <dsp:sp modelId="{A6081E8E-24D0-48C2-847F-58C48F54DE01}">
      <dsp:nvSpPr>
        <dsp:cNvPr id="0" name=""/>
        <dsp:cNvSpPr/>
      </dsp:nvSpPr>
      <dsp:spPr>
        <a:xfrm>
          <a:off x="0" y="149940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Quantitative methods are primarily used in research while qualitative methods are used in evaluation.</a:t>
          </a:r>
        </a:p>
      </dsp:txBody>
      <dsp:txXfrm>
        <a:off x="66025" y="1565434"/>
        <a:ext cx="10383550" cy="1220470"/>
      </dsp:txXfrm>
    </dsp:sp>
    <dsp:sp modelId="{EDAB30F2-066B-485B-8B59-399853D6D040}">
      <dsp:nvSpPr>
        <dsp:cNvPr id="0" name=""/>
        <dsp:cNvSpPr/>
      </dsp:nvSpPr>
      <dsp:spPr>
        <a:xfrm>
          <a:off x="0" y="2949848"/>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The main difference between research and evaluation is “generalizability”.</a:t>
          </a:r>
        </a:p>
      </dsp:txBody>
      <dsp:txXfrm>
        <a:off x="66025" y="3015873"/>
        <a:ext cx="10383550" cy="12204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9B28A-3A5F-409C-9538-D3E5D15BB3A5}">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DB7F94-0413-4111-93F3-79554586C904}">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Generalizability is making an inference from your sample data to the larger population.</a:t>
          </a:r>
        </a:p>
      </dsp:txBody>
      <dsp:txXfrm>
        <a:off x="696297" y="538547"/>
        <a:ext cx="4171627" cy="2590157"/>
      </dsp:txXfrm>
    </dsp:sp>
    <dsp:sp modelId="{14294FFB-A820-4DAC-99CB-0FF955FAC6F4}">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44B677-A8AB-411A-919E-6E5B7D9F8A0C}">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Generalizability is usually not a concern in evaluation which focuses on site-specific characteristics, therefore not requiring inferential statistics (e.g., if you had a high missed appointment rate in your department, the solution might be to offer rides rather than use a statewide program).</a:t>
          </a:r>
        </a:p>
      </dsp:txBody>
      <dsp:txXfrm>
        <a:off x="5991936" y="538547"/>
        <a:ext cx="4171627" cy="25901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5FA87-8DCA-4ADA-B1AD-398A68871135}">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E119EE-6A8D-4327-A261-E4E6F70ABAA2}">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We often discuss research and statistics as being part of the same process. But they began as two separate fields.</a:t>
          </a:r>
        </a:p>
      </dsp:txBody>
      <dsp:txXfrm>
        <a:off x="696297" y="538547"/>
        <a:ext cx="4171627" cy="2590157"/>
      </dsp:txXfrm>
    </dsp:sp>
    <dsp:sp modelId="{394A6521-C9D7-461D-824C-1D395FF8E5D4}">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372C68-412E-4AA4-972A-797A227A5361}">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However, there is a natural fit with research and statistics. For example, we can use a t-test to assess the hypothesis that the LOS for Time 1 and Time 2 are equal.</a:t>
          </a:r>
        </a:p>
      </dsp:txBody>
      <dsp:txXfrm>
        <a:off x="5991936" y="538547"/>
        <a:ext cx="4171627" cy="25901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424EC3-6C70-42DE-AA87-846C5FCAA26C}">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BD50B7-96D2-4D2B-946D-43D0D665C3BD}">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We often use the “quasi-experimental” research design, it isn’t the “true experiment” approach (e.g., research done in a lab). </a:t>
          </a:r>
        </a:p>
      </dsp:txBody>
      <dsp:txXfrm>
        <a:off x="696297" y="538547"/>
        <a:ext cx="4171627" cy="2590157"/>
      </dsp:txXfrm>
    </dsp:sp>
    <dsp:sp modelId="{5C10A4E7-5C95-4690-80E0-E77796162C02}">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C4B5A-F6B8-4B6F-978A-DC133ECCBF72}">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 health care, it can be impractical or unethical to use randomization of subjects into control or treatment groups. We instead rely on our research design to give us the most accurate results.</a:t>
          </a:r>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D9226-8140-DF65-AB84-3C0F5D8C57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7E3CAC-FE6A-1C41-6537-44C63F2D69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3435E8-3B76-913B-736A-38B04EA5B58D}"/>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5" name="Footer Placeholder 4">
            <a:extLst>
              <a:ext uri="{FF2B5EF4-FFF2-40B4-BE49-F238E27FC236}">
                <a16:creationId xmlns:a16="http://schemas.microsoft.com/office/drawing/2014/main" id="{E00F4ED5-2295-0ADF-EDD6-993D086E8D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6BA446-D1EB-9534-85F4-A0F8C9892EBD}"/>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285210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8676A-86B7-28E4-B8B5-73E568CC46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A3BDE1-FC1D-0B5B-3C03-D42BAF9265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C24334-EAE7-6511-4A81-4509ADFD9DCD}"/>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5" name="Footer Placeholder 4">
            <a:extLst>
              <a:ext uri="{FF2B5EF4-FFF2-40B4-BE49-F238E27FC236}">
                <a16:creationId xmlns:a16="http://schemas.microsoft.com/office/drawing/2014/main" id="{1ECA459B-B3C6-5AAE-6318-81F4870B96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AF00B4-78D4-344D-2AE4-A6828ADE3FF3}"/>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3244574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DB1F40-BA32-1A07-220F-C7C7800DFF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6D8769-FBF0-D5D7-ED34-631E9000A4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EE78D-FCD1-FBF0-A320-6E286DEAC215}"/>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5" name="Footer Placeholder 4">
            <a:extLst>
              <a:ext uri="{FF2B5EF4-FFF2-40B4-BE49-F238E27FC236}">
                <a16:creationId xmlns:a16="http://schemas.microsoft.com/office/drawing/2014/main" id="{58DB0373-808F-B61F-C7DB-49E99CEE68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65CBA2-99C6-8812-AD41-E31A31F7EC1D}"/>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133629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E342E-82E3-08D8-A0AD-83D69B850F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18B028-7D66-95FF-AA07-D869C344BF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279EE-AECE-9002-FA1E-38E9C484A8FF}"/>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5" name="Footer Placeholder 4">
            <a:extLst>
              <a:ext uri="{FF2B5EF4-FFF2-40B4-BE49-F238E27FC236}">
                <a16:creationId xmlns:a16="http://schemas.microsoft.com/office/drawing/2014/main" id="{F44BEB77-30F0-2DE0-6E6C-547EE2016C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B95F58-8152-299A-B113-A71723FD2E55}"/>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796242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7071-2CC2-242B-46FF-50A6E038B4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F8197F-F279-D416-7EF7-31CF10260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5DFAEA-5596-7CED-DB01-9AC52088A554}"/>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5" name="Footer Placeholder 4">
            <a:extLst>
              <a:ext uri="{FF2B5EF4-FFF2-40B4-BE49-F238E27FC236}">
                <a16:creationId xmlns:a16="http://schemas.microsoft.com/office/drawing/2014/main" id="{076669E0-9C72-5BD6-3394-51D7717175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05C258-6E81-EEB0-F457-D13D65A4634B}"/>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2613603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0D3D0-F8A8-4F9E-00AD-180DE4E5B6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E1CF47-6359-2D63-9004-E1D2388F31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4F9931-C24E-DE17-271A-0B3D079AA0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0A8683-C16E-AE82-3F91-9F763D77B900}"/>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6" name="Footer Placeholder 5">
            <a:extLst>
              <a:ext uri="{FF2B5EF4-FFF2-40B4-BE49-F238E27FC236}">
                <a16:creationId xmlns:a16="http://schemas.microsoft.com/office/drawing/2014/main" id="{000B965A-6520-6D8F-A09F-61DBACA4B12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460249-E598-C617-4280-636A6139E979}"/>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772894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5D482-71BC-1E7F-20DE-2E2FC8FCF2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153E3C-626A-C537-220D-EEBFF1E83F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ABECED-F843-48F8-6240-3FBD9BAEA9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370E85-ABDC-641A-E7B5-D53F93908E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B54C86-FFD8-4F6A-FE55-89566A4842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8E3DEE-A1B4-897F-685C-8850CB71083B}"/>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8" name="Footer Placeholder 7">
            <a:extLst>
              <a:ext uri="{FF2B5EF4-FFF2-40B4-BE49-F238E27FC236}">
                <a16:creationId xmlns:a16="http://schemas.microsoft.com/office/drawing/2014/main" id="{F022A30F-EA00-2087-F513-A2423F06E05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FD7EDB-1089-D29A-5CBA-51861D00F684}"/>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1375781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4AEEC-411E-C938-B3AF-DE9608FCE5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587AD-4228-878C-022D-F026BF08F5FB}"/>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4" name="Footer Placeholder 3">
            <a:extLst>
              <a:ext uri="{FF2B5EF4-FFF2-40B4-BE49-F238E27FC236}">
                <a16:creationId xmlns:a16="http://schemas.microsoft.com/office/drawing/2014/main" id="{E07EE776-275E-8A37-17C1-4C8B8FA1E2D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2864632-0EE3-EC17-21ED-5980C8D5E181}"/>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726220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A7335D-7DB4-424A-1221-01F9C5E9DF65}"/>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3" name="Footer Placeholder 2">
            <a:extLst>
              <a:ext uri="{FF2B5EF4-FFF2-40B4-BE49-F238E27FC236}">
                <a16:creationId xmlns:a16="http://schemas.microsoft.com/office/drawing/2014/main" id="{BC238419-40DF-C308-CB41-3CF17643D86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B441BF-CFEA-7E6E-5D36-93BEA282CA02}"/>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226057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A55AF-9B84-8B9A-3FCC-91010E5FE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C371FE-9F66-8B19-AAC0-4084506AEA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0D117D-43AE-A877-F425-103ECC80F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E87CB8-F3EE-DDB0-294E-766588359030}"/>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6" name="Footer Placeholder 5">
            <a:extLst>
              <a:ext uri="{FF2B5EF4-FFF2-40B4-BE49-F238E27FC236}">
                <a16:creationId xmlns:a16="http://schemas.microsoft.com/office/drawing/2014/main" id="{BAD0A152-0FEE-388D-E0AF-574BA26061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8911DC-7F63-CF00-C403-7E1990B8DB09}"/>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575588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08EE-B88C-026D-0EA1-932228AA12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06C877-7971-DD4D-303D-309F5AB8F3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14AAB0-7D0A-A2AE-3E26-E08F2749E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2A35E4-0CFC-006E-02FF-D6A78B7039F7}"/>
              </a:ext>
            </a:extLst>
          </p:cNvPr>
          <p:cNvSpPr>
            <a:spLocks noGrp="1"/>
          </p:cNvSpPr>
          <p:nvPr>
            <p:ph type="dt" sz="half" idx="10"/>
          </p:nvPr>
        </p:nvSpPr>
        <p:spPr/>
        <p:txBody>
          <a:bodyPr/>
          <a:lstStyle/>
          <a:p>
            <a:fld id="{CA14F718-E510-4090-814E-75B649658BBF}" type="datetimeFigureOut">
              <a:rPr lang="en-US" smtClean="0"/>
              <a:t>5/20/2025</a:t>
            </a:fld>
            <a:endParaRPr lang="en-US" dirty="0"/>
          </a:p>
        </p:txBody>
      </p:sp>
      <p:sp>
        <p:nvSpPr>
          <p:cNvPr id="6" name="Footer Placeholder 5">
            <a:extLst>
              <a:ext uri="{FF2B5EF4-FFF2-40B4-BE49-F238E27FC236}">
                <a16:creationId xmlns:a16="http://schemas.microsoft.com/office/drawing/2014/main" id="{4B4B4F7B-7E54-10FB-F3F0-206D7BB37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DB69632-BF34-6718-A88B-A267EBB49C37}"/>
              </a:ext>
            </a:extLst>
          </p:cNvPr>
          <p:cNvSpPr>
            <a:spLocks noGrp="1"/>
          </p:cNvSpPr>
          <p:nvPr>
            <p:ph type="sldNum" sz="quarter" idx="12"/>
          </p:nvPr>
        </p:nvSpPr>
        <p:spPr/>
        <p:txBody>
          <a:bodyPr/>
          <a:lstStyle/>
          <a:p>
            <a:fld id="{2D9AFEC9-6166-40C2-8F97-1FB26DEE973E}" type="slidenum">
              <a:rPr lang="en-US" smtClean="0"/>
              <a:t>‹#›</a:t>
            </a:fld>
            <a:endParaRPr lang="en-US" dirty="0"/>
          </a:p>
        </p:txBody>
      </p:sp>
    </p:spTree>
    <p:extLst>
      <p:ext uri="{BB962C8B-B14F-4D97-AF65-F5344CB8AC3E}">
        <p14:creationId xmlns:p14="http://schemas.microsoft.com/office/powerpoint/2010/main" val="3011354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35D024-34DB-1FA1-BC8D-A5E7FF16B2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F7C673-8D06-CF74-1C18-2EAA803F4F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0173C-D855-1156-C2A5-BE78310F25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14F718-E510-4090-814E-75B649658BBF}" type="datetimeFigureOut">
              <a:rPr lang="en-US" smtClean="0"/>
              <a:t>5/20/2025</a:t>
            </a:fld>
            <a:endParaRPr lang="en-US" dirty="0"/>
          </a:p>
        </p:txBody>
      </p:sp>
      <p:sp>
        <p:nvSpPr>
          <p:cNvPr id="5" name="Footer Placeholder 4">
            <a:extLst>
              <a:ext uri="{FF2B5EF4-FFF2-40B4-BE49-F238E27FC236}">
                <a16:creationId xmlns:a16="http://schemas.microsoft.com/office/drawing/2014/main" id="{3CB267B4-0EB7-D6F7-42F2-FB0D1A4242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ED32A4-DE2B-0231-F402-EA8B8D7CD2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AFEC9-6166-40C2-8F97-1FB26DEE973E}" type="slidenum">
              <a:rPr lang="en-US" smtClean="0"/>
              <a:t>‹#›</a:t>
            </a:fld>
            <a:endParaRPr lang="en-US" dirty="0"/>
          </a:p>
        </p:txBody>
      </p:sp>
    </p:spTree>
    <p:extLst>
      <p:ext uri="{BB962C8B-B14F-4D97-AF65-F5344CB8AC3E}">
        <p14:creationId xmlns:p14="http://schemas.microsoft.com/office/powerpoint/2010/main" val="1136386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nfluence.analytics.kp.org/confluence/display/SQS/Statistics" TargetMode="External"/><Relationship Id="rId2" Type="http://schemas.openxmlformats.org/officeDocument/2006/relationships/hyperlink" Target="https://confluence.analytics.kp.org/confluence/display/SQS/Nursing+Research"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ight Triangle 2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DEE0AF-5EFA-C9EF-3488-79D3017BF94F}"/>
              </a:ext>
            </a:extLst>
          </p:cNvPr>
          <p:cNvSpPr>
            <a:spLocks noGrp="1"/>
          </p:cNvSpPr>
          <p:nvPr>
            <p:ph type="ctrTitle"/>
          </p:nvPr>
        </p:nvSpPr>
        <p:spPr>
          <a:xfrm>
            <a:off x="1285241" y="1008993"/>
            <a:ext cx="9231410" cy="3542045"/>
          </a:xfrm>
        </p:spPr>
        <p:txBody>
          <a:bodyPr anchor="b">
            <a:normAutofit/>
          </a:bodyPr>
          <a:lstStyle/>
          <a:p>
            <a:pPr algn="l"/>
            <a:r>
              <a:rPr lang="en-US" sz="11500" dirty="0"/>
              <a:t>Research and Statistics</a:t>
            </a:r>
          </a:p>
        </p:txBody>
      </p:sp>
      <p:sp>
        <p:nvSpPr>
          <p:cNvPr id="3" name="Subtitle 2">
            <a:extLst>
              <a:ext uri="{FF2B5EF4-FFF2-40B4-BE49-F238E27FC236}">
                <a16:creationId xmlns:a16="http://schemas.microsoft.com/office/drawing/2014/main" id="{A3BB4076-5E3E-E48A-556D-65CBFEC8903A}"/>
              </a:ext>
            </a:extLst>
          </p:cNvPr>
          <p:cNvSpPr>
            <a:spLocks noGrp="1"/>
          </p:cNvSpPr>
          <p:nvPr>
            <p:ph type="subTitle" idx="1"/>
          </p:nvPr>
        </p:nvSpPr>
        <p:spPr>
          <a:xfrm>
            <a:off x="1285241" y="4582814"/>
            <a:ext cx="7132335" cy="1312657"/>
          </a:xfrm>
        </p:spPr>
        <p:txBody>
          <a:bodyPr anchor="t">
            <a:normAutofit/>
          </a:bodyPr>
          <a:lstStyle/>
          <a:p>
            <a:pPr algn="l"/>
            <a:r>
              <a:rPr lang="en-US" dirty="0"/>
              <a:t>Session 1: Research design, qualitative and quantitative methods</a:t>
            </a:r>
          </a:p>
        </p:txBody>
      </p:sp>
    </p:spTree>
    <p:extLst>
      <p:ext uri="{BB962C8B-B14F-4D97-AF65-F5344CB8AC3E}">
        <p14:creationId xmlns:p14="http://schemas.microsoft.com/office/powerpoint/2010/main" val="322641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FB60E8C-7224-44A4-87A0-46A1711DD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520AC29-A6DA-789D-4BF3-1F739A70D750}"/>
              </a:ext>
            </a:extLst>
          </p:cNvPr>
          <p:cNvSpPr>
            <a:spLocks noGrp="1"/>
          </p:cNvSpPr>
          <p:nvPr>
            <p:ph type="title"/>
          </p:nvPr>
        </p:nvSpPr>
        <p:spPr>
          <a:xfrm>
            <a:off x="795528" y="386930"/>
            <a:ext cx="10141799" cy="1300554"/>
          </a:xfrm>
        </p:spPr>
        <p:txBody>
          <a:bodyPr anchor="b">
            <a:normAutofit/>
          </a:bodyPr>
          <a:lstStyle/>
          <a:p>
            <a:r>
              <a:rPr lang="en-US" sz="4800" dirty="0"/>
              <a:t>Research questions</a:t>
            </a:r>
          </a:p>
        </p:txBody>
      </p:sp>
      <p:sp>
        <p:nvSpPr>
          <p:cNvPr id="12" name="Rectangle 11">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Questions">
            <a:extLst>
              <a:ext uri="{FF2B5EF4-FFF2-40B4-BE49-F238E27FC236}">
                <a16:creationId xmlns:a16="http://schemas.microsoft.com/office/drawing/2014/main" id="{4194C1E3-7A1B-A279-1FA7-4B7BE156C2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53311" y="2524715"/>
            <a:ext cx="3714244" cy="3714244"/>
          </a:xfrm>
          <a:prstGeom prst="rect">
            <a:avLst/>
          </a:prstGeom>
        </p:spPr>
      </p:pic>
      <p:sp>
        <p:nvSpPr>
          <p:cNvPr id="3" name="Content Placeholder 2">
            <a:extLst>
              <a:ext uri="{FF2B5EF4-FFF2-40B4-BE49-F238E27FC236}">
                <a16:creationId xmlns:a16="http://schemas.microsoft.com/office/drawing/2014/main" id="{3E23894B-B42F-BB12-748C-D9775D39F1DF}"/>
              </a:ext>
            </a:extLst>
          </p:cNvPr>
          <p:cNvSpPr>
            <a:spLocks noGrp="1"/>
          </p:cNvSpPr>
          <p:nvPr>
            <p:ph idx="1"/>
          </p:nvPr>
        </p:nvSpPr>
        <p:spPr>
          <a:xfrm>
            <a:off x="6406429" y="2599509"/>
            <a:ext cx="4530898" cy="3639450"/>
          </a:xfrm>
        </p:spPr>
        <p:txBody>
          <a:bodyPr anchor="ctr">
            <a:normAutofit/>
          </a:bodyPr>
          <a:lstStyle/>
          <a:p>
            <a:r>
              <a:rPr lang="en-US" sz="2000" dirty="0"/>
              <a:t>Our hypotheses are based on our research questions which are informed by the theory we read during our literature review.</a:t>
            </a:r>
          </a:p>
          <a:p>
            <a:endParaRPr lang="en-US" sz="2000" dirty="0"/>
          </a:p>
        </p:txBody>
      </p:sp>
      <p:sp>
        <p:nvSpPr>
          <p:cNvPr id="16" name="Rectangle 15">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11388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FB60E8C-7224-44A4-87A0-46A1711DD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BD4A1E-FAEF-198A-A22B-0CFE2F18BEEA}"/>
              </a:ext>
            </a:extLst>
          </p:cNvPr>
          <p:cNvSpPr>
            <a:spLocks noGrp="1"/>
          </p:cNvSpPr>
          <p:nvPr>
            <p:ph type="title"/>
          </p:nvPr>
        </p:nvSpPr>
        <p:spPr>
          <a:xfrm>
            <a:off x="795528" y="386930"/>
            <a:ext cx="10141799" cy="1300554"/>
          </a:xfrm>
        </p:spPr>
        <p:txBody>
          <a:bodyPr anchor="b">
            <a:normAutofit/>
          </a:bodyPr>
          <a:lstStyle/>
          <a:p>
            <a:r>
              <a:rPr lang="en-US" sz="4800" dirty="0"/>
              <a:t>Research Design</a:t>
            </a:r>
          </a:p>
        </p:txBody>
      </p:sp>
      <p:sp>
        <p:nvSpPr>
          <p:cNvPr id="12" name="Rectangle 11">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Footer">
            <a:extLst>
              <a:ext uri="{FF2B5EF4-FFF2-40B4-BE49-F238E27FC236}">
                <a16:creationId xmlns:a16="http://schemas.microsoft.com/office/drawing/2014/main" id="{36AD25C8-0473-A0F9-C1FB-12CFAED989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53311" y="2524715"/>
            <a:ext cx="3714244" cy="3714244"/>
          </a:xfrm>
          <a:prstGeom prst="rect">
            <a:avLst/>
          </a:prstGeom>
        </p:spPr>
      </p:pic>
      <p:sp>
        <p:nvSpPr>
          <p:cNvPr id="3" name="Content Placeholder 2">
            <a:extLst>
              <a:ext uri="{FF2B5EF4-FFF2-40B4-BE49-F238E27FC236}">
                <a16:creationId xmlns:a16="http://schemas.microsoft.com/office/drawing/2014/main" id="{5097EBB4-0486-D580-B6C6-1F65692222B1}"/>
              </a:ext>
            </a:extLst>
          </p:cNvPr>
          <p:cNvSpPr>
            <a:spLocks noGrp="1"/>
          </p:cNvSpPr>
          <p:nvPr>
            <p:ph idx="1"/>
          </p:nvPr>
        </p:nvSpPr>
        <p:spPr>
          <a:xfrm>
            <a:off x="6406429" y="2599509"/>
            <a:ext cx="4530898" cy="3639450"/>
          </a:xfrm>
        </p:spPr>
        <p:txBody>
          <a:bodyPr anchor="ctr">
            <a:normAutofit/>
          </a:bodyPr>
          <a:lstStyle/>
          <a:p>
            <a:r>
              <a:rPr lang="en-US" sz="2000" dirty="0"/>
              <a:t>We formalize how we’ll answer our research questions and hypotheses. </a:t>
            </a:r>
          </a:p>
          <a:p>
            <a:r>
              <a:rPr lang="en-US" sz="2000" dirty="0"/>
              <a:t>We try to reduce internal (how we did the study) and external (generalizations from the study) threats to validity. For example, we may use multiple time periods and/or multiple groups.</a:t>
            </a:r>
          </a:p>
        </p:txBody>
      </p:sp>
      <p:sp>
        <p:nvSpPr>
          <p:cNvPr id="16" name="Rectangle 15">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0969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BD4A1E-FAEF-198A-A22B-0CFE2F18BEEA}"/>
              </a:ext>
            </a:extLst>
          </p:cNvPr>
          <p:cNvSpPr>
            <a:spLocks noGrp="1"/>
          </p:cNvSpPr>
          <p:nvPr>
            <p:ph type="title"/>
          </p:nvPr>
        </p:nvSpPr>
        <p:spPr>
          <a:xfrm>
            <a:off x="793662" y="386930"/>
            <a:ext cx="10066122" cy="1298448"/>
          </a:xfrm>
        </p:spPr>
        <p:txBody>
          <a:bodyPr anchor="b">
            <a:normAutofit/>
          </a:bodyPr>
          <a:lstStyle/>
          <a:p>
            <a:r>
              <a:rPr lang="en-US" sz="4800" dirty="0"/>
              <a:t>Research Methods</a:t>
            </a:r>
          </a:p>
        </p:txBody>
      </p:sp>
      <p:sp>
        <p:nvSpPr>
          <p:cNvPr id="29" name="Rectangle 28">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097EBB4-0486-D580-B6C6-1F65692222B1}"/>
              </a:ext>
            </a:extLst>
          </p:cNvPr>
          <p:cNvSpPr>
            <a:spLocks noGrp="1"/>
          </p:cNvSpPr>
          <p:nvPr>
            <p:ph idx="1"/>
          </p:nvPr>
        </p:nvSpPr>
        <p:spPr>
          <a:xfrm>
            <a:off x="793661" y="2599509"/>
            <a:ext cx="4530898" cy="3639450"/>
          </a:xfrm>
        </p:spPr>
        <p:txBody>
          <a:bodyPr anchor="ctr">
            <a:normAutofit/>
          </a:bodyPr>
          <a:lstStyle/>
          <a:p>
            <a:r>
              <a:rPr lang="en-US" sz="2000" dirty="0"/>
              <a:t>These are the analytical methods we’ll use to accurately answer our research questions. Here, statistics.</a:t>
            </a:r>
          </a:p>
        </p:txBody>
      </p:sp>
      <p:pic>
        <p:nvPicPr>
          <p:cNvPr id="7" name="Graphic 6" descr="Footer">
            <a:extLst>
              <a:ext uri="{FF2B5EF4-FFF2-40B4-BE49-F238E27FC236}">
                <a16:creationId xmlns:a16="http://schemas.microsoft.com/office/drawing/2014/main" id="{36AD25C8-0473-A0F9-C1FB-12CFAED989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9548" y="2484255"/>
            <a:ext cx="3714244" cy="3714244"/>
          </a:xfrm>
          <a:prstGeom prst="rect">
            <a:avLst/>
          </a:prstGeom>
        </p:spPr>
      </p:pic>
      <p:sp>
        <p:nvSpPr>
          <p:cNvPr id="27" name="Rectangle 2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330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9" name="Rectangle 18">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Rectangle 20">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3BE6D0-41BA-35D0-3C16-465BAAB08B14}"/>
              </a:ext>
            </a:extLst>
          </p:cNvPr>
          <p:cNvSpPr>
            <a:spLocks noGrp="1"/>
          </p:cNvSpPr>
          <p:nvPr>
            <p:ph type="title"/>
          </p:nvPr>
        </p:nvSpPr>
        <p:spPr>
          <a:xfrm>
            <a:off x="1043631" y="809898"/>
            <a:ext cx="10173010" cy="1554480"/>
          </a:xfrm>
        </p:spPr>
        <p:txBody>
          <a:bodyPr anchor="ctr">
            <a:normAutofit/>
          </a:bodyPr>
          <a:lstStyle/>
          <a:p>
            <a:r>
              <a:rPr lang="en-US" sz="4800" dirty="0"/>
              <a:t>Most common design</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DAEF8F6-9D4E-28D4-6073-C399E4A68174}"/>
              </a:ext>
            </a:extLst>
          </p:cNvPr>
          <p:cNvGraphicFramePr>
            <a:graphicFrameLocks noGrp="1"/>
          </p:cNvGraphicFramePr>
          <p:nvPr>
            <p:ph idx="1"/>
            <p:extLst>
              <p:ext uri="{D42A27DB-BD31-4B8C-83A1-F6EECF244321}">
                <p14:modId xmlns:p14="http://schemas.microsoft.com/office/powerpoint/2010/main" val="382285471"/>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8659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725BDB5-75FE-1C6E-82DB-0F292536FBC7}"/>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dirty="0">
                <a:solidFill>
                  <a:schemeClr val="bg1"/>
                </a:solidFill>
                <a:latin typeface="+mj-lt"/>
                <a:ea typeface="+mj-ea"/>
                <a:cs typeface="+mj-cs"/>
              </a:rPr>
              <a:t>Pre-test/Post-test with a control group</a:t>
            </a:r>
          </a:p>
        </p:txBody>
      </p:sp>
      <p:pic>
        <p:nvPicPr>
          <p:cNvPr id="5" name="Content Placeholder 4">
            <a:extLst>
              <a:ext uri="{FF2B5EF4-FFF2-40B4-BE49-F238E27FC236}">
                <a16:creationId xmlns:a16="http://schemas.microsoft.com/office/drawing/2014/main" id="{06233EC2-04E4-C1E0-82DB-9D9FFA6081E1}"/>
              </a:ext>
            </a:extLst>
          </p:cNvPr>
          <p:cNvPicPr>
            <a:picLocks noGrp="1" noChangeAspect="1"/>
          </p:cNvPicPr>
          <p:nvPr>
            <p:ph idx="1"/>
          </p:nvPr>
        </p:nvPicPr>
        <p:blipFill>
          <a:blip r:embed="rId2"/>
          <a:stretch>
            <a:fillRect/>
          </a:stretch>
        </p:blipFill>
        <p:spPr>
          <a:xfrm>
            <a:off x="1953798" y="1898125"/>
            <a:ext cx="8284404" cy="4162912"/>
          </a:xfrm>
          <a:prstGeom prst="rect">
            <a:avLst/>
          </a:prstGeom>
        </p:spPr>
      </p:pic>
      <p:sp>
        <p:nvSpPr>
          <p:cNvPr id="6" name="TextBox 5">
            <a:extLst>
              <a:ext uri="{FF2B5EF4-FFF2-40B4-BE49-F238E27FC236}">
                <a16:creationId xmlns:a16="http://schemas.microsoft.com/office/drawing/2014/main" id="{F1328203-EF2C-4B1B-2219-45DB49E6135B}"/>
              </a:ext>
            </a:extLst>
          </p:cNvPr>
          <p:cNvSpPr txBox="1"/>
          <p:nvPr/>
        </p:nvSpPr>
        <p:spPr>
          <a:xfrm>
            <a:off x="282081" y="6214533"/>
            <a:ext cx="2883161" cy="369332"/>
          </a:xfrm>
          <a:prstGeom prst="rect">
            <a:avLst/>
          </a:prstGeom>
          <a:noFill/>
        </p:spPr>
        <p:txBody>
          <a:bodyPr wrap="square" rtlCol="0">
            <a:spAutoFit/>
          </a:bodyPr>
          <a:lstStyle/>
          <a:p>
            <a:r>
              <a:rPr lang="en-US" dirty="0"/>
              <a:t>NR = Non-randomization</a:t>
            </a:r>
          </a:p>
        </p:txBody>
      </p:sp>
      <p:sp>
        <p:nvSpPr>
          <p:cNvPr id="7" name="TextBox 6">
            <a:extLst>
              <a:ext uri="{FF2B5EF4-FFF2-40B4-BE49-F238E27FC236}">
                <a16:creationId xmlns:a16="http://schemas.microsoft.com/office/drawing/2014/main" id="{AAF54DAA-C656-0E78-3D82-D92DD4EE2DCF}"/>
              </a:ext>
            </a:extLst>
          </p:cNvPr>
          <p:cNvSpPr txBox="1"/>
          <p:nvPr/>
        </p:nvSpPr>
        <p:spPr>
          <a:xfrm>
            <a:off x="8303354" y="4697695"/>
            <a:ext cx="2883161" cy="1200329"/>
          </a:xfrm>
          <a:prstGeom prst="rect">
            <a:avLst/>
          </a:prstGeom>
          <a:noFill/>
        </p:spPr>
        <p:txBody>
          <a:bodyPr wrap="square" rtlCol="0">
            <a:spAutoFit/>
          </a:bodyPr>
          <a:lstStyle/>
          <a:p>
            <a:r>
              <a:rPr lang="en-US" dirty="0">
                <a:highlight>
                  <a:srgbClr val="00FFFF"/>
                </a:highlight>
              </a:rPr>
              <a:t>We can also use designs that don’t have identical subjects in both the pre- and post-tests. See Appendix.</a:t>
            </a:r>
          </a:p>
        </p:txBody>
      </p:sp>
      <p:sp>
        <p:nvSpPr>
          <p:cNvPr id="4" name="TextBox 3">
            <a:extLst>
              <a:ext uri="{FF2B5EF4-FFF2-40B4-BE49-F238E27FC236}">
                <a16:creationId xmlns:a16="http://schemas.microsoft.com/office/drawing/2014/main" id="{09932BF2-8C15-0A9D-B469-27DAA3A28F59}"/>
              </a:ext>
            </a:extLst>
          </p:cNvPr>
          <p:cNvSpPr txBox="1"/>
          <p:nvPr/>
        </p:nvSpPr>
        <p:spPr>
          <a:xfrm>
            <a:off x="2071732" y="4832957"/>
            <a:ext cx="1703313" cy="646331"/>
          </a:xfrm>
          <a:prstGeom prst="rect">
            <a:avLst/>
          </a:prstGeom>
          <a:noFill/>
        </p:spPr>
        <p:txBody>
          <a:bodyPr wrap="square" rtlCol="0">
            <a:spAutoFit/>
          </a:bodyPr>
          <a:lstStyle/>
          <a:p>
            <a:r>
              <a:rPr lang="en-US" dirty="0">
                <a:highlight>
                  <a:srgbClr val="FFFF00"/>
                </a:highlight>
              </a:rPr>
              <a:t>Treatment and Control groups</a:t>
            </a:r>
          </a:p>
        </p:txBody>
      </p:sp>
      <p:cxnSp>
        <p:nvCxnSpPr>
          <p:cNvPr id="9" name="Straight Arrow Connector 8">
            <a:extLst>
              <a:ext uri="{FF2B5EF4-FFF2-40B4-BE49-F238E27FC236}">
                <a16:creationId xmlns:a16="http://schemas.microsoft.com/office/drawing/2014/main" id="{39899877-A8E3-FCF0-93B8-AAB100318978}"/>
              </a:ext>
            </a:extLst>
          </p:cNvPr>
          <p:cNvCxnSpPr/>
          <p:nvPr/>
        </p:nvCxnSpPr>
        <p:spPr>
          <a:xfrm>
            <a:off x="3674378" y="4957894"/>
            <a:ext cx="7633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2ECCD8A-6D7A-B7B3-EA0D-BBEF4F3D44BF}"/>
              </a:ext>
            </a:extLst>
          </p:cNvPr>
          <p:cNvCxnSpPr/>
          <p:nvPr/>
        </p:nvCxnSpPr>
        <p:spPr>
          <a:xfrm>
            <a:off x="3674378" y="5479288"/>
            <a:ext cx="7633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529619B-8B5B-1B50-5306-76AD75DFE4E6}"/>
              </a:ext>
            </a:extLst>
          </p:cNvPr>
          <p:cNvSpPr txBox="1"/>
          <p:nvPr/>
        </p:nvSpPr>
        <p:spPr>
          <a:xfrm>
            <a:off x="4849887" y="6128149"/>
            <a:ext cx="2012308" cy="369332"/>
          </a:xfrm>
          <a:prstGeom prst="rect">
            <a:avLst/>
          </a:prstGeom>
          <a:noFill/>
        </p:spPr>
        <p:txBody>
          <a:bodyPr wrap="square" rtlCol="0">
            <a:spAutoFit/>
          </a:bodyPr>
          <a:lstStyle/>
          <a:p>
            <a:r>
              <a:rPr lang="en-US" dirty="0">
                <a:highlight>
                  <a:srgbClr val="FFFF00"/>
                </a:highlight>
              </a:rPr>
              <a:t>Pre- and Post tests</a:t>
            </a:r>
          </a:p>
        </p:txBody>
      </p:sp>
      <p:cxnSp>
        <p:nvCxnSpPr>
          <p:cNvPr id="13" name="Straight Arrow Connector 12">
            <a:extLst>
              <a:ext uri="{FF2B5EF4-FFF2-40B4-BE49-F238E27FC236}">
                <a16:creationId xmlns:a16="http://schemas.microsoft.com/office/drawing/2014/main" id="{F3DF1550-DBAF-E569-8B59-1114F2BAE7E7}"/>
              </a:ext>
            </a:extLst>
          </p:cNvPr>
          <p:cNvCxnSpPr>
            <a:cxnSpLocks/>
          </p:cNvCxnSpPr>
          <p:nvPr/>
        </p:nvCxnSpPr>
        <p:spPr>
          <a:xfrm flipV="1">
            <a:off x="5429075" y="5706354"/>
            <a:ext cx="0" cy="4187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1CDEB46-D537-A1CC-69B0-71FE6C19E859}"/>
              </a:ext>
            </a:extLst>
          </p:cNvPr>
          <p:cNvCxnSpPr>
            <a:cxnSpLocks/>
          </p:cNvCxnSpPr>
          <p:nvPr/>
        </p:nvCxnSpPr>
        <p:spPr>
          <a:xfrm flipV="1">
            <a:off x="6017702" y="5706354"/>
            <a:ext cx="0" cy="4187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6E2086F-AB4A-9BFE-DD34-CCE14D227F10}"/>
              </a:ext>
            </a:extLst>
          </p:cNvPr>
          <p:cNvSpPr txBox="1"/>
          <p:nvPr/>
        </p:nvSpPr>
        <p:spPr>
          <a:xfrm>
            <a:off x="6442745" y="4395831"/>
            <a:ext cx="1409350" cy="369332"/>
          </a:xfrm>
          <a:prstGeom prst="rect">
            <a:avLst/>
          </a:prstGeom>
          <a:noFill/>
        </p:spPr>
        <p:txBody>
          <a:bodyPr wrap="square" rtlCol="0">
            <a:spAutoFit/>
          </a:bodyPr>
          <a:lstStyle/>
          <a:p>
            <a:r>
              <a:rPr lang="en-US" dirty="0"/>
              <a:t>Treatment</a:t>
            </a:r>
          </a:p>
        </p:txBody>
      </p:sp>
      <p:cxnSp>
        <p:nvCxnSpPr>
          <p:cNvPr id="17" name="Straight Arrow Connector 16">
            <a:extLst>
              <a:ext uri="{FF2B5EF4-FFF2-40B4-BE49-F238E27FC236}">
                <a16:creationId xmlns:a16="http://schemas.microsoft.com/office/drawing/2014/main" id="{18660ADB-E83B-A8D1-94B6-4999170D6565}"/>
              </a:ext>
            </a:extLst>
          </p:cNvPr>
          <p:cNvCxnSpPr>
            <a:cxnSpLocks/>
            <a:stCxn id="16" idx="1"/>
          </p:cNvCxnSpPr>
          <p:nvPr/>
        </p:nvCxnSpPr>
        <p:spPr>
          <a:xfrm flipH="1">
            <a:off x="5830350" y="4580497"/>
            <a:ext cx="612395" cy="184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1948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FB60E8C-7224-44A4-87A0-46A1711DD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5061A19-9D57-93FB-51CB-59B6F43D6245}"/>
              </a:ext>
            </a:extLst>
          </p:cNvPr>
          <p:cNvSpPr>
            <a:spLocks noGrp="1"/>
          </p:cNvSpPr>
          <p:nvPr>
            <p:ph type="title"/>
          </p:nvPr>
        </p:nvSpPr>
        <p:spPr>
          <a:xfrm>
            <a:off x="795528" y="386930"/>
            <a:ext cx="10141799" cy="1300554"/>
          </a:xfrm>
        </p:spPr>
        <p:txBody>
          <a:bodyPr anchor="b">
            <a:normAutofit/>
          </a:bodyPr>
          <a:lstStyle/>
          <a:p>
            <a:r>
              <a:rPr lang="en-US" sz="4800" dirty="0"/>
              <a:t>Summary</a:t>
            </a:r>
          </a:p>
        </p:txBody>
      </p:sp>
      <p:sp>
        <p:nvSpPr>
          <p:cNvPr id="12" name="Rectangle 11">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Books">
            <a:extLst>
              <a:ext uri="{FF2B5EF4-FFF2-40B4-BE49-F238E27FC236}">
                <a16:creationId xmlns:a16="http://schemas.microsoft.com/office/drawing/2014/main" id="{342A227F-6A95-9A9F-44AA-CF1E86E100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53311" y="2524715"/>
            <a:ext cx="3714244" cy="3714244"/>
          </a:xfrm>
          <a:prstGeom prst="rect">
            <a:avLst/>
          </a:prstGeom>
        </p:spPr>
      </p:pic>
      <p:sp>
        <p:nvSpPr>
          <p:cNvPr id="3" name="Content Placeholder 2">
            <a:extLst>
              <a:ext uri="{FF2B5EF4-FFF2-40B4-BE49-F238E27FC236}">
                <a16:creationId xmlns:a16="http://schemas.microsoft.com/office/drawing/2014/main" id="{4D9E0E0A-823F-DF8B-4511-4B28100E49E0}"/>
              </a:ext>
            </a:extLst>
          </p:cNvPr>
          <p:cNvSpPr>
            <a:spLocks noGrp="1"/>
          </p:cNvSpPr>
          <p:nvPr>
            <p:ph idx="1"/>
          </p:nvPr>
        </p:nvSpPr>
        <p:spPr>
          <a:xfrm>
            <a:off x="6406429" y="2599509"/>
            <a:ext cx="4639352" cy="3639450"/>
          </a:xfrm>
        </p:spPr>
        <p:txBody>
          <a:bodyPr anchor="ctr">
            <a:normAutofit/>
          </a:bodyPr>
          <a:lstStyle/>
          <a:p>
            <a:r>
              <a:rPr lang="en-US" sz="2000" dirty="0"/>
              <a:t>In summary, research articles generally follow this format: 1) Introduction, 2) Literature Review, 3) Research Methods, 4) Results, and 5) Conclusions. </a:t>
            </a:r>
          </a:p>
          <a:p>
            <a:r>
              <a:rPr lang="en-US" sz="2000" dirty="0"/>
              <a:t>Statistics is a part of each section. </a:t>
            </a:r>
          </a:p>
          <a:p>
            <a:r>
              <a:rPr lang="en-US" sz="2000" dirty="0"/>
              <a:t>For example, the methods we select based on the research questions of the first sections and the analyses found in the later sections.</a:t>
            </a:r>
          </a:p>
        </p:txBody>
      </p:sp>
      <p:sp>
        <p:nvSpPr>
          <p:cNvPr id="16" name="Rectangle 15">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3559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7667732-17FA-8D19-038D-DBAEED302F0A}"/>
              </a:ext>
            </a:extLst>
          </p:cNvPr>
          <p:cNvSpPr>
            <a:spLocks noGrp="1"/>
          </p:cNvSpPr>
          <p:nvPr>
            <p:ph type="title"/>
          </p:nvPr>
        </p:nvSpPr>
        <p:spPr>
          <a:xfrm>
            <a:off x="838200" y="1412488"/>
            <a:ext cx="2899189" cy="4363844"/>
          </a:xfrm>
        </p:spPr>
        <p:txBody>
          <a:bodyPr anchor="t">
            <a:normAutofit/>
          </a:bodyPr>
          <a:lstStyle/>
          <a:p>
            <a:r>
              <a:rPr lang="en-US" sz="4000">
                <a:solidFill>
                  <a:srgbClr val="FFFFFF"/>
                </a:solidFill>
              </a:rPr>
              <a:t>Knowledge check</a:t>
            </a:r>
          </a:p>
        </p:txBody>
      </p:sp>
      <p:sp>
        <p:nvSpPr>
          <p:cNvPr id="3" name="Content Placeholder 2">
            <a:extLst>
              <a:ext uri="{FF2B5EF4-FFF2-40B4-BE49-F238E27FC236}">
                <a16:creationId xmlns:a16="http://schemas.microsoft.com/office/drawing/2014/main" id="{BE8FAB0B-3712-9746-4479-1B885CD41D1F}"/>
              </a:ext>
            </a:extLst>
          </p:cNvPr>
          <p:cNvSpPr>
            <a:spLocks noGrp="1"/>
          </p:cNvSpPr>
          <p:nvPr>
            <p:ph sz="half" idx="1"/>
          </p:nvPr>
        </p:nvSpPr>
        <p:spPr>
          <a:xfrm>
            <a:off x="4380855" y="1412489"/>
            <a:ext cx="3427283" cy="4363844"/>
          </a:xfrm>
        </p:spPr>
        <p:txBody>
          <a:bodyPr>
            <a:normAutofit/>
          </a:bodyPr>
          <a:lstStyle/>
          <a:p>
            <a:pPr marL="342900" marR="0" lvl="0" indent="-342900">
              <a:spcBef>
                <a:spcPts val="0"/>
              </a:spcBef>
              <a:spcAft>
                <a:spcPts val="0"/>
              </a:spcAft>
              <a:buFont typeface="+mj-lt"/>
              <a:buAutoNum type="arabi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What are the two types of research methods? Select all that apply. </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Quantitative and Qualitative</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Quantitative and Qualtrics</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Qualitative and Quantity</a:t>
            </a:r>
          </a:p>
          <a:p>
            <a:pPr marL="342900" marR="0" lvl="0" indent="-342900">
              <a:spcBef>
                <a:spcPts val="0"/>
              </a:spcBef>
              <a:spcAft>
                <a:spcPts val="80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Quasi-experimental and Placebo groups </a:t>
            </a:r>
          </a:p>
          <a:p>
            <a:pPr marL="0" marR="0" lvl="0" indent="0">
              <a:spcBef>
                <a:spcPts val="0"/>
              </a:spcBef>
              <a:spcAft>
                <a:spcPts val="0"/>
              </a:spcAft>
              <a:buNone/>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2) What is the main difference between research and evaluation?</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Statistical analysis plan</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Theoretical framework used</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Generalizability</a:t>
            </a:r>
          </a:p>
          <a:p>
            <a:pPr marL="342900" marR="0" lvl="0" indent="-342900">
              <a:spcBef>
                <a:spcPts val="0"/>
              </a:spcBef>
              <a:spcAft>
                <a:spcPts val="80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Sample size</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013DA11-4961-DD8E-D6CD-BF541AF466F3}"/>
              </a:ext>
            </a:extLst>
          </p:cNvPr>
          <p:cNvSpPr>
            <a:spLocks noGrp="1"/>
          </p:cNvSpPr>
          <p:nvPr>
            <p:ph sz="half" idx="2"/>
          </p:nvPr>
        </p:nvSpPr>
        <p:spPr>
          <a:xfrm>
            <a:off x="8451604" y="1412489"/>
            <a:ext cx="3197701" cy="4363844"/>
          </a:xfrm>
        </p:spPr>
        <p:txBody>
          <a:bodyPr>
            <a:normAutofit/>
          </a:bodyPr>
          <a:lstStyle/>
          <a:p>
            <a:pPr marL="0" marR="0" lvl="0" indent="0">
              <a:spcBef>
                <a:spcPts val="0"/>
              </a:spcBef>
              <a:spcAft>
                <a:spcPts val="0"/>
              </a:spcAft>
              <a:buNone/>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3) True or False: </a:t>
            </a:r>
          </a:p>
          <a:p>
            <a:pPr marL="228600" marR="0">
              <a:spcBef>
                <a:spcPts val="0"/>
              </a:spcBef>
              <a:spcAft>
                <a:spcPts val="80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A null hypothesis would state that there is no difference between control and treatment groups (or time periods), thus the results of a study would either indicate to reject the null hypothesis or fail to reject the null hypothesis. </a:t>
            </a:r>
          </a:p>
          <a:p>
            <a:pPr marL="0" marR="0" lvl="0" indent="0">
              <a:spcBef>
                <a:spcPts val="0"/>
              </a:spcBef>
              <a:spcAft>
                <a:spcPts val="0"/>
              </a:spcAft>
              <a:buNone/>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4) The statistics plan of a general research article format would be in this section: </a:t>
            </a:r>
          </a:p>
          <a:p>
            <a:pPr marL="342900" marR="0" lvl="0" indent="-342900">
              <a:spcBef>
                <a:spcPts val="0"/>
              </a:spcBef>
              <a:spcAft>
                <a:spcPts val="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Introduction </a:t>
            </a:r>
          </a:p>
          <a:p>
            <a:pPr marL="342900" marR="0" lvl="0" indent="-342900">
              <a:spcBef>
                <a:spcPts val="0"/>
              </a:spcBef>
              <a:spcAft>
                <a:spcPts val="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Literature review</a:t>
            </a:r>
          </a:p>
          <a:p>
            <a:pPr marL="342900" marR="0" lvl="0" indent="-342900">
              <a:spcBef>
                <a:spcPts val="0"/>
              </a:spcBef>
              <a:spcAft>
                <a:spcPts val="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Methods</a:t>
            </a:r>
          </a:p>
          <a:p>
            <a:pPr marL="342900" marR="0" lvl="0" indent="-342900">
              <a:spcBef>
                <a:spcPts val="0"/>
              </a:spcBef>
              <a:spcAft>
                <a:spcPts val="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Results</a:t>
            </a:r>
          </a:p>
          <a:p>
            <a:pPr marL="342900" marR="0" lvl="0" indent="-342900">
              <a:spcBef>
                <a:spcPts val="0"/>
              </a:spcBef>
              <a:spcAft>
                <a:spcPts val="80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Conclusions </a:t>
            </a:r>
          </a:p>
        </p:txBody>
      </p:sp>
    </p:spTree>
    <p:extLst>
      <p:ext uri="{BB962C8B-B14F-4D97-AF65-F5344CB8AC3E}">
        <p14:creationId xmlns:p14="http://schemas.microsoft.com/office/powerpoint/2010/main" val="2448632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7667732-17FA-8D19-038D-DBAEED302F0A}"/>
              </a:ext>
            </a:extLst>
          </p:cNvPr>
          <p:cNvSpPr>
            <a:spLocks noGrp="1"/>
          </p:cNvSpPr>
          <p:nvPr>
            <p:ph type="title"/>
          </p:nvPr>
        </p:nvSpPr>
        <p:spPr>
          <a:xfrm>
            <a:off x="838200" y="1412488"/>
            <a:ext cx="2899189" cy="4363844"/>
          </a:xfrm>
        </p:spPr>
        <p:txBody>
          <a:bodyPr anchor="t">
            <a:normAutofit/>
          </a:bodyPr>
          <a:lstStyle/>
          <a:p>
            <a:r>
              <a:rPr lang="en-US" sz="4000" dirty="0">
                <a:solidFill>
                  <a:srgbClr val="FFFFFF"/>
                </a:solidFill>
              </a:rPr>
              <a:t>Knowledge check-- </a:t>
            </a:r>
            <a:r>
              <a:rPr lang="en-US" sz="4000" dirty="0">
                <a:solidFill>
                  <a:srgbClr val="FFFF00"/>
                </a:solidFill>
              </a:rPr>
              <a:t>Answers</a:t>
            </a:r>
          </a:p>
        </p:txBody>
      </p:sp>
      <p:sp>
        <p:nvSpPr>
          <p:cNvPr id="3" name="Content Placeholder 2">
            <a:extLst>
              <a:ext uri="{FF2B5EF4-FFF2-40B4-BE49-F238E27FC236}">
                <a16:creationId xmlns:a16="http://schemas.microsoft.com/office/drawing/2014/main" id="{BE8FAB0B-3712-9746-4479-1B885CD41D1F}"/>
              </a:ext>
            </a:extLst>
          </p:cNvPr>
          <p:cNvSpPr>
            <a:spLocks noGrp="1"/>
          </p:cNvSpPr>
          <p:nvPr>
            <p:ph sz="half" idx="1"/>
          </p:nvPr>
        </p:nvSpPr>
        <p:spPr>
          <a:xfrm>
            <a:off x="4380855" y="1412489"/>
            <a:ext cx="3427283" cy="4363844"/>
          </a:xfrm>
        </p:spPr>
        <p:txBody>
          <a:bodyPr>
            <a:normAutofit/>
          </a:bodyPr>
          <a:lstStyle/>
          <a:p>
            <a:pPr marL="342900" marR="0" lvl="0" indent="-342900">
              <a:spcBef>
                <a:spcPts val="0"/>
              </a:spcBef>
              <a:spcAft>
                <a:spcPts val="0"/>
              </a:spcAft>
              <a:buFont typeface="+mj-lt"/>
              <a:buAutoNum type="arabi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What are the two types of research methods? Select all that apply. </a:t>
            </a:r>
          </a:p>
          <a:p>
            <a:pPr marL="342900" marR="0" lvl="0" indent="-342900">
              <a:spcBef>
                <a:spcPts val="0"/>
              </a:spcBef>
              <a:spcAft>
                <a:spcPts val="0"/>
              </a:spcAft>
              <a:buFont typeface="+mj-lt"/>
              <a:buAutoNum type="alphaUcParenR"/>
            </a:pPr>
            <a:r>
              <a:rPr lang="en-US" sz="19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Quantitative and Qualitative</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Quantitative and Qualtrics</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Qualitative and Quantity</a:t>
            </a:r>
          </a:p>
          <a:p>
            <a:pPr marL="342900" marR="0" lvl="0" indent="-342900">
              <a:spcBef>
                <a:spcPts val="0"/>
              </a:spcBef>
              <a:spcAft>
                <a:spcPts val="80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Quasi-experimental and Placebo groups </a:t>
            </a:r>
          </a:p>
          <a:p>
            <a:pPr marL="0" marR="0" lvl="0" indent="0">
              <a:spcBef>
                <a:spcPts val="0"/>
              </a:spcBef>
              <a:spcAft>
                <a:spcPts val="0"/>
              </a:spcAft>
              <a:buNone/>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2) What is the main difference between research and evaluation?</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Statistical analysis plan</a:t>
            </a:r>
          </a:p>
          <a:p>
            <a:pPr marL="342900" marR="0" lvl="0" indent="-342900">
              <a:spcBef>
                <a:spcPts val="0"/>
              </a:spcBef>
              <a:spcAft>
                <a:spcPts val="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Theoretical framework used</a:t>
            </a:r>
          </a:p>
          <a:p>
            <a:pPr marL="342900" marR="0" lvl="0" indent="-342900">
              <a:spcBef>
                <a:spcPts val="0"/>
              </a:spcBef>
              <a:spcAft>
                <a:spcPts val="0"/>
              </a:spcAft>
              <a:buFont typeface="+mj-lt"/>
              <a:buAutoNum type="alphaUcParenR"/>
            </a:pPr>
            <a:r>
              <a:rPr lang="en-US" sz="19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Generalizability</a:t>
            </a:r>
          </a:p>
          <a:p>
            <a:pPr marL="342900" marR="0" lvl="0" indent="-342900">
              <a:spcBef>
                <a:spcPts val="0"/>
              </a:spcBef>
              <a:spcAft>
                <a:spcPts val="800"/>
              </a:spcAft>
              <a:buFont typeface="+mj-lt"/>
              <a:buAutoNum type="alphaUcParenR"/>
            </a:pPr>
            <a:r>
              <a:rPr lang="en-US" sz="1900" kern="100" dirty="0">
                <a:effectLst/>
                <a:latin typeface="Calibri" panose="020F0502020204030204" pitchFamily="34" charset="0"/>
                <a:ea typeface="Calibri" panose="020F0502020204030204" pitchFamily="34" charset="0"/>
                <a:cs typeface="Times New Roman" panose="02020603050405020304" pitchFamily="18" charset="0"/>
              </a:rPr>
              <a:t>Sample size</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013DA11-4961-DD8E-D6CD-BF541AF466F3}"/>
              </a:ext>
            </a:extLst>
          </p:cNvPr>
          <p:cNvSpPr>
            <a:spLocks noGrp="1"/>
          </p:cNvSpPr>
          <p:nvPr>
            <p:ph sz="half" idx="2"/>
          </p:nvPr>
        </p:nvSpPr>
        <p:spPr>
          <a:xfrm>
            <a:off x="8451604" y="1412489"/>
            <a:ext cx="3197701" cy="4363844"/>
          </a:xfrm>
        </p:spPr>
        <p:txBody>
          <a:bodyPr>
            <a:normAutofit/>
          </a:bodyPr>
          <a:lstStyle/>
          <a:p>
            <a:pPr marL="0" marR="0" lvl="0" indent="0">
              <a:spcBef>
                <a:spcPts val="0"/>
              </a:spcBef>
              <a:spcAft>
                <a:spcPts val="0"/>
              </a:spcAft>
              <a:buNone/>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3) </a:t>
            </a:r>
            <a:r>
              <a:rPr lang="en-US" sz="17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True</a:t>
            </a: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 or False: </a:t>
            </a:r>
          </a:p>
          <a:p>
            <a:pPr marL="228600" marR="0">
              <a:spcBef>
                <a:spcPts val="0"/>
              </a:spcBef>
              <a:spcAft>
                <a:spcPts val="80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A null hypothesis would state that there is no difference between control and treatment groups (or time periods), thus the results of a study would either indicate to reject the null hypothesis or fail to reject the null hypothesis. </a:t>
            </a:r>
          </a:p>
          <a:p>
            <a:pPr marL="0" marR="0" lvl="0" indent="0">
              <a:spcBef>
                <a:spcPts val="0"/>
              </a:spcBef>
              <a:spcAft>
                <a:spcPts val="0"/>
              </a:spcAft>
              <a:buNone/>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4) The statistics plan of a general research article format would be in this section: </a:t>
            </a:r>
          </a:p>
          <a:p>
            <a:pPr marL="342900" marR="0" lvl="0" indent="-342900">
              <a:spcBef>
                <a:spcPts val="0"/>
              </a:spcBef>
              <a:spcAft>
                <a:spcPts val="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Introduction </a:t>
            </a:r>
          </a:p>
          <a:p>
            <a:pPr marL="342900" marR="0" lvl="0" indent="-342900">
              <a:spcBef>
                <a:spcPts val="0"/>
              </a:spcBef>
              <a:spcAft>
                <a:spcPts val="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Literature review</a:t>
            </a:r>
          </a:p>
          <a:p>
            <a:pPr marL="342900" marR="0" lvl="0" indent="-342900">
              <a:spcBef>
                <a:spcPts val="0"/>
              </a:spcBef>
              <a:spcAft>
                <a:spcPts val="0"/>
              </a:spcAft>
              <a:buFont typeface="+mj-lt"/>
              <a:buAutoNum type="alphaUcParenR"/>
            </a:pPr>
            <a:r>
              <a:rPr lang="en-US" sz="17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Methods</a:t>
            </a:r>
          </a:p>
          <a:p>
            <a:pPr marL="342900" marR="0" lvl="0" indent="-342900">
              <a:spcBef>
                <a:spcPts val="0"/>
              </a:spcBef>
              <a:spcAft>
                <a:spcPts val="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Results</a:t>
            </a:r>
          </a:p>
          <a:p>
            <a:pPr marL="342900" marR="0" lvl="0" indent="-342900">
              <a:spcBef>
                <a:spcPts val="0"/>
              </a:spcBef>
              <a:spcAft>
                <a:spcPts val="800"/>
              </a:spcAft>
              <a:buFont typeface="+mj-lt"/>
              <a:buAutoNum type="alphaUcParen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Conclusions </a:t>
            </a:r>
          </a:p>
        </p:txBody>
      </p:sp>
    </p:spTree>
    <p:extLst>
      <p:ext uri="{BB962C8B-B14F-4D97-AF65-F5344CB8AC3E}">
        <p14:creationId xmlns:p14="http://schemas.microsoft.com/office/powerpoint/2010/main" val="4136379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7120A-A945-AF38-E12C-AB959BAC3CC5}"/>
              </a:ext>
            </a:extLst>
          </p:cNvPr>
          <p:cNvSpPr>
            <a:spLocks noGrp="1"/>
          </p:cNvSpPr>
          <p:nvPr>
            <p:ph type="title"/>
          </p:nvPr>
        </p:nvSpPr>
        <p:spPr/>
        <p:txBody>
          <a:bodyPr/>
          <a:lstStyle/>
          <a:p>
            <a:r>
              <a:rPr lang="en-US" dirty="0"/>
              <a:t>Appendix</a:t>
            </a:r>
          </a:p>
        </p:txBody>
      </p:sp>
      <p:sp>
        <p:nvSpPr>
          <p:cNvPr id="3" name="Text Placeholder 2">
            <a:extLst>
              <a:ext uri="{FF2B5EF4-FFF2-40B4-BE49-F238E27FC236}">
                <a16:creationId xmlns:a16="http://schemas.microsoft.com/office/drawing/2014/main" id="{9D28782A-A476-FB10-14CF-ADC3BA1BBE45}"/>
              </a:ext>
            </a:extLst>
          </p:cNvPr>
          <p:cNvSpPr>
            <a:spLocks noGrp="1"/>
          </p:cNvSpPr>
          <p:nvPr>
            <p:ph type="body" idx="1"/>
          </p:nvPr>
        </p:nvSpPr>
        <p:spPr/>
        <p:txBody>
          <a:bodyPr/>
          <a:lstStyle/>
          <a:p>
            <a:r>
              <a:rPr lang="en-US" dirty="0"/>
              <a:t>Examples from “Experimental and Quasi-Experimental Designs for Generalized Causal Inference, 2nd Edition”. Shadish, Campbell, &amp; Cook (2001) </a:t>
            </a:r>
          </a:p>
        </p:txBody>
      </p:sp>
    </p:spTree>
    <p:extLst>
      <p:ext uri="{BB962C8B-B14F-4D97-AF65-F5344CB8AC3E}">
        <p14:creationId xmlns:p14="http://schemas.microsoft.com/office/powerpoint/2010/main" val="1296649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C59B65E-39B8-1129-3F4D-A4760CDDAD56}"/>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Validity</a:t>
            </a:r>
          </a:p>
        </p:txBody>
      </p:sp>
      <p:pic>
        <p:nvPicPr>
          <p:cNvPr id="5" name="Content Placeholder 4">
            <a:extLst>
              <a:ext uri="{FF2B5EF4-FFF2-40B4-BE49-F238E27FC236}">
                <a16:creationId xmlns:a16="http://schemas.microsoft.com/office/drawing/2014/main" id="{BB189B76-1A9F-68CC-7544-429AB295381A}"/>
              </a:ext>
            </a:extLst>
          </p:cNvPr>
          <p:cNvPicPr>
            <a:picLocks noGrp="1" noChangeAspect="1"/>
          </p:cNvPicPr>
          <p:nvPr>
            <p:ph idx="1"/>
          </p:nvPr>
        </p:nvPicPr>
        <p:blipFill>
          <a:blip r:embed="rId2"/>
          <a:stretch>
            <a:fillRect/>
          </a:stretch>
        </p:blipFill>
        <p:spPr>
          <a:xfrm>
            <a:off x="4777316" y="1224108"/>
            <a:ext cx="6780700" cy="4407455"/>
          </a:xfrm>
          <a:prstGeom prst="rect">
            <a:avLst/>
          </a:prstGeom>
        </p:spPr>
      </p:pic>
    </p:spTree>
    <p:extLst>
      <p:ext uri="{BB962C8B-B14F-4D97-AF65-F5344CB8AC3E}">
        <p14:creationId xmlns:p14="http://schemas.microsoft.com/office/powerpoint/2010/main" val="150881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79B9F-F642-0A0B-D3BA-EFEE47FE0042}"/>
              </a:ext>
            </a:extLst>
          </p:cNvPr>
          <p:cNvSpPr>
            <a:spLocks noGrp="1"/>
          </p:cNvSpPr>
          <p:nvPr>
            <p:ph type="title"/>
          </p:nvPr>
        </p:nvSpPr>
        <p:spPr/>
        <p:txBody>
          <a:bodyPr>
            <a:normAutofit/>
          </a:bodyPr>
          <a:lstStyle/>
          <a:p>
            <a:r>
              <a:rPr lang="en-US" sz="4800">
                <a:effectLst/>
                <a:latin typeface="Calibri" panose="020F0502020204030204" pitchFamily="34" charset="0"/>
                <a:ea typeface="Calibri" panose="020F0502020204030204" pitchFamily="34" charset="0"/>
              </a:rPr>
              <a:t>Syllabus: Research and Statistics</a:t>
            </a:r>
            <a:endParaRPr lang="en-US" sz="4800" dirty="0"/>
          </a:p>
        </p:txBody>
      </p:sp>
      <p:sp>
        <p:nvSpPr>
          <p:cNvPr id="3" name="Content Placeholder 2">
            <a:extLst>
              <a:ext uri="{FF2B5EF4-FFF2-40B4-BE49-F238E27FC236}">
                <a16:creationId xmlns:a16="http://schemas.microsoft.com/office/drawing/2014/main" id="{701017D0-639C-B529-DF05-2754A7BBE314}"/>
              </a:ext>
            </a:extLst>
          </p:cNvPr>
          <p:cNvSpPr>
            <a:spLocks noGrp="1"/>
          </p:cNvSpPr>
          <p:nvPr>
            <p:ph sz="half" idx="1"/>
          </p:nvPr>
        </p:nvSpPr>
        <p:spPr>
          <a:xfrm>
            <a:off x="671119" y="1825624"/>
            <a:ext cx="5348681" cy="4810067"/>
          </a:xfrm>
        </p:spPr>
        <p:txBody>
          <a:bodyPr>
            <a:normAutofit fontScale="92500" lnSpcReduction="20000"/>
          </a:bodyPr>
          <a:lstStyle/>
          <a:p>
            <a:pPr marL="0" marR="0" indent="0">
              <a:spcBef>
                <a:spcPts val="0"/>
              </a:spcBef>
              <a:spcAft>
                <a:spcPts val="0"/>
              </a:spcAft>
              <a:buNone/>
            </a:pPr>
            <a:r>
              <a:rPr lang="en-US" sz="1800" dirty="0">
                <a:solidFill>
                  <a:srgbClr val="FF0000"/>
                </a:solidFill>
                <a:effectLst/>
                <a:latin typeface="Calibri" panose="020F0502020204030204" pitchFamily="34" charset="0"/>
                <a:ea typeface="Calibri" panose="020F0502020204030204" pitchFamily="34" charset="0"/>
              </a:rPr>
              <a:t>Purpose:</a:t>
            </a:r>
            <a:r>
              <a:rPr lang="en-US" sz="1800" dirty="0">
                <a:effectLst/>
                <a:latin typeface="Calibri" panose="020F0502020204030204" pitchFamily="34" charset="0"/>
                <a:ea typeface="Calibri" panose="020F0502020204030204" pitchFamily="34" charset="0"/>
              </a:rPr>
              <a:t> An introduction to each topic will help answer two questions, “What is it?” and “Why do we use it?”. The focus of the sessions will be on understanding the key concepts of statistics.</a:t>
            </a:r>
          </a:p>
          <a:p>
            <a:pPr marL="0" marR="0" indent="0">
              <a:spcBef>
                <a:spcPts val="0"/>
              </a:spcBef>
              <a:spcAft>
                <a:spcPts val="0"/>
              </a:spcAft>
              <a:buNone/>
            </a:pPr>
            <a:r>
              <a:rPr lang="en-US" sz="1800" dirty="0">
                <a:solidFill>
                  <a:srgbClr val="FF0000"/>
                </a:solidFill>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FF0000"/>
                </a:solidFill>
                <a:effectLst/>
                <a:latin typeface="Calibri" panose="020F0502020204030204" pitchFamily="34" charset="0"/>
                <a:ea typeface="Calibri" panose="020F0502020204030204" pitchFamily="34" charset="0"/>
              </a:rPr>
              <a:t>Presentations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1.    Research and statistics: Research design, qualitative and quantitative methods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2.    Distributions: Central tendency and variability</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3.    Relationships in the data: Correlations and scatterplots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4.    Inference: Confidence intervals and statistical significance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5.    Inference: Hypothesis testing using distribution tests (t-test, chi-square, ANOVA)</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6.    Inference: Power analysis (t-test, chi-square)</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7.    Measurement and Assessment: Scales, factor analysis, and cluster analysis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8.    Linear regression: Hypothesis testing, estimating effect sizes, and predictions for continuous outcomes (and ANCOVA).</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solidFill>
                  <a:srgbClr val="000000"/>
                </a:solidFill>
                <a:effectLst/>
                <a:latin typeface="Aptos" panose="020B0004020202020204" pitchFamily="34" charset="0"/>
                <a:ea typeface="Calibri" panose="020F0502020204030204" pitchFamily="34" charset="0"/>
              </a:rPr>
              <a:t>9.    Logistic regression: Hypothesis testing, estimating effect sizes, and predictions for dichotomous outcomes.</a:t>
            </a:r>
            <a:endParaRPr lang="en-US" sz="1800" dirty="0">
              <a:effectLst/>
              <a:latin typeface="Calibri" panose="020F0502020204030204" pitchFamily="34" charset="0"/>
              <a:ea typeface="Calibri" panose="020F0502020204030204" pitchFamily="34" charset="0"/>
            </a:endParaRPr>
          </a:p>
        </p:txBody>
      </p:sp>
      <p:sp>
        <p:nvSpPr>
          <p:cNvPr id="4" name="Content Placeholder 3">
            <a:extLst>
              <a:ext uri="{FF2B5EF4-FFF2-40B4-BE49-F238E27FC236}">
                <a16:creationId xmlns:a16="http://schemas.microsoft.com/office/drawing/2014/main" id="{F20C63F0-D9EF-BE8B-CAC5-665DF7151D21}"/>
              </a:ext>
            </a:extLst>
          </p:cNvPr>
          <p:cNvSpPr>
            <a:spLocks noGrp="1"/>
          </p:cNvSpPr>
          <p:nvPr>
            <p:ph sz="half" idx="2"/>
          </p:nvPr>
        </p:nvSpPr>
        <p:spPr>
          <a:xfrm>
            <a:off x="6172199" y="1825625"/>
            <a:ext cx="5421385" cy="4667250"/>
          </a:xfrm>
        </p:spPr>
        <p:txBody>
          <a:bodyPr>
            <a:normAutofit fontScale="92500" lnSpcReduction="20000"/>
          </a:bodyPr>
          <a:lstStyle/>
          <a:p>
            <a:pPr marL="0" marR="0" indent="0">
              <a:spcBef>
                <a:spcPts val="0"/>
              </a:spcBef>
              <a:spcAft>
                <a:spcPts val="0"/>
              </a:spcAft>
              <a:buNone/>
            </a:pPr>
            <a:r>
              <a:rPr lang="en-US" sz="1800">
                <a:solidFill>
                  <a:srgbClr val="FF0000"/>
                </a:solidFill>
                <a:effectLst/>
                <a:latin typeface="Calibri" panose="020F0502020204030204" pitchFamily="34" charset="0"/>
                <a:ea typeface="Calibri" panose="020F0502020204030204" pitchFamily="34" charset="0"/>
              </a:rPr>
              <a:t>Optional readings:</a:t>
            </a:r>
            <a:r>
              <a:rPr lang="en-US" sz="1800">
                <a:effectLst/>
                <a:latin typeface="Calibri" panose="020F0502020204030204" pitchFamily="34" charset="0"/>
                <a:ea typeface="Calibri" panose="020F0502020204030204" pitchFamily="34" charset="0"/>
              </a:rPr>
              <a:t> All readings are optional. The primary texts I will reference are “How to Think About Statistics, 5</a:t>
            </a:r>
            <a:r>
              <a:rPr lang="en-US" sz="1800" baseline="30000">
                <a:effectLst/>
                <a:latin typeface="Calibri" panose="020F0502020204030204" pitchFamily="34" charset="0"/>
                <a:ea typeface="Calibri" panose="020F0502020204030204" pitchFamily="34" charset="0"/>
              </a:rPr>
              <a:t>th</a:t>
            </a:r>
            <a:r>
              <a:rPr lang="en-US" sz="1800">
                <a:effectLst/>
                <a:latin typeface="Calibri" panose="020F0502020204030204" pitchFamily="34" charset="0"/>
                <a:ea typeface="Calibri" panose="020F0502020204030204" pitchFamily="34" charset="0"/>
              </a:rPr>
              <a:t> Edition” and “Fundamentals of Biostatistics, 7th Edition”. “Experimental and Quasi-Experimental Designs” is an excellent book on research design. The 1950 study by Doll &amp; Hill identified the association between smoking and lung cancer. And the remaining books can serve as references on statistics for your future work.</a:t>
            </a:r>
          </a:p>
          <a:p>
            <a:pPr marL="0" marR="0" indent="0">
              <a:spcBef>
                <a:spcPts val="0"/>
              </a:spcBef>
              <a:spcAft>
                <a:spcPts val="0"/>
              </a:spcAft>
              <a:buNone/>
            </a:pPr>
            <a:r>
              <a:rPr lang="en-US" sz="180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a:solidFill>
                  <a:srgbClr val="FF0000"/>
                </a:solidFill>
                <a:effectLst/>
                <a:latin typeface="Calibri" panose="020F0502020204030204" pitchFamily="34" charset="0"/>
                <a:ea typeface="Calibri" panose="020F0502020204030204" pitchFamily="34" charset="0"/>
              </a:rPr>
              <a:t>Notes</a:t>
            </a:r>
            <a:r>
              <a:rPr lang="en-US" sz="1800">
                <a:effectLst/>
                <a:latin typeface="Calibri" panose="020F0502020204030204" pitchFamily="34" charset="0"/>
                <a:ea typeface="Calibri" panose="020F0502020204030204" pitchFamily="34" charset="0"/>
              </a:rPr>
              <a:t>: All presentation notes will be provided in power point files.</a:t>
            </a:r>
          </a:p>
          <a:p>
            <a:pPr marL="0" marR="0" indent="0">
              <a:spcBef>
                <a:spcPts val="0"/>
              </a:spcBef>
              <a:spcAft>
                <a:spcPts val="0"/>
              </a:spcAft>
              <a:buNone/>
            </a:pPr>
            <a:r>
              <a:rPr lang="en-US" sz="180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a:solidFill>
                  <a:srgbClr val="FF0000"/>
                </a:solidFill>
                <a:effectLst/>
                <a:latin typeface="Calibri" panose="020F0502020204030204" pitchFamily="34" charset="0"/>
                <a:ea typeface="Calibri" panose="020F0502020204030204" pitchFamily="34" charset="0"/>
              </a:rPr>
              <a:t>Data</a:t>
            </a:r>
            <a:r>
              <a:rPr lang="en-US" sz="1800">
                <a:effectLst/>
                <a:latin typeface="Calibri" panose="020F0502020204030204" pitchFamily="34" charset="0"/>
                <a:ea typeface="Calibri" panose="020F0502020204030204" pitchFamily="34" charset="0"/>
              </a:rPr>
              <a:t>: Data are in SPSS format or as CSV files that can be opened with Excel or other statistical software.</a:t>
            </a:r>
          </a:p>
          <a:p>
            <a:pPr marL="0" marR="0" indent="0">
              <a:spcBef>
                <a:spcPts val="0"/>
              </a:spcBef>
              <a:spcAft>
                <a:spcPts val="0"/>
              </a:spcAft>
              <a:buNone/>
            </a:pPr>
            <a:r>
              <a:rPr lang="en-US" sz="180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a:solidFill>
                  <a:srgbClr val="FF0000"/>
                </a:solidFill>
                <a:effectLst/>
                <a:latin typeface="Calibri" panose="020F0502020204030204" pitchFamily="34" charset="0"/>
                <a:ea typeface="Calibri" panose="020F0502020204030204" pitchFamily="34" charset="0"/>
              </a:rPr>
              <a:t>Files:</a:t>
            </a:r>
            <a:r>
              <a:rPr lang="en-US" sz="1800">
                <a:effectLst/>
                <a:latin typeface="Calibri" panose="020F0502020204030204" pitchFamily="34" charset="0"/>
                <a:ea typeface="Calibri" panose="020F0502020204030204" pitchFamily="34" charset="0"/>
              </a:rPr>
              <a:t> All power points, readings, and data are found with the link below.</a:t>
            </a:r>
          </a:p>
          <a:p>
            <a:pPr marL="0" marR="0" indent="0">
              <a:spcBef>
                <a:spcPts val="0"/>
              </a:spcBef>
              <a:spcAft>
                <a:spcPts val="0"/>
              </a:spcAft>
              <a:buNone/>
            </a:pPr>
            <a:r>
              <a:rPr lang="en-US" sz="1800" u="sng">
                <a:solidFill>
                  <a:srgbClr val="0000FF"/>
                </a:solidFill>
                <a:effectLst/>
                <a:latin typeface="Calibri" panose="020F0502020204030204" pitchFamily="34" charset="0"/>
                <a:ea typeface="Calibri" panose="020F0502020204030204" pitchFamily="34" charset="0"/>
                <a:hlinkClick r:id="rId2"/>
              </a:rPr>
              <a:t>Nursing Research - SCAL-Quality Systems and Reporting - AKME Confluence (kp.org)</a:t>
            </a:r>
            <a:endParaRPr lang="en-US" sz="180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a:effectLst/>
                <a:latin typeface="Calibri" panose="020F0502020204030204" pitchFamily="34" charset="0"/>
                <a:ea typeface="Calibri" panose="020F0502020204030204" pitchFamily="34" charset="0"/>
              </a:rPr>
              <a:t>YouTube links to my previous courses that cover some of the topics in greater detail are found here:</a:t>
            </a:r>
          </a:p>
          <a:p>
            <a:pPr marL="0" marR="0" indent="0">
              <a:spcBef>
                <a:spcPts val="0"/>
              </a:spcBef>
              <a:spcAft>
                <a:spcPts val="0"/>
              </a:spcAft>
              <a:buNone/>
            </a:pPr>
            <a:r>
              <a:rPr lang="en-US" sz="1800" u="sng">
                <a:solidFill>
                  <a:srgbClr val="0000FF"/>
                </a:solidFill>
                <a:effectLst/>
                <a:latin typeface="Calibri" panose="020F0502020204030204" pitchFamily="34" charset="0"/>
                <a:ea typeface="Calibri" panose="020F0502020204030204" pitchFamily="34" charset="0"/>
                <a:hlinkClick r:id="rId3"/>
              </a:rPr>
              <a:t>Statistics - SCAL-Quality Systems and Reporting - AKME Confluence (kp.org)</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25930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descr="A close-up of a test sample&#10;&#10;Description automatically generated">
            <a:extLst>
              <a:ext uri="{FF2B5EF4-FFF2-40B4-BE49-F238E27FC236}">
                <a16:creationId xmlns:a16="http://schemas.microsoft.com/office/drawing/2014/main" id="{13B111D1-2E87-3106-9798-42242773744C}"/>
              </a:ext>
            </a:extLst>
          </p:cNvPr>
          <p:cNvPicPr>
            <a:picLocks noChangeAspect="1"/>
          </p:cNvPicPr>
          <p:nvPr/>
        </p:nvPicPr>
        <p:blipFill>
          <a:blip r:embed="rId2"/>
          <a:stretch>
            <a:fillRect/>
          </a:stretch>
        </p:blipFill>
        <p:spPr>
          <a:xfrm>
            <a:off x="2885011" y="643467"/>
            <a:ext cx="6421977" cy="5571065"/>
          </a:xfrm>
          <a:prstGeom prst="rect">
            <a:avLst/>
          </a:prstGeom>
          <a:ln>
            <a:noFill/>
          </a:ln>
        </p:spPr>
      </p:pic>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9790C7DA-443C-DDC6-7B11-66311DB08454}"/>
              </a:ext>
            </a:extLst>
          </p:cNvPr>
          <p:cNvSpPr txBox="1"/>
          <p:nvPr/>
        </p:nvSpPr>
        <p:spPr>
          <a:xfrm>
            <a:off x="9079748" y="2597839"/>
            <a:ext cx="2883161" cy="1200329"/>
          </a:xfrm>
          <a:prstGeom prst="rect">
            <a:avLst/>
          </a:prstGeom>
          <a:noFill/>
        </p:spPr>
        <p:txBody>
          <a:bodyPr wrap="square" rtlCol="0">
            <a:spAutoFit/>
          </a:bodyPr>
          <a:lstStyle/>
          <a:p>
            <a:r>
              <a:rPr lang="en-US" dirty="0">
                <a:highlight>
                  <a:srgbClr val="FFFF00"/>
                </a:highlight>
              </a:rPr>
              <a:t>We don’t need to have identical subjects in both the pre- and post-tests. This is common in healthcare.</a:t>
            </a:r>
          </a:p>
        </p:txBody>
      </p:sp>
      <p:cxnSp>
        <p:nvCxnSpPr>
          <p:cNvPr id="5" name="Straight Arrow Connector 4">
            <a:extLst>
              <a:ext uri="{FF2B5EF4-FFF2-40B4-BE49-F238E27FC236}">
                <a16:creationId xmlns:a16="http://schemas.microsoft.com/office/drawing/2014/main" id="{BAD9F97D-8131-946B-C8E3-AE7F2A151748}"/>
              </a:ext>
            </a:extLst>
          </p:cNvPr>
          <p:cNvCxnSpPr/>
          <p:nvPr/>
        </p:nvCxnSpPr>
        <p:spPr>
          <a:xfrm flipH="1">
            <a:off x="7147420" y="3313651"/>
            <a:ext cx="1853967" cy="2852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06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844A05-2629-A611-915D-A6286781C077}"/>
              </a:ext>
            </a:extLst>
          </p:cNvPr>
          <p:cNvSpPr>
            <a:spLocks noGrp="1"/>
          </p:cNvSpPr>
          <p:nvPr>
            <p:ph type="title"/>
          </p:nvPr>
        </p:nvSpPr>
        <p:spPr>
          <a:xfrm>
            <a:off x="1043631" y="809898"/>
            <a:ext cx="10173010" cy="1554480"/>
          </a:xfrm>
        </p:spPr>
        <p:txBody>
          <a:bodyPr anchor="ctr">
            <a:normAutofit/>
          </a:bodyPr>
          <a:lstStyle/>
          <a:p>
            <a:r>
              <a:rPr lang="en-US" sz="4800" dirty="0"/>
              <a:t>Research Methods</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56D6544-DF70-A2B7-CB7A-7666ABE9B6C8}"/>
              </a:ext>
            </a:extLst>
          </p:cNvPr>
          <p:cNvGraphicFramePr>
            <a:graphicFrameLocks noGrp="1"/>
          </p:cNvGraphicFramePr>
          <p:nvPr>
            <p:ph idx="1"/>
            <p:extLst>
              <p:ext uri="{D42A27DB-BD31-4B8C-83A1-F6EECF244321}">
                <p14:modId xmlns:p14="http://schemas.microsoft.com/office/powerpoint/2010/main" val="541588544"/>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364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4FED4AE-A1FA-9C24-5D48-6E3AD9AF5E7A}"/>
              </a:ext>
            </a:extLst>
          </p:cNvPr>
          <p:cNvSpPr>
            <a:spLocks noGrp="1"/>
          </p:cNvSpPr>
          <p:nvPr>
            <p:ph type="title"/>
          </p:nvPr>
        </p:nvSpPr>
        <p:spPr>
          <a:xfrm>
            <a:off x="1043631" y="809898"/>
            <a:ext cx="10173010" cy="1554480"/>
          </a:xfrm>
        </p:spPr>
        <p:txBody>
          <a:bodyPr anchor="ctr">
            <a:normAutofit/>
          </a:bodyPr>
          <a:lstStyle/>
          <a:p>
            <a:r>
              <a:rPr lang="en-US" sz="4800" dirty="0"/>
              <a:t>Research Methods</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A33228D-6514-8204-F83D-741E23EE0AA2}"/>
              </a:ext>
            </a:extLst>
          </p:cNvPr>
          <p:cNvGraphicFramePr>
            <a:graphicFrameLocks noGrp="1"/>
          </p:cNvGraphicFramePr>
          <p:nvPr>
            <p:ph idx="1"/>
            <p:extLst>
              <p:ext uri="{D42A27DB-BD31-4B8C-83A1-F6EECF244321}">
                <p14:modId xmlns:p14="http://schemas.microsoft.com/office/powerpoint/2010/main" val="2943231877"/>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1468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Triangle 11">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F33D39-EC41-50DF-21C8-D472BD86D2F3}"/>
              </a:ext>
            </a:extLst>
          </p:cNvPr>
          <p:cNvSpPr>
            <a:spLocks noGrp="1"/>
          </p:cNvSpPr>
          <p:nvPr>
            <p:ph type="title"/>
          </p:nvPr>
        </p:nvSpPr>
        <p:spPr/>
        <p:txBody>
          <a:bodyPr/>
          <a:lstStyle/>
          <a:p>
            <a:r>
              <a:rPr lang="en-US" dirty="0"/>
              <a:t>Research Methods</a:t>
            </a:r>
          </a:p>
        </p:txBody>
      </p:sp>
      <p:graphicFrame>
        <p:nvGraphicFramePr>
          <p:cNvPr id="5" name="Content Placeholder 2">
            <a:extLst>
              <a:ext uri="{FF2B5EF4-FFF2-40B4-BE49-F238E27FC236}">
                <a16:creationId xmlns:a16="http://schemas.microsoft.com/office/drawing/2014/main" id="{A21FE9D9-855C-653F-F052-3C7F8CB20C87}"/>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9903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A14DC09-1331-FE4D-FFBA-80A693124A96}"/>
              </a:ext>
            </a:extLst>
          </p:cNvPr>
          <p:cNvSpPr>
            <a:spLocks noGrp="1"/>
          </p:cNvSpPr>
          <p:nvPr>
            <p:ph type="title"/>
          </p:nvPr>
        </p:nvSpPr>
        <p:spPr>
          <a:xfrm>
            <a:off x="1043631" y="809898"/>
            <a:ext cx="10173010" cy="1554480"/>
          </a:xfrm>
        </p:spPr>
        <p:txBody>
          <a:bodyPr anchor="ctr">
            <a:normAutofit/>
          </a:bodyPr>
          <a:lstStyle/>
          <a:p>
            <a:r>
              <a:rPr lang="en-US" sz="4800" dirty="0"/>
              <a:t>Generalizability</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3D9D3153-6396-3FE8-1DAB-B1885652FAE1}"/>
              </a:ext>
            </a:extLst>
          </p:cNvPr>
          <p:cNvGraphicFramePr>
            <a:graphicFrameLocks noGrp="1"/>
          </p:cNvGraphicFramePr>
          <p:nvPr>
            <p:ph idx="1"/>
            <p:extLst>
              <p:ext uri="{D42A27DB-BD31-4B8C-83A1-F6EECF244321}">
                <p14:modId xmlns:p14="http://schemas.microsoft.com/office/powerpoint/2010/main" val="6361140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5920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EAFC08-1CF0-B86C-4D8A-90DA1727FB5C}"/>
              </a:ext>
            </a:extLst>
          </p:cNvPr>
          <p:cNvSpPr>
            <a:spLocks noGrp="1"/>
          </p:cNvSpPr>
          <p:nvPr>
            <p:ph type="title"/>
          </p:nvPr>
        </p:nvSpPr>
        <p:spPr>
          <a:xfrm>
            <a:off x="1043631" y="809898"/>
            <a:ext cx="9942716" cy="1554480"/>
          </a:xfrm>
        </p:spPr>
        <p:txBody>
          <a:bodyPr anchor="ctr">
            <a:normAutofit/>
          </a:bodyPr>
          <a:lstStyle/>
          <a:p>
            <a:r>
              <a:rPr lang="en-US" sz="4800" dirty="0"/>
              <a:t>Research and Evaluation</a:t>
            </a:r>
          </a:p>
        </p:txBody>
      </p:sp>
      <p:sp>
        <p:nvSpPr>
          <p:cNvPr id="3" name="Content Placeholder 2">
            <a:extLst>
              <a:ext uri="{FF2B5EF4-FFF2-40B4-BE49-F238E27FC236}">
                <a16:creationId xmlns:a16="http://schemas.microsoft.com/office/drawing/2014/main" id="{D13DB6C5-62C5-DE02-1F0E-084D0A6A2F92}"/>
              </a:ext>
            </a:extLst>
          </p:cNvPr>
          <p:cNvSpPr>
            <a:spLocks noGrp="1"/>
          </p:cNvSpPr>
          <p:nvPr>
            <p:ph idx="1"/>
          </p:nvPr>
        </p:nvSpPr>
        <p:spPr>
          <a:xfrm>
            <a:off x="1045028" y="3017522"/>
            <a:ext cx="9941319" cy="3124658"/>
          </a:xfrm>
        </p:spPr>
        <p:txBody>
          <a:bodyPr anchor="ctr">
            <a:normAutofit/>
          </a:bodyPr>
          <a:lstStyle/>
          <a:p>
            <a:r>
              <a:rPr lang="en-US" sz="2400" dirty="0"/>
              <a:t>In research, we may use simple descriptive statistics and more advanced statistics that are meant to make inferences to the larger population with the goal of generalizability. While in evaluation, we may use our descriptive data analysis to understand site specific “cause and effect”.</a:t>
            </a:r>
          </a:p>
          <a:p>
            <a:r>
              <a:rPr lang="en-US" sz="2400" dirty="0"/>
              <a:t>Often, Research and Evaluation look almost identical, especially for multi-site evaluations.</a:t>
            </a:r>
          </a:p>
          <a:p>
            <a:r>
              <a:rPr lang="en-US" sz="2400" dirty="0"/>
              <a:t>And of course, we can use both qualitative and quantitative methods in research and evaluation and we would describe those as “mixed-methods”.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9140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75F53A-8933-F944-345B-4B850A994CA8}"/>
              </a:ext>
            </a:extLst>
          </p:cNvPr>
          <p:cNvSpPr>
            <a:spLocks noGrp="1"/>
          </p:cNvSpPr>
          <p:nvPr>
            <p:ph type="title"/>
          </p:nvPr>
        </p:nvSpPr>
        <p:spPr>
          <a:xfrm>
            <a:off x="1043631" y="809898"/>
            <a:ext cx="10173010" cy="1554480"/>
          </a:xfrm>
        </p:spPr>
        <p:txBody>
          <a:bodyPr anchor="ctr">
            <a:normAutofit/>
          </a:bodyPr>
          <a:lstStyle/>
          <a:p>
            <a:r>
              <a:rPr lang="en-US" sz="4800" dirty="0"/>
              <a:t>Use of Statistics in Research</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27879B5-C781-BEA2-4CFB-25C1607542A4}"/>
              </a:ext>
            </a:extLst>
          </p:cNvPr>
          <p:cNvGraphicFramePr>
            <a:graphicFrameLocks noGrp="1"/>
          </p:cNvGraphicFramePr>
          <p:nvPr>
            <p:ph idx="1"/>
            <p:extLst>
              <p:ext uri="{D42A27DB-BD31-4B8C-83A1-F6EECF244321}">
                <p14:modId xmlns:p14="http://schemas.microsoft.com/office/powerpoint/2010/main" val="2886183658"/>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7948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8" name="Rectangle 17">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7103D98-2289-CDEC-92B1-C30BF5A78502}"/>
              </a:ext>
            </a:extLst>
          </p:cNvPr>
          <p:cNvSpPr>
            <a:spLocks noGrp="1"/>
          </p:cNvSpPr>
          <p:nvPr>
            <p:ph type="title"/>
          </p:nvPr>
        </p:nvSpPr>
        <p:spPr>
          <a:xfrm>
            <a:off x="1043631" y="809898"/>
            <a:ext cx="9942716" cy="1554480"/>
          </a:xfrm>
        </p:spPr>
        <p:txBody>
          <a:bodyPr anchor="ctr">
            <a:normAutofit/>
          </a:bodyPr>
          <a:lstStyle/>
          <a:p>
            <a:r>
              <a:rPr lang="en-US" sz="4800" dirty="0"/>
              <a:t>Hypothesis Testing</a:t>
            </a:r>
          </a:p>
        </p:txBody>
      </p:sp>
      <p:sp>
        <p:nvSpPr>
          <p:cNvPr id="20" name="Content Placeholder 2">
            <a:extLst>
              <a:ext uri="{FF2B5EF4-FFF2-40B4-BE49-F238E27FC236}">
                <a16:creationId xmlns:a16="http://schemas.microsoft.com/office/drawing/2014/main" id="{B03068A2-3128-8B86-DB6D-09C2BB7C2AAD}"/>
              </a:ext>
            </a:extLst>
          </p:cNvPr>
          <p:cNvSpPr>
            <a:spLocks noGrp="1"/>
          </p:cNvSpPr>
          <p:nvPr>
            <p:ph idx="1"/>
          </p:nvPr>
        </p:nvSpPr>
        <p:spPr>
          <a:xfrm>
            <a:off x="1045028" y="3017522"/>
            <a:ext cx="10179442" cy="3124658"/>
          </a:xfrm>
        </p:spPr>
        <p:txBody>
          <a:bodyPr anchor="ctr">
            <a:normAutofit/>
          </a:bodyPr>
          <a:lstStyle/>
          <a:p>
            <a:r>
              <a:rPr lang="en-US" sz="2400" dirty="0"/>
              <a:t>We’ll later discuss using distribution tests for hypothesis testing. </a:t>
            </a:r>
          </a:p>
          <a:p>
            <a:r>
              <a:rPr lang="en-US" sz="2400" dirty="0"/>
              <a:t>For example, H0: A = B (or A – B = 0) and H1: A ≠ B (or A - B ≠ 0). E.g., Time 1 average = Time 2 average. </a:t>
            </a:r>
          </a:p>
          <a:p>
            <a:r>
              <a:rPr lang="en-US" sz="2400" dirty="0"/>
              <a:t>Our null hypothesis is that there is no difference between the control and treatment groups (or time periods) and the results would indicate if we can reject the null hypothesis or fail to reject the null hypothesis. </a:t>
            </a:r>
          </a:p>
          <a:p>
            <a:r>
              <a:rPr lang="en-US" sz="2400" dirty="0"/>
              <a:t>Note that in Frequentist statistics, we can’t accept the null hypothesis that a difference is 0 but Bayesian statistics allows us to accept the null hypothesis.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216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19bc4f-6d5d-454a-b490-5d5b94df6c7c" xsi:nil="true"/>
    <lcf76f155ced4ddcb4097134ff3c332f xmlns="aba761fe-1b97-423a-8ab9-448158a982e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26B59EEA0D914693086788C205514A" ma:contentTypeVersion="14" ma:contentTypeDescription="Create a new document." ma:contentTypeScope="" ma:versionID="765e1b31a43bbd0bf74d0969e923d0b9">
  <xsd:schema xmlns:xsd="http://www.w3.org/2001/XMLSchema" xmlns:xs="http://www.w3.org/2001/XMLSchema" xmlns:p="http://schemas.microsoft.com/office/2006/metadata/properties" xmlns:ns2="aba761fe-1b97-423a-8ab9-448158a982e8" xmlns:ns3="2119bc4f-6d5d-454a-b490-5d5b94df6c7c" targetNamespace="http://schemas.microsoft.com/office/2006/metadata/properties" ma:root="true" ma:fieldsID="520027c1ff7faf591374388654e07c76" ns2:_="" ns3:_="">
    <xsd:import namespace="aba761fe-1b97-423a-8ab9-448158a982e8"/>
    <xsd:import namespace="2119bc4f-6d5d-454a-b490-5d5b94df6c7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a761fe-1b97-423a-8ab9-448158a982e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9112196-7e5b-431e-8fea-f50fb91bcefa"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19bc4f-6d5d-454a-b490-5d5b94df6c7c"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TaxCatchAll" ma:index="18" nillable="true" ma:displayName="Taxonomy Catch All Column" ma:hidden="true" ma:list="{3294b277-f636-448a-964a-f970df8edc12}" ma:internalName="TaxCatchAll" ma:showField="CatchAllData" ma:web="2119bc4f-6d5d-454a-b490-5d5b94df6c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2ED0E7-830C-450F-BF6A-122806C156EF}">
  <ds:schemaRefs>
    <ds:schemaRef ds:uri="http://schemas.microsoft.com/office/2006/metadata/properties"/>
    <ds:schemaRef ds:uri="http://schemas.microsoft.com/office/infopath/2007/PartnerControls"/>
    <ds:schemaRef ds:uri="2119bc4f-6d5d-454a-b490-5d5b94df6c7c"/>
    <ds:schemaRef ds:uri="aba761fe-1b97-423a-8ab9-448158a982e8"/>
  </ds:schemaRefs>
</ds:datastoreItem>
</file>

<file path=customXml/itemProps2.xml><?xml version="1.0" encoding="utf-8"?>
<ds:datastoreItem xmlns:ds="http://schemas.openxmlformats.org/officeDocument/2006/customXml" ds:itemID="{65895D0C-69D7-48EE-B2DB-6D12319A8B37}">
  <ds:schemaRefs>
    <ds:schemaRef ds:uri="http://schemas.microsoft.com/sharepoint/v3/contenttype/forms"/>
  </ds:schemaRefs>
</ds:datastoreItem>
</file>

<file path=customXml/itemProps3.xml><?xml version="1.0" encoding="utf-8"?>
<ds:datastoreItem xmlns:ds="http://schemas.openxmlformats.org/officeDocument/2006/customXml" ds:itemID="{37D3F2DC-115D-4CDE-A80A-FEFE7B592C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a761fe-1b97-423a-8ab9-448158a982e8"/>
    <ds:schemaRef ds:uri="2119bc4f-6d5d-454a-b490-5d5b94df6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652</TotalTime>
  <Words>1389</Words>
  <Application>Microsoft Office PowerPoint</Application>
  <PresentationFormat>Widescreen</PresentationFormat>
  <Paragraphs>114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Aptos</vt:lpstr>
      <vt:lpstr>Arial</vt:lpstr>
      <vt:lpstr>Calibri</vt:lpstr>
      <vt:lpstr>Calibri Light</vt:lpstr>
      <vt:lpstr>Office Theme</vt:lpstr>
      <vt:lpstr>Research and Statistics</vt:lpstr>
      <vt:lpstr>Syllabus: Research and Statistics</vt:lpstr>
      <vt:lpstr>Research Methods</vt:lpstr>
      <vt:lpstr>Research Methods</vt:lpstr>
      <vt:lpstr>Research Methods</vt:lpstr>
      <vt:lpstr>Generalizability</vt:lpstr>
      <vt:lpstr>Research and Evaluation</vt:lpstr>
      <vt:lpstr>Use of Statistics in Research</vt:lpstr>
      <vt:lpstr>Hypothesis Testing</vt:lpstr>
      <vt:lpstr>Research questions</vt:lpstr>
      <vt:lpstr>Research Design</vt:lpstr>
      <vt:lpstr>Research Methods</vt:lpstr>
      <vt:lpstr>Most common design</vt:lpstr>
      <vt:lpstr>Pre-test/Post-test with a control group</vt:lpstr>
      <vt:lpstr>Summary</vt:lpstr>
      <vt:lpstr>Knowledge check</vt:lpstr>
      <vt:lpstr>Knowledge check-- Answers</vt:lpstr>
      <vt:lpstr>Appendix</vt:lpstr>
      <vt:lpstr>Validity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and Statistics</dc:title>
  <dc:creator>Stephen Zuniga</dc:creator>
  <cp:lastModifiedBy>Regina M Valdez</cp:lastModifiedBy>
  <cp:revision>58</cp:revision>
  <dcterms:created xsi:type="dcterms:W3CDTF">2024-02-05T17:36:21Z</dcterms:created>
  <dcterms:modified xsi:type="dcterms:W3CDTF">2025-05-20T18:20:59Z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0x0101007C26B59EEA0D914693086788C205514A</vt:lpwstr>
  </property>
</Properties>
</file>